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 id="2147483669" r:id="rId3"/>
  </p:sldMasterIdLst>
  <p:notesMasterIdLst>
    <p:notesMasterId r:id="rId54"/>
  </p:notesMasterIdLst>
  <p:sldIdLst>
    <p:sldId id="304" r:id="rId4"/>
    <p:sldId id="305" r:id="rId5"/>
    <p:sldId id="306"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302" r:id="rId23"/>
    <p:sldId id="272" r:id="rId24"/>
    <p:sldId id="273" r:id="rId25"/>
    <p:sldId id="274" r:id="rId26"/>
    <p:sldId id="303" r:id="rId27"/>
    <p:sldId id="275" r:id="rId28"/>
    <p:sldId id="276" r:id="rId29"/>
    <p:sldId id="277" r:id="rId30"/>
    <p:sldId id="278" r:id="rId31"/>
    <p:sldId id="301" r:id="rId32"/>
    <p:sldId id="279" r:id="rId33"/>
    <p:sldId id="280" r:id="rId34"/>
    <p:sldId id="281" r:id="rId35"/>
    <p:sldId id="300" r:id="rId36"/>
    <p:sldId id="297" r:id="rId37"/>
    <p:sldId id="298" r:id="rId38"/>
    <p:sldId id="299"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Lst>
  <p:sldSz cx="12192000" cy="6858000"/>
  <p:notesSz cx="6858000" cy="9144000"/>
  <p:embeddedFontLst>
    <p:embeddedFont>
      <p:font typeface="Franklin Gothic Demi Cond" panose="020B0706030402020204" pitchFamily="34" charset="0"/>
      <p:regular r:id="rId55"/>
    </p:embeddedFont>
    <p:embeddedFont>
      <p:font typeface="Century Gothic" panose="020B0502020202020204" pitchFamily="3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Open Sans SemiBold" panose="020B0706030804020204" pitchFamily="34" charset="0"/>
      <p:bold r:id="rId64"/>
      <p:boldItalic r:id="rId65"/>
    </p:embeddedFont>
  </p:embeddedFontLst>
  <p:custDataLst>
    <p:tags r:id="rId6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hs1LGqoCtTQ/2Vr3u4XjZZdkIS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6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4.fntdata"/><Relationship Id="rId66"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customschemas.google.com/relationships/presentationmetadata" Target="meta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 name="Google Shape;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6428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098295f66d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g1098295f66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98295f66d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1098295f66d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09bc52493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109bc52493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098295f66d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g1098295f66d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09bc524932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109bc52493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098295f66d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1098295f66d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09bc524932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109bc524932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098295f66d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1098295f66d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09bc524932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109bc524932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18148fe7c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118148fe7c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2870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18148fe7c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118148fe7c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4786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4776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09bc524932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g109bc524932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9bc524932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109bc524932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9bc524932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109bc524932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9780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rmAutofit/>
          </a:bodyPr>
          <a:lstStyle/>
          <a:p>
            <a:pPr marL="457200" lvl="0" indent="-228600" algn="l" rtl="0">
              <a:lnSpc>
                <a:spcPct val="100000"/>
              </a:lnSpc>
              <a:spcBef>
                <a:spcPts val="0"/>
              </a:spcBef>
              <a:spcAft>
                <a:spcPts val="0"/>
              </a:spcAft>
              <a:buSzPts val="1100"/>
              <a:buNone/>
            </a:pPr>
            <a:endParaRPr/>
          </a:p>
        </p:txBody>
      </p:sp>
      <p:sp>
        <p:nvSpPr>
          <p:cNvPr id="105" name="Google Shape;10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5726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09bc524932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g109bc524932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09bc524932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the exclusion of mid-level lapse rates (700-500 mb) and the inclusion of low-level shear in the lowest 1.5km. The exclusion of the mid-level lapse rates is a result from a determination that it is less skillful. The 1.5 km low-level shear component is important as larger low-level wind shear promotes the strength of low-level mesocyclones, most often found in low-topped convection in HSLC environments.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Remember – for MOSHE, it includes effective shear, which is shear from the effective inflow base upward to 50% of the EL from the MU parcel. When CAPE is zero, so is effective shear, and thus the MOSHE is zero. This reduces false alarm area.</a:t>
            </a:r>
            <a:endParaRPr/>
          </a:p>
        </p:txBody>
      </p:sp>
      <p:sp>
        <p:nvSpPr>
          <p:cNvPr id="397" name="Google Shape;397;g109bc524932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the exclusion of mid-level lapse rates (700-500 mb) and the inclusion of low-level shear in the lowest 1.5km. The exclusion of the mid-level lapse rates is a result from a determination that it is less skillful. The 1.5 km low-level shear component is important as larger low-level wind shear promotes the strength of low-level mesocyclones, most often found in low-topped convection in HSLC environments.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Remember – for MOSHE, it includes effective shear, which is shear from the effective inflow base upward to 50% of the EL from the MU parcel. When CAPE is zero, so is effective shear, and thus the MOSHE is zero. This reduces false alarm area.</a:t>
            </a:r>
            <a:endParaRPr/>
          </a:p>
        </p:txBody>
      </p:sp>
      <p:sp>
        <p:nvSpPr>
          <p:cNvPr id="408" name="Google Shape;4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the exclusion of mid-level lapse rates (700-500 mb) and the inclusion of low-level shear in the lowest 1.5km. The exclusion of the mid-level lapse rates is a result from a determination that it is less skillful. The 1.5 km low-level shear component is important as larger low-level wind shear promotes the strength of low-level mesocyclones, most often found in low-topped convection in HSLC environments.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Remember – for MOSHE, it includes effective shear, which is shear from the effective inflow base upward to 50% of the EL from the MU parcel. When CAPE is zero, so is effective shear, and thus the MOSHE is zero. This reduces false alarm area.</a:t>
            </a:r>
            <a:endParaRPr/>
          </a:p>
        </p:txBody>
      </p:sp>
      <p:sp>
        <p:nvSpPr>
          <p:cNvPr id="408" name="Google Shape;4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16123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1787660d22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g11787660d2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1787660d22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11787660d22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1787660d22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11787660d22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1787660d22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g11787660d22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1787660d22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g11787660d22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1787660d22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g11787660d22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1787660d22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g11787660d22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1787660d22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g11787660d22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98295f66d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1098295f66d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98295f66d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g1098295f66d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98295f66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g1098295f66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pic>
        <p:nvPicPr>
          <p:cNvPr id="17" name="Google Shape;17;p20"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18" name="Google Shape;18;p20"/>
          <p:cNvSpPr txBox="1">
            <a:spLocks noGrp="1"/>
          </p:cNvSpPr>
          <p:nvPr>
            <p:ph type="ctrTitle"/>
          </p:nvPr>
        </p:nvSpPr>
        <p:spPr>
          <a:xfrm>
            <a:off x="1371600" y="1803405"/>
            <a:ext cx="9448800" cy="182509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subTitle" idx="1"/>
          </p:nvPr>
        </p:nvSpPr>
        <p:spPr>
          <a:xfrm>
            <a:off x="1371600" y="3632201"/>
            <a:ext cx="9448800" cy="685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20" name="Google Shape;20;p20"/>
          <p:cNvSpPr txBox="1">
            <a:spLocks noGrp="1"/>
          </p:cNvSpPr>
          <p:nvPr>
            <p:ph type="dt" idx="10"/>
          </p:nvPr>
        </p:nvSpPr>
        <p:spPr>
          <a:xfrm>
            <a:off x="7909561" y="4314328"/>
            <a:ext cx="2910840" cy="374642"/>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1371600" y="4323845"/>
            <a:ext cx="640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077200" y="143086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5"/>
        <p:cNvGrpSpPr/>
        <p:nvPr/>
      </p:nvGrpSpPr>
      <p:grpSpPr>
        <a:xfrm>
          <a:off x="0" y="0"/>
          <a:ext cx="0" cy="0"/>
          <a:chOff x="0" y="0"/>
          <a:chExt cx="0" cy="0"/>
        </a:xfrm>
      </p:grpSpPr>
      <p:sp>
        <p:nvSpPr>
          <p:cNvPr id="76" name="Google Shape;76;p29"/>
          <p:cNvSpPr txBox="1">
            <a:spLocks noGrp="1"/>
          </p:cNvSpPr>
          <p:nvPr>
            <p:ph type="title"/>
          </p:nvPr>
        </p:nvSpPr>
        <p:spPr>
          <a:xfrm>
            <a:off x="685777" y="4697360"/>
            <a:ext cx="10822034" cy="8193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9"/>
          <p:cNvSpPr>
            <a:spLocks noGrp="1"/>
          </p:cNvSpPr>
          <p:nvPr>
            <p:ph type="pic" idx="2"/>
          </p:nvPr>
        </p:nvSpPr>
        <p:spPr>
          <a:xfrm>
            <a:off x="681727" y="941439"/>
            <a:ext cx="10821840" cy="3478161"/>
          </a:xfrm>
          <a:prstGeom prst="rect">
            <a:avLst/>
          </a:prstGeom>
          <a:noFill/>
          <a:ln>
            <a:noFill/>
          </a:ln>
        </p:spPr>
      </p:sp>
      <p:sp>
        <p:nvSpPr>
          <p:cNvPr id="78" name="Google Shape;78;p29"/>
          <p:cNvSpPr txBox="1">
            <a:spLocks noGrp="1"/>
          </p:cNvSpPr>
          <p:nvPr>
            <p:ph type="body" idx="1"/>
          </p:nvPr>
        </p:nvSpPr>
        <p:spPr>
          <a:xfrm>
            <a:off x="685800" y="5516715"/>
            <a:ext cx="10820400" cy="701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9" name="Google Shape;79;p29"/>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9"/>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9"/>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82"/>
        <p:cNvGrpSpPr/>
        <p:nvPr/>
      </p:nvGrpSpPr>
      <p:grpSpPr>
        <a:xfrm>
          <a:off x="0" y="0"/>
          <a:ext cx="0" cy="0"/>
          <a:chOff x="0" y="0"/>
          <a:chExt cx="0" cy="0"/>
        </a:xfrm>
      </p:grpSpPr>
      <p:pic>
        <p:nvPicPr>
          <p:cNvPr id="83" name="Google Shape;83;p30"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84" name="Google Shape;84;p30"/>
          <p:cNvSpPr txBox="1">
            <a:spLocks noGrp="1"/>
          </p:cNvSpPr>
          <p:nvPr>
            <p:ph type="title"/>
          </p:nvPr>
        </p:nvSpPr>
        <p:spPr>
          <a:xfrm>
            <a:off x="685800" y="753532"/>
            <a:ext cx="10820400" cy="280246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0"/>
          <p:cNvSpPr txBox="1">
            <a:spLocks noGrp="1"/>
          </p:cNvSpPr>
          <p:nvPr>
            <p:ph type="body" idx="1"/>
          </p:nvPr>
        </p:nvSpPr>
        <p:spPr>
          <a:xfrm>
            <a:off x="1024467" y="3649133"/>
            <a:ext cx="10130516" cy="99906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6" name="Google Shape;86;p30"/>
          <p:cNvSpPr txBox="1">
            <a:spLocks noGrp="1"/>
          </p:cNvSpPr>
          <p:nvPr>
            <p:ph type="dt" idx="10"/>
          </p:nvPr>
        </p:nvSpPr>
        <p:spPr>
          <a:xfrm>
            <a:off x="7814452" y="38100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0"/>
          <p:cNvSpPr txBox="1">
            <a:spLocks noGrp="1"/>
          </p:cNvSpPr>
          <p:nvPr>
            <p:ph type="ftr" idx="11"/>
          </p:nvPr>
        </p:nvSpPr>
        <p:spPr>
          <a:xfrm>
            <a:off x="685800" y="379941"/>
            <a:ext cx="699149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0"/>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89"/>
        <p:cNvGrpSpPr/>
        <p:nvPr/>
      </p:nvGrpSpPr>
      <p:grpSpPr>
        <a:xfrm>
          <a:off x="0" y="0"/>
          <a:ext cx="0" cy="0"/>
          <a:chOff x="0" y="0"/>
          <a:chExt cx="0" cy="0"/>
        </a:xfrm>
      </p:grpSpPr>
      <p:pic>
        <p:nvPicPr>
          <p:cNvPr id="90" name="Google Shape;90;p31"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91" name="Google Shape;91;p31"/>
          <p:cNvSpPr txBox="1">
            <a:spLocks noGrp="1"/>
          </p:cNvSpPr>
          <p:nvPr>
            <p:ph type="title"/>
          </p:nvPr>
        </p:nvSpPr>
        <p:spPr>
          <a:xfrm>
            <a:off x="1024467" y="753533"/>
            <a:ext cx="10151533" cy="26044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1"/>
          <p:cNvSpPr txBox="1">
            <a:spLocks noGrp="1"/>
          </p:cNvSpPr>
          <p:nvPr>
            <p:ph type="body" idx="1"/>
          </p:nvPr>
        </p:nvSpPr>
        <p:spPr>
          <a:xfrm>
            <a:off x="1303865" y="3365556"/>
            <a:ext cx="9592736" cy="4444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93" name="Google Shape;93;p31"/>
          <p:cNvSpPr txBox="1">
            <a:spLocks noGrp="1"/>
          </p:cNvSpPr>
          <p:nvPr>
            <p:ph type="body" idx="2"/>
          </p:nvPr>
        </p:nvSpPr>
        <p:spPr>
          <a:xfrm>
            <a:off x="1024467" y="3959862"/>
            <a:ext cx="10151533" cy="67987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94" name="Google Shape;94;p31"/>
          <p:cNvSpPr txBox="1">
            <a:spLocks noGrp="1"/>
          </p:cNvSpPr>
          <p:nvPr>
            <p:ph type="dt" idx="10"/>
          </p:nvPr>
        </p:nvSpPr>
        <p:spPr>
          <a:xfrm>
            <a:off x="7814452" y="38100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1"/>
          <p:cNvSpPr txBox="1">
            <a:spLocks noGrp="1"/>
          </p:cNvSpPr>
          <p:nvPr>
            <p:ph type="ftr" idx="11"/>
          </p:nvPr>
        </p:nvSpPr>
        <p:spPr>
          <a:xfrm>
            <a:off x="685800" y="379941"/>
            <a:ext cx="699149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1"/>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31"/>
          <p:cNvSpPr txBox="1"/>
          <p:nvPr/>
        </p:nvSpPr>
        <p:spPr>
          <a:xfrm>
            <a:off x="476250" y="933450"/>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0"/>
              <a:buFont typeface="Century Gothic"/>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98" name="Google Shape;98;p31"/>
          <p:cNvSpPr txBox="1"/>
          <p:nvPr/>
        </p:nvSpPr>
        <p:spPr>
          <a:xfrm>
            <a:off x="10984230" y="2701290"/>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8000"/>
              <a:buFont typeface="Century Gothic"/>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99"/>
        <p:cNvGrpSpPr/>
        <p:nvPr/>
      </p:nvGrpSpPr>
      <p:grpSpPr>
        <a:xfrm>
          <a:off x="0" y="0"/>
          <a:ext cx="0" cy="0"/>
          <a:chOff x="0" y="0"/>
          <a:chExt cx="0" cy="0"/>
        </a:xfrm>
      </p:grpSpPr>
      <p:pic>
        <p:nvPicPr>
          <p:cNvPr id="100" name="Google Shape;100;p32"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101" name="Google Shape;101;p32"/>
          <p:cNvSpPr txBox="1">
            <a:spLocks noGrp="1"/>
          </p:cNvSpPr>
          <p:nvPr>
            <p:ph type="title"/>
          </p:nvPr>
        </p:nvSpPr>
        <p:spPr>
          <a:xfrm>
            <a:off x="1024495" y="1124701"/>
            <a:ext cx="10146186" cy="25118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2"/>
          <p:cNvSpPr txBox="1">
            <a:spLocks noGrp="1"/>
          </p:cNvSpPr>
          <p:nvPr>
            <p:ph type="body" idx="1"/>
          </p:nvPr>
        </p:nvSpPr>
        <p:spPr>
          <a:xfrm>
            <a:off x="1024467" y="3648315"/>
            <a:ext cx="10144654" cy="9998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03" name="Google Shape;103;p32"/>
          <p:cNvSpPr txBox="1">
            <a:spLocks noGrp="1"/>
          </p:cNvSpPr>
          <p:nvPr>
            <p:ph type="dt" idx="10"/>
          </p:nvPr>
        </p:nvSpPr>
        <p:spPr>
          <a:xfrm>
            <a:off x="7814452" y="378883"/>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2"/>
          <p:cNvSpPr txBox="1">
            <a:spLocks noGrp="1"/>
          </p:cNvSpPr>
          <p:nvPr>
            <p:ph type="ftr" idx="11"/>
          </p:nvPr>
        </p:nvSpPr>
        <p:spPr>
          <a:xfrm>
            <a:off x="685800" y="378883"/>
            <a:ext cx="699149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2"/>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6"/>
        <p:cNvGrpSpPr/>
        <p:nvPr/>
      </p:nvGrpSpPr>
      <p:grpSpPr>
        <a:xfrm>
          <a:off x="0" y="0"/>
          <a:ext cx="0" cy="0"/>
          <a:chOff x="0" y="0"/>
          <a:chExt cx="0" cy="0"/>
        </a:xfrm>
      </p:grpSpPr>
      <p:sp>
        <p:nvSpPr>
          <p:cNvPr id="107" name="Google Shape;107;p33"/>
          <p:cNvSpPr txBox="1">
            <a:spLocks noGrp="1"/>
          </p:cNvSpPr>
          <p:nvPr>
            <p:ph type="title"/>
          </p:nvPr>
        </p:nvSpPr>
        <p:spPr>
          <a:xfrm>
            <a:off x="2895600" y="761999"/>
            <a:ext cx="8610599" cy="1303867"/>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3"/>
          <p:cNvSpPr txBox="1">
            <a:spLocks noGrp="1"/>
          </p:cNvSpPr>
          <p:nvPr>
            <p:ph type="body" idx="1"/>
          </p:nvPr>
        </p:nvSpPr>
        <p:spPr>
          <a:xfrm>
            <a:off x="685800" y="2202080"/>
            <a:ext cx="3456432" cy="61732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09" name="Google Shape;109;p33"/>
          <p:cNvSpPr txBox="1">
            <a:spLocks noGrp="1"/>
          </p:cNvSpPr>
          <p:nvPr>
            <p:ph type="body" idx="2"/>
          </p:nvPr>
        </p:nvSpPr>
        <p:spPr>
          <a:xfrm>
            <a:off x="685799" y="2904565"/>
            <a:ext cx="3456432" cy="33141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0" name="Google Shape;110;p33"/>
          <p:cNvSpPr txBox="1">
            <a:spLocks noGrp="1"/>
          </p:cNvSpPr>
          <p:nvPr>
            <p:ph type="body" idx="3"/>
          </p:nvPr>
        </p:nvSpPr>
        <p:spPr>
          <a:xfrm>
            <a:off x="4368800" y="2201333"/>
            <a:ext cx="3456432" cy="6265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1" name="Google Shape;111;p33"/>
          <p:cNvSpPr txBox="1">
            <a:spLocks noGrp="1"/>
          </p:cNvSpPr>
          <p:nvPr>
            <p:ph type="body" idx="4"/>
          </p:nvPr>
        </p:nvSpPr>
        <p:spPr>
          <a:xfrm>
            <a:off x="4366858" y="2904067"/>
            <a:ext cx="3456432" cy="33146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2" name="Google Shape;112;p33"/>
          <p:cNvSpPr txBox="1">
            <a:spLocks noGrp="1"/>
          </p:cNvSpPr>
          <p:nvPr>
            <p:ph type="body" idx="5"/>
          </p:nvPr>
        </p:nvSpPr>
        <p:spPr>
          <a:xfrm>
            <a:off x="8051800" y="2192866"/>
            <a:ext cx="3456432" cy="6265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3" name="Google Shape;113;p33"/>
          <p:cNvSpPr txBox="1">
            <a:spLocks noGrp="1"/>
          </p:cNvSpPr>
          <p:nvPr>
            <p:ph type="body" idx="6"/>
          </p:nvPr>
        </p:nvSpPr>
        <p:spPr>
          <a:xfrm>
            <a:off x="8051801" y="2904565"/>
            <a:ext cx="3456432" cy="33141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4" name="Google Shape;114;p33"/>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3"/>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3"/>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7"/>
        <p:cNvGrpSpPr/>
        <p:nvPr/>
      </p:nvGrpSpPr>
      <p:grpSpPr>
        <a:xfrm>
          <a:off x="0" y="0"/>
          <a:ext cx="0" cy="0"/>
          <a:chOff x="0" y="0"/>
          <a:chExt cx="0" cy="0"/>
        </a:xfrm>
      </p:grpSpPr>
      <p:sp>
        <p:nvSpPr>
          <p:cNvPr id="118" name="Google Shape;118;p34"/>
          <p:cNvSpPr txBox="1">
            <a:spLocks noGrp="1"/>
          </p:cNvSpPr>
          <p:nvPr>
            <p:ph type="title"/>
          </p:nvPr>
        </p:nvSpPr>
        <p:spPr>
          <a:xfrm>
            <a:off x="2895600" y="762000"/>
            <a:ext cx="8610599" cy="1295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4"/>
          <p:cNvSpPr txBox="1">
            <a:spLocks noGrp="1"/>
          </p:cNvSpPr>
          <p:nvPr>
            <p:ph type="body" idx="1"/>
          </p:nvPr>
        </p:nvSpPr>
        <p:spPr>
          <a:xfrm>
            <a:off x="688618" y="4191000"/>
            <a:ext cx="3451582" cy="68276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0" name="Google Shape;120;p34"/>
          <p:cNvSpPr>
            <a:spLocks noGrp="1"/>
          </p:cNvSpPr>
          <p:nvPr>
            <p:ph type="pic" idx="2"/>
          </p:nvPr>
        </p:nvSpPr>
        <p:spPr>
          <a:xfrm>
            <a:off x="688618" y="2362200"/>
            <a:ext cx="3451582" cy="1524000"/>
          </a:xfrm>
          <a:prstGeom prst="roundRect">
            <a:avLst>
              <a:gd name="adj" fmla="val 0"/>
            </a:avLst>
          </a:prstGeom>
          <a:noFill/>
          <a:ln>
            <a:noFill/>
          </a:ln>
          <a:effectLst>
            <a:outerShdw blurRad="50800" dist="50800" dir="5400000" algn="tl" rotWithShape="0">
              <a:srgbClr val="000000">
                <a:alpha val="42352"/>
              </a:srgbClr>
            </a:outerShdw>
          </a:effectLst>
        </p:spPr>
      </p:sp>
      <p:sp>
        <p:nvSpPr>
          <p:cNvPr id="121" name="Google Shape;121;p34"/>
          <p:cNvSpPr txBox="1">
            <a:spLocks noGrp="1"/>
          </p:cNvSpPr>
          <p:nvPr>
            <p:ph type="body" idx="3"/>
          </p:nvPr>
        </p:nvSpPr>
        <p:spPr>
          <a:xfrm>
            <a:off x="688618" y="4873764"/>
            <a:ext cx="3451582" cy="13449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22" name="Google Shape;122;p34"/>
          <p:cNvSpPr txBox="1">
            <a:spLocks noGrp="1"/>
          </p:cNvSpPr>
          <p:nvPr>
            <p:ph type="body" idx="4"/>
          </p:nvPr>
        </p:nvSpPr>
        <p:spPr>
          <a:xfrm>
            <a:off x="4374263" y="4191000"/>
            <a:ext cx="3448935" cy="68276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3" name="Google Shape;123;p34"/>
          <p:cNvSpPr>
            <a:spLocks noGrp="1"/>
          </p:cNvSpPr>
          <p:nvPr>
            <p:ph type="pic" idx="5"/>
          </p:nvPr>
        </p:nvSpPr>
        <p:spPr>
          <a:xfrm>
            <a:off x="4374263" y="2362200"/>
            <a:ext cx="3448936" cy="1524000"/>
          </a:xfrm>
          <a:prstGeom prst="roundRect">
            <a:avLst>
              <a:gd name="adj" fmla="val 0"/>
            </a:avLst>
          </a:prstGeom>
          <a:noFill/>
          <a:ln>
            <a:noFill/>
          </a:ln>
          <a:effectLst>
            <a:outerShdw blurRad="50800" dist="50800" dir="5400000" algn="tl" rotWithShape="0">
              <a:srgbClr val="000000">
                <a:alpha val="42352"/>
              </a:srgbClr>
            </a:outerShdw>
          </a:effectLst>
        </p:spPr>
      </p:sp>
      <p:sp>
        <p:nvSpPr>
          <p:cNvPr id="124" name="Google Shape;124;p34"/>
          <p:cNvSpPr txBox="1">
            <a:spLocks noGrp="1"/>
          </p:cNvSpPr>
          <p:nvPr>
            <p:ph type="body" idx="6"/>
          </p:nvPr>
        </p:nvSpPr>
        <p:spPr>
          <a:xfrm>
            <a:off x="4374264" y="4873763"/>
            <a:ext cx="3448935" cy="13449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25" name="Google Shape;125;p34"/>
          <p:cNvSpPr txBox="1">
            <a:spLocks noGrp="1"/>
          </p:cNvSpPr>
          <p:nvPr>
            <p:ph type="body" idx="7"/>
          </p:nvPr>
        </p:nvSpPr>
        <p:spPr>
          <a:xfrm>
            <a:off x="8049731" y="4191000"/>
            <a:ext cx="3456469" cy="68276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6" name="Google Shape;126;p34"/>
          <p:cNvSpPr>
            <a:spLocks noGrp="1"/>
          </p:cNvSpPr>
          <p:nvPr>
            <p:ph type="pic" idx="8"/>
          </p:nvPr>
        </p:nvSpPr>
        <p:spPr>
          <a:xfrm>
            <a:off x="8049855" y="2362200"/>
            <a:ext cx="3447878" cy="1524000"/>
          </a:xfrm>
          <a:prstGeom prst="roundRect">
            <a:avLst>
              <a:gd name="adj" fmla="val 0"/>
            </a:avLst>
          </a:prstGeom>
          <a:noFill/>
          <a:ln>
            <a:noFill/>
          </a:ln>
          <a:effectLst>
            <a:outerShdw blurRad="50800" dist="50800" dir="5400000" algn="tl" rotWithShape="0">
              <a:srgbClr val="000000">
                <a:alpha val="42352"/>
              </a:srgbClr>
            </a:outerShdw>
          </a:effectLst>
        </p:spPr>
      </p:sp>
      <p:sp>
        <p:nvSpPr>
          <p:cNvPr id="127" name="Google Shape;127;p34"/>
          <p:cNvSpPr txBox="1">
            <a:spLocks noGrp="1"/>
          </p:cNvSpPr>
          <p:nvPr>
            <p:ph type="body" idx="9"/>
          </p:nvPr>
        </p:nvSpPr>
        <p:spPr>
          <a:xfrm>
            <a:off x="8049731" y="4873761"/>
            <a:ext cx="3452445" cy="13449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28" name="Google Shape;128;p34"/>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4"/>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4"/>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5"/>
          <p:cNvSpPr txBox="1">
            <a:spLocks noGrp="1"/>
          </p:cNvSpPr>
          <p:nvPr>
            <p:ph type="body" idx="1"/>
          </p:nvPr>
        </p:nvSpPr>
        <p:spPr>
          <a:xfrm rot="5400000">
            <a:off x="4083937" y="-1203579"/>
            <a:ext cx="4024125" cy="10820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4" name="Google Shape;134;p35"/>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5"/>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35"/>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37"/>
        <p:cNvGrpSpPr/>
        <p:nvPr/>
      </p:nvGrpSpPr>
      <p:grpSpPr>
        <a:xfrm>
          <a:off x="0" y="0"/>
          <a:ext cx="0" cy="0"/>
          <a:chOff x="0" y="0"/>
          <a:chExt cx="0" cy="0"/>
        </a:xfrm>
      </p:grpSpPr>
      <p:pic>
        <p:nvPicPr>
          <p:cNvPr id="138" name="Google Shape;138;p36"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139" name="Google Shape;139;p36"/>
          <p:cNvSpPr txBox="1">
            <a:spLocks noGrp="1"/>
          </p:cNvSpPr>
          <p:nvPr>
            <p:ph type="title"/>
          </p:nvPr>
        </p:nvSpPr>
        <p:spPr>
          <a:xfrm rot="5400000">
            <a:off x="8525933" y="1667933"/>
            <a:ext cx="3903133" cy="2057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6"/>
          <p:cNvSpPr txBox="1">
            <a:spLocks noGrp="1"/>
          </p:cNvSpPr>
          <p:nvPr>
            <p:ph type="body" idx="1"/>
          </p:nvPr>
        </p:nvSpPr>
        <p:spPr>
          <a:xfrm rot="5400000">
            <a:off x="3175000" y="-1405467"/>
            <a:ext cx="3903133" cy="82042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1" name="Google Shape;141;p36"/>
          <p:cNvSpPr txBox="1">
            <a:spLocks noGrp="1"/>
          </p:cNvSpPr>
          <p:nvPr>
            <p:ph type="dt" idx="10"/>
          </p:nvPr>
        </p:nvSpPr>
        <p:spPr>
          <a:xfrm>
            <a:off x="7814452" y="379941"/>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6"/>
          <p:cNvSpPr txBox="1">
            <a:spLocks noGrp="1"/>
          </p:cNvSpPr>
          <p:nvPr>
            <p:ph type="ftr" idx="11"/>
          </p:nvPr>
        </p:nvSpPr>
        <p:spPr>
          <a:xfrm>
            <a:off x="685800" y="381000"/>
            <a:ext cx="699149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6"/>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
        <p:cNvGrpSpPr/>
        <p:nvPr/>
      </p:nvGrpSpPr>
      <p:grpSpPr>
        <a:xfrm>
          <a:off x="0" y="0"/>
          <a:ext cx="0" cy="0"/>
          <a:chOff x="0" y="0"/>
          <a:chExt cx="0" cy="0"/>
        </a:xfrm>
      </p:grpSpPr>
      <p:sp>
        <p:nvSpPr>
          <p:cNvPr id="12" name="Google Shape;12;p5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1219140">
              <a:defRPr/>
            </a:pPr>
            <a:endParaRPr lang="en-US"/>
          </a:p>
        </p:txBody>
      </p:sp>
      <p:sp>
        <p:nvSpPr>
          <p:cNvPr id="14" name="Google Shape;14;p5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1219140">
              <a:defRPr/>
            </a:pPr>
            <a:endParaRPr lang="en-US"/>
          </a:p>
        </p:txBody>
      </p:sp>
      <p:sp>
        <p:nvSpPr>
          <p:cNvPr id="15" name="Google Shape;15;p5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9pPr>
          </a:lstStyle>
          <a:p>
            <a:pPr defTabSz="1219140">
              <a:defRPr/>
            </a:pPr>
            <a:fld id="{00000000-1234-1234-1234-123412341234}" type="slidenum">
              <a:rPr lang="en" smtClean="0"/>
              <a:pPr defTabSz="1219140">
                <a:defRPr/>
              </a:pPr>
              <a:t>‹#›</a:t>
            </a:fld>
            <a:endParaRPr lang="en"/>
          </a:p>
        </p:txBody>
      </p:sp>
    </p:spTree>
    <p:extLst>
      <p:ext uri="{BB962C8B-B14F-4D97-AF65-F5344CB8AC3E}">
        <p14:creationId xmlns:p14="http://schemas.microsoft.com/office/powerpoint/2010/main" val="92973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Only Layout">
  <p:cSld name="Text-Only Layout">
    <p:spTree>
      <p:nvGrpSpPr>
        <p:cNvPr id="1" name="Shape 33"/>
        <p:cNvGrpSpPr/>
        <p:nvPr/>
      </p:nvGrpSpPr>
      <p:grpSpPr>
        <a:xfrm>
          <a:off x="0" y="0"/>
          <a:ext cx="0" cy="0"/>
          <a:chOff x="0" y="0"/>
          <a:chExt cx="0" cy="0"/>
        </a:xfrm>
      </p:grpSpPr>
      <p:sp>
        <p:nvSpPr>
          <p:cNvPr id="34" name="Google Shape;34;p5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8"/>
          <p:cNvSpPr txBox="1">
            <a:spLocks noGrp="1"/>
          </p:cNvSpPr>
          <p:nvPr>
            <p:ph type="body" idx="1"/>
          </p:nvPr>
        </p:nvSpPr>
        <p:spPr>
          <a:xfrm>
            <a:off x="609600" y="1600200"/>
            <a:ext cx="10972800" cy="4983480"/>
          </a:xfrm>
          <a:prstGeom prst="rect">
            <a:avLst/>
          </a:prstGeom>
          <a:noFill/>
          <a:ln>
            <a:noFill/>
          </a:ln>
        </p:spPr>
        <p:txBody>
          <a:bodyPr spcFirstLastPara="1" wrap="square" lIns="91425" tIns="45700" rIns="91425" bIns="45700" anchor="t" anchorCtr="0">
            <a:normAutofit/>
          </a:bodyPr>
          <a:lstStyle>
            <a:lvl1pPr marL="609570" lvl="0" indent="-457178" algn="l">
              <a:lnSpc>
                <a:spcPct val="100000"/>
              </a:lnSpc>
              <a:spcBef>
                <a:spcPts val="480"/>
              </a:spcBef>
              <a:spcAft>
                <a:spcPts val="0"/>
              </a:spcAft>
              <a:buClr>
                <a:schemeClr val="dk1"/>
              </a:buClr>
              <a:buSzPts val="1800"/>
              <a:buChar char="•"/>
              <a:defRPr/>
            </a:lvl1pPr>
            <a:lvl2pPr marL="1219140" lvl="1" indent="-457178" algn="l">
              <a:lnSpc>
                <a:spcPct val="100000"/>
              </a:lnSpc>
              <a:spcBef>
                <a:spcPts val="480"/>
              </a:spcBef>
              <a:spcAft>
                <a:spcPts val="0"/>
              </a:spcAft>
              <a:buClr>
                <a:schemeClr val="dk1"/>
              </a:buClr>
              <a:buSzPts val="1800"/>
              <a:buChar char="–"/>
              <a:defRPr/>
            </a:lvl2pPr>
            <a:lvl3pPr marL="1828709" lvl="2" indent="-457178" algn="l">
              <a:lnSpc>
                <a:spcPct val="100000"/>
              </a:lnSpc>
              <a:spcBef>
                <a:spcPts val="480"/>
              </a:spcBef>
              <a:spcAft>
                <a:spcPts val="0"/>
              </a:spcAft>
              <a:buClr>
                <a:schemeClr val="dk1"/>
              </a:buClr>
              <a:buSzPts val="1800"/>
              <a:buChar char="•"/>
              <a:defRPr/>
            </a:lvl3pPr>
            <a:lvl4pPr marL="2438278" lvl="3" indent="-304784" algn="l">
              <a:lnSpc>
                <a:spcPct val="100000"/>
              </a:lnSpc>
              <a:spcBef>
                <a:spcPts val="300"/>
              </a:spcBef>
              <a:spcAft>
                <a:spcPts val="0"/>
              </a:spcAft>
              <a:buClr>
                <a:schemeClr val="dk1"/>
              </a:buClr>
              <a:buSzPts val="1125"/>
              <a:buNone/>
              <a:defRPr/>
            </a:lvl4pPr>
            <a:lvl5pPr marL="3047848" lvl="4" indent="-304784" algn="l">
              <a:lnSpc>
                <a:spcPct val="100000"/>
              </a:lnSpc>
              <a:spcBef>
                <a:spcPts val="300"/>
              </a:spcBef>
              <a:spcAft>
                <a:spcPts val="0"/>
              </a:spcAft>
              <a:buClr>
                <a:schemeClr val="dk1"/>
              </a:buClr>
              <a:buSzPts val="1125"/>
              <a:buNone/>
              <a:defRPr/>
            </a:lvl5pPr>
            <a:lvl6pPr marL="3657418" lvl="5" indent="-457178" algn="l">
              <a:lnSpc>
                <a:spcPct val="100000"/>
              </a:lnSpc>
              <a:spcBef>
                <a:spcPts val="480"/>
              </a:spcBef>
              <a:spcAft>
                <a:spcPts val="0"/>
              </a:spcAft>
              <a:buClr>
                <a:schemeClr val="dk1"/>
              </a:buClr>
              <a:buSzPts val="1800"/>
              <a:buChar char="•"/>
              <a:defRPr/>
            </a:lvl6pPr>
            <a:lvl7pPr marL="4266987" lvl="6" indent="-457178" algn="l">
              <a:lnSpc>
                <a:spcPct val="100000"/>
              </a:lnSpc>
              <a:spcBef>
                <a:spcPts val="480"/>
              </a:spcBef>
              <a:spcAft>
                <a:spcPts val="0"/>
              </a:spcAft>
              <a:buClr>
                <a:schemeClr val="dk1"/>
              </a:buClr>
              <a:buSzPts val="1800"/>
              <a:buChar char="•"/>
              <a:defRPr/>
            </a:lvl7pPr>
            <a:lvl8pPr marL="4876557" lvl="7" indent="-457178" algn="l">
              <a:lnSpc>
                <a:spcPct val="100000"/>
              </a:lnSpc>
              <a:spcBef>
                <a:spcPts val="480"/>
              </a:spcBef>
              <a:spcAft>
                <a:spcPts val="0"/>
              </a:spcAft>
              <a:buClr>
                <a:schemeClr val="dk1"/>
              </a:buClr>
              <a:buSzPts val="1800"/>
              <a:buChar char="•"/>
              <a:defRPr/>
            </a:lvl8pPr>
            <a:lvl9pPr marL="5486126" lvl="8" indent="-457178" algn="l">
              <a:lnSpc>
                <a:spcPct val="100000"/>
              </a:lnSpc>
              <a:spcBef>
                <a:spcPts val="480"/>
              </a:spcBef>
              <a:spcAft>
                <a:spcPts val="0"/>
              </a:spcAft>
              <a:buClr>
                <a:schemeClr val="dk1"/>
              </a:buClr>
              <a:buSzPts val="1800"/>
              <a:buChar char="•"/>
              <a:defRPr/>
            </a:lvl9pPr>
          </a:lstStyle>
          <a:p>
            <a:endParaRPr/>
          </a:p>
        </p:txBody>
      </p:sp>
      <p:sp>
        <p:nvSpPr>
          <p:cNvPr id="36" name="Google Shape;36;p58"/>
          <p:cNvSpPr txBox="1">
            <a:spLocks noGrp="1"/>
          </p:cNvSpPr>
          <p:nvPr>
            <p:ph type="sldNum" idx="12"/>
          </p:nvPr>
        </p:nvSpPr>
        <p:spPr>
          <a:xfrm>
            <a:off x="10871200" y="6356352"/>
            <a:ext cx="711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25"/>
              <a:buFont typeface="Arial"/>
              <a:buNone/>
              <a:defRPr sz="15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25"/>
              <a:buFont typeface="Arial"/>
              <a:buNone/>
              <a:defRPr sz="15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25"/>
              <a:buFont typeface="Arial"/>
              <a:buNone/>
              <a:defRPr sz="15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25"/>
              <a:buFont typeface="Arial"/>
              <a:buNone/>
              <a:defRPr sz="15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25"/>
              <a:buFont typeface="Arial"/>
              <a:buNone/>
              <a:defRPr sz="15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25"/>
              <a:buFont typeface="Arial"/>
              <a:buNone/>
              <a:defRPr sz="15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25"/>
              <a:buFont typeface="Arial"/>
              <a:buNone/>
              <a:defRPr sz="15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25"/>
              <a:buFont typeface="Arial"/>
              <a:buNone/>
              <a:defRPr sz="15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25"/>
              <a:buFont typeface="Arial"/>
              <a:buNone/>
              <a:defRPr sz="1500" b="0" i="0" u="none" strike="noStrike" cap="none">
                <a:solidFill>
                  <a:srgbClr val="FFFFFF"/>
                </a:solidFill>
                <a:latin typeface="Calibri"/>
                <a:ea typeface="Calibri"/>
                <a:cs typeface="Calibri"/>
                <a:sym typeface="Calibri"/>
              </a:defRPr>
            </a:lvl9pPr>
          </a:lstStyle>
          <a:p>
            <a:pPr defTabSz="1219140">
              <a:defRPr/>
            </a:pPr>
            <a:fld id="{00000000-1234-1234-1234-123412341234}" type="slidenum">
              <a:rPr lang="en" smtClean="0"/>
              <a:pPr defTabSz="1219140">
                <a:defRPr/>
              </a:pPr>
              <a:t>‹#›</a:t>
            </a:fld>
            <a:endParaRPr lang="en"/>
          </a:p>
        </p:txBody>
      </p:sp>
    </p:spTree>
    <p:extLst>
      <p:ext uri="{BB962C8B-B14F-4D97-AF65-F5344CB8AC3E}">
        <p14:creationId xmlns:p14="http://schemas.microsoft.com/office/powerpoint/2010/main" val="177207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685800" y="2194560"/>
            <a:ext cx="10820400" cy="4024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6" name="Google Shape;26;p21"/>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5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1219140">
              <a:defRPr/>
            </a:pPr>
            <a:endParaRPr lang="en-US"/>
          </a:p>
        </p:txBody>
      </p:sp>
      <p:sp>
        <p:nvSpPr>
          <p:cNvPr id="25" name="Google Shape;25;p5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1219140">
              <a:defRPr/>
            </a:pPr>
            <a:endParaRPr lang="en-US"/>
          </a:p>
        </p:txBody>
      </p:sp>
      <p:sp>
        <p:nvSpPr>
          <p:cNvPr id="26" name="Google Shape;26;p5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9pPr>
          </a:lstStyle>
          <a:p>
            <a:pPr defTabSz="1219140">
              <a:defRPr/>
            </a:pPr>
            <a:fld id="{00000000-1234-1234-1234-123412341234}" type="slidenum">
              <a:rPr lang="en" smtClean="0"/>
              <a:pPr defTabSz="1219140">
                <a:defRPr/>
              </a:pPr>
              <a:t>‹#›</a:t>
            </a:fld>
            <a:endParaRPr lang="en"/>
          </a:p>
        </p:txBody>
      </p:sp>
    </p:spTree>
    <p:extLst>
      <p:ext uri="{BB962C8B-B14F-4D97-AF65-F5344CB8AC3E}">
        <p14:creationId xmlns:p14="http://schemas.microsoft.com/office/powerpoint/2010/main" val="2417481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9"/>
        <p:cNvGrpSpPr/>
        <p:nvPr/>
      </p:nvGrpSpPr>
      <p:grpSpPr>
        <a:xfrm>
          <a:off x="0" y="0"/>
          <a:ext cx="0" cy="0"/>
          <a:chOff x="0" y="0"/>
          <a:chExt cx="0" cy="0"/>
        </a:xfrm>
      </p:grpSpPr>
      <p:pic>
        <p:nvPicPr>
          <p:cNvPr id="30" name="Google Shape;30;p22"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31" name="Google Shape;31;p22"/>
          <p:cNvSpPr txBox="1">
            <a:spLocks noGrp="1"/>
          </p:cNvSpPr>
          <p:nvPr>
            <p:ph type="title"/>
          </p:nvPr>
        </p:nvSpPr>
        <p:spPr>
          <a:xfrm>
            <a:off x="685800" y="753533"/>
            <a:ext cx="10820399" cy="2801935"/>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4000"/>
              <a:buFont typeface="Century Gothic"/>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body" idx="1"/>
          </p:nvPr>
        </p:nvSpPr>
        <p:spPr>
          <a:xfrm>
            <a:off x="1024467" y="3641725"/>
            <a:ext cx="10490200" cy="955675"/>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200"/>
              <a:buNone/>
              <a:defRPr sz="22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3" name="Google Shape;33;p22"/>
          <p:cNvSpPr txBox="1">
            <a:spLocks noGrp="1"/>
          </p:cNvSpPr>
          <p:nvPr>
            <p:ph type="dt" idx="10"/>
          </p:nvPr>
        </p:nvSpPr>
        <p:spPr>
          <a:xfrm>
            <a:off x="7814452" y="38100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685800" y="381001"/>
            <a:ext cx="6991492" cy="3640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685800" y="2194559"/>
            <a:ext cx="5334000" cy="4024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9" name="Google Shape;39;p23"/>
          <p:cNvSpPr txBox="1">
            <a:spLocks noGrp="1"/>
          </p:cNvSpPr>
          <p:nvPr>
            <p:ph type="body" idx="2"/>
          </p:nvPr>
        </p:nvSpPr>
        <p:spPr>
          <a:xfrm>
            <a:off x="6172200" y="2194559"/>
            <a:ext cx="5334000" cy="4024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0" name="Google Shape;40;p23"/>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3"/>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24"/>
          <p:cNvSpPr txBox="1">
            <a:spLocks noGrp="1"/>
          </p:cNvSpPr>
          <p:nvPr>
            <p:ph type="title"/>
          </p:nvPr>
        </p:nvSpPr>
        <p:spPr>
          <a:xfrm>
            <a:off x="2895600" y="762000"/>
            <a:ext cx="8610600" cy="1295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4"/>
          <p:cNvSpPr txBox="1">
            <a:spLocks noGrp="1"/>
          </p:cNvSpPr>
          <p:nvPr>
            <p:ph type="body" idx="1"/>
          </p:nvPr>
        </p:nvSpPr>
        <p:spPr>
          <a:xfrm>
            <a:off x="914409" y="2183802"/>
            <a:ext cx="50799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800"/>
              <a:buNone/>
              <a:defRPr sz="28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6" name="Google Shape;46;p24"/>
          <p:cNvSpPr txBox="1">
            <a:spLocks noGrp="1"/>
          </p:cNvSpPr>
          <p:nvPr>
            <p:ph type="body" idx="2"/>
          </p:nvPr>
        </p:nvSpPr>
        <p:spPr>
          <a:xfrm>
            <a:off x="685800" y="3132666"/>
            <a:ext cx="5311775" cy="30860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7" name="Google Shape;47;p24"/>
          <p:cNvSpPr txBox="1">
            <a:spLocks noGrp="1"/>
          </p:cNvSpPr>
          <p:nvPr>
            <p:ph type="body" idx="3"/>
          </p:nvPr>
        </p:nvSpPr>
        <p:spPr>
          <a:xfrm>
            <a:off x="6400800" y="2183802"/>
            <a:ext cx="510540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800"/>
              <a:buNone/>
              <a:defRPr sz="28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8" name="Google Shape;48;p24"/>
          <p:cNvSpPr txBox="1">
            <a:spLocks noGrp="1"/>
          </p:cNvSpPr>
          <p:nvPr>
            <p:ph type="body" idx="4"/>
          </p:nvPr>
        </p:nvSpPr>
        <p:spPr>
          <a:xfrm>
            <a:off x="6172200" y="3132666"/>
            <a:ext cx="5334000" cy="30860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9" name="Google Shape;49;p24"/>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4"/>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25"/>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5"/>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5"/>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26"/>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685800" y="1524000"/>
            <a:ext cx="41148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txBox="1">
            <a:spLocks noGrp="1"/>
          </p:cNvSpPr>
          <p:nvPr>
            <p:ph type="body" idx="1"/>
          </p:nvPr>
        </p:nvSpPr>
        <p:spPr>
          <a:xfrm>
            <a:off x="4995582" y="746759"/>
            <a:ext cx="6510618" cy="5471925"/>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4" name="Google Shape;64;p27"/>
          <p:cNvSpPr txBox="1">
            <a:spLocks noGrp="1"/>
          </p:cNvSpPr>
          <p:nvPr>
            <p:ph type="body" idx="2"/>
          </p:nvPr>
        </p:nvSpPr>
        <p:spPr>
          <a:xfrm>
            <a:off x="685800" y="3124199"/>
            <a:ext cx="4114800" cy="30944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5" name="Google Shape;65;p27"/>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685800" y="1524000"/>
            <a:ext cx="6873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a:spLocks noGrp="1"/>
          </p:cNvSpPr>
          <p:nvPr>
            <p:ph type="pic" idx="2"/>
          </p:nvPr>
        </p:nvSpPr>
        <p:spPr>
          <a:xfrm>
            <a:off x="7861238" y="751241"/>
            <a:ext cx="3644962" cy="5467443"/>
          </a:xfrm>
          <a:prstGeom prst="rect">
            <a:avLst/>
          </a:prstGeom>
          <a:noFill/>
          <a:ln>
            <a:noFill/>
          </a:ln>
        </p:spPr>
      </p:sp>
      <p:sp>
        <p:nvSpPr>
          <p:cNvPr id="71" name="Google Shape;71;p28"/>
          <p:cNvSpPr txBox="1">
            <a:spLocks noGrp="1"/>
          </p:cNvSpPr>
          <p:nvPr>
            <p:ph type="body" idx="1"/>
          </p:nvPr>
        </p:nvSpPr>
        <p:spPr>
          <a:xfrm>
            <a:off x="685800" y="3124199"/>
            <a:ext cx="6873240" cy="30944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2" name="Google Shape;72;p28"/>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8"/>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pic>
        <p:nvPicPr>
          <p:cNvPr id="10" name="Google Shape;10;p19" descr="C0-HD-TOP.png"/>
          <p:cNvPicPr preferRelativeResize="0"/>
          <p:nvPr/>
        </p:nvPicPr>
        <p:blipFill rotWithShape="1">
          <a:blip r:embed="rId19">
            <a:alphaModFix/>
          </a:blip>
          <a:srcRect/>
          <a:stretch/>
        </p:blipFill>
        <p:spPr>
          <a:xfrm>
            <a:off x="0" y="0"/>
            <a:ext cx="12192000" cy="1441450"/>
          </a:xfrm>
          <a:prstGeom prst="rect">
            <a:avLst/>
          </a:prstGeom>
          <a:noFill/>
          <a:ln>
            <a:noFill/>
          </a:ln>
        </p:spPr>
      </p:pic>
      <p:sp>
        <p:nvSpPr>
          <p:cNvPr id="11" name="Google Shape;11;p19"/>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9"/>
          <p:cNvSpPr txBox="1">
            <a:spLocks noGrp="1"/>
          </p:cNvSpPr>
          <p:nvPr>
            <p:ph type="body" idx="1"/>
          </p:nvPr>
        </p:nvSpPr>
        <p:spPr>
          <a:xfrm>
            <a:off x="685800" y="2194560"/>
            <a:ext cx="10820400" cy="40241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lt1"/>
              </a:buClr>
              <a:buSzPts val="2200"/>
              <a:buFont typeface="Arial"/>
              <a:buChar char="•"/>
              <a:defRPr sz="22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19"/>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9"/>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19"/>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mt="40000"/>
          </a:blip>
          <a:stretch>
            <a:fillRect/>
          </a:stretch>
        </a:blipFill>
        <a:effectLst/>
      </p:bgPr>
    </p:bg>
    <p:spTree>
      <p:nvGrpSpPr>
        <p:cNvPr id="1" name="Shape 5"/>
        <p:cNvGrpSpPr/>
        <p:nvPr/>
      </p:nvGrpSpPr>
      <p:grpSpPr>
        <a:xfrm>
          <a:off x="0" y="0"/>
          <a:ext cx="0" cy="0"/>
          <a:chOff x="0" y="0"/>
          <a:chExt cx="0" cy="0"/>
        </a:xfrm>
      </p:grpSpPr>
      <p:sp>
        <p:nvSpPr>
          <p:cNvPr id="6" name="Google Shape;6;p5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2475"/>
              <a:buFont typeface="Calibri"/>
              <a:buNone/>
              <a:defRPr sz="2475"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3"/>
          <p:cNvSpPr txBox="1">
            <a:spLocks noGrp="1"/>
          </p:cNvSpPr>
          <p:nvPr>
            <p:ph type="body" idx="1"/>
          </p:nvPr>
        </p:nvSpPr>
        <p:spPr>
          <a:xfrm>
            <a:off x="609600" y="1600205"/>
            <a:ext cx="10972800" cy="452596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8612" algn="l" rtl="0">
              <a:lnSpc>
                <a:spcPct val="100000"/>
              </a:lnSpc>
              <a:spcBef>
                <a:spcPts val="315"/>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2pPr>
            <a:lvl3pPr marL="1371600" marR="0" lvl="2"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4pPr>
            <a:lvl5pPr marL="2286000" marR="0" lvl="4"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5pPr>
            <a:lvl6pPr marL="2743200" marR="0" lvl="5"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6pPr>
            <a:lvl7pPr marL="3200400" marR="0" lvl="6"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7pPr>
            <a:lvl8pPr marL="3657600" marR="0" lvl="7"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8pPr>
            <a:lvl9pPr marL="4114800" marR="0" lvl="8"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8" name="Google Shape;8;p53"/>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1219140">
              <a:defRPr/>
            </a:pPr>
            <a:endParaRPr lang="en-US"/>
          </a:p>
        </p:txBody>
      </p:sp>
      <p:sp>
        <p:nvSpPr>
          <p:cNvPr id="9" name="Google Shape;9;p5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1219140">
              <a:defRPr/>
            </a:pPr>
            <a:endParaRPr lang="en-US"/>
          </a:p>
        </p:txBody>
      </p:sp>
      <p:sp>
        <p:nvSpPr>
          <p:cNvPr id="10" name="Google Shape;10;p5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9pPr>
          </a:lstStyle>
          <a:p>
            <a:pPr defTabSz="1219140">
              <a:defRPr/>
            </a:pPr>
            <a:fld id="{00000000-1234-1234-1234-123412341234}" type="slidenum">
              <a:rPr lang="en" smtClean="0"/>
              <a:pPr defTabSz="1219140">
                <a:defRPr/>
              </a:pPr>
              <a:t>‹#›</a:t>
            </a:fld>
            <a:endParaRPr lang="en"/>
          </a:p>
        </p:txBody>
      </p:sp>
    </p:spTree>
    <p:extLst>
      <p:ext uri="{BB962C8B-B14F-4D97-AF65-F5344CB8AC3E}">
        <p14:creationId xmlns:p14="http://schemas.microsoft.com/office/powerpoint/2010/main" val="1735148960"/>
      </p:ext>
    </p:extLst>
  </p:cSld>
  <p:clrMap bg1="lt1" tx1="dk1" bg2="dk2" tx2="lt2" accent1="accent1" accent2="accent2" accent3="accent3" accent4="accent4" accent5="accent5" accent6="accent6" hlink="hlink" folHlink="folHlink"/>
  <p:sldLayoutIdLst>
    <p:sldLayoutId id="2147483667" r:id="rId1"/>
    <p:sldLayoutId id="214748366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mt="40000"/>
          </a:blip>
          <a:stretch>
            <a:fillRect/>
          </a:stretch>
        </a:blipFill>
        <a:effectLst/>
      </p:bgPr>
    </p:bg>
    <p:spTree>
      <p:nvGrpSpPr>
        <p:cNvPr id="1" name="Shape 16"/>
        <p:cNvGrpSpPr/>
        <p:nvPr/>
      </p:nvGrpSpPr>
      <p:grpSpPr>
        <a:xfrm>
          <a:off x="0" y="0"/>
          <a:ext cx="0" cy="0"/>
          <a:chOff x="0" y="0"/>
          <a:chExt cx="0" cy="0"/>
        </a:xfrm>
      </p:grpSpPr>
      <p:sp>
        <p:nvSpPr>
          <p:cNvPr id="17" name="Google Shape;17;p5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2475"/>
              <a:buFont typeface="Calibri"/>
              <a:buNone/>
              <a:defRPr sz="2475"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55"/>
          <p:cNvSpPr txBox="1">
            <a:spLocks noGrp="1"/>
          </p:cNvSpPr>
          <p:nvPr>
            <p:ph type="body" idx="1"/>
          </p:nvPr>
        </p:nvSpPr>
        <p:spPr>
          <a:xfrm>
            <a:off x="609600" y="1600205"/>
            <a:ext cx="10972800" cy="452596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8612" algn="l" rtl="0">
              <a:lnSpc>
                <a:spcPct val="100000"/>
              </a:lnSpc>
              <a:spcBef>
                <a:spcPts val="315"/>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2pPr>
            <a:lvl3pPr marL="1371600" marR="0" lvl="2"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4pPr>
            <a:lvl5pPr marL="2286000" marR="0" lvl="4"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5pPr>
            <a:lvl6pPr marL="2743200" marR="0" lvl="5"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6pPr>
            <a:lvl7pPr marL="3200400" marR="0" lvl="6"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7pPr>
            <a:lvl8pPr marL="3657600" marR="0" lvl="7"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8pPr>
            <a:lvl9pPr marL="4114800" marR="0" lvl="8"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19" name="Google Shape;19;p5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1219140">
              <a:defRPr/>
            </a:pPr>
            <a:endParaRPr lang="en-US"/>
          </a:p>
        </p:txBody>
      </p:sp>
      <p:sp>
        <p:nvSpPr>
          <p:cNvPr id="20" name="Google Shape;20;p5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1219140">
              <a:defRPr/>
            </a:pPr>
            <a:endParaRPr lang="en-US"/>
          </a:p>
        </p:txBody>
      </p:sp>
      <p:sp>
        <p:nvSpPr>
          <p:cNvPr id="21" name="Google Shape;21;p5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900" b="0" i="0" u="none" strike="noStrike" cap="none">
                <a:solidFill>
                  <a:srgbClr val="888888"/>
                </a:solidFill>
                <a:latin typeface="Calibri"/>
                <a:ea typeface="Calibri"/>
                <a:cs typeface="Calibri"/>
                <a:sym typeface="Calibri"/>
              </a:defRPr>
            </a:lvl9pPr>
          </a:lstStyle>
          <a:p>
            <a:pPr defTabSz="1219140">
              <a:defRPr/>
            </a:pPr>
            <a:fld id="{00000000-1234-1234-1234-123412341234}" type="slidenum">
              <a:rPr lang="en" smtClean="0"/>
              <a:pPr defTabSz="1219140">
                <a:defRPr/>
              </a:pPr>
              <a:t>‹#›</a:t>
            </a:fld>
            <a:endParaRPr lang="en"/>
          </a:p>
        </p:txBody>
      </p:sp>
    </p:spTree>
    <p:extLst>
      <p:ext uri="{BB962C8B-B14F-4D97-AF65-F5344CB8AC3E}">
        <p14:creationId xmlns:p14="http://schemas.microsoft.com/office/powerpoint/2010/main" val="2259431071"/>
      </p:ext>
    </p:extLst>
  </p:cSld>
  <p:clrMap bg1="lt1" tx1="dk1" bg2="dk2" tx2="lt2" accent1="accent1" accent2="accent2" accent3="accent3" accent4="accent4" accent5="accent5" accent6="accent6" hlink="hlink" folHlink="folHlink"/>
  <p:sldLayoutIdLst>
    <p:sldLayoutId id="214748367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hyperlink" Target="https://rammb2.cira.colostate.edu/training/visit/satellite_chat/"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gif"/></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weather.gov/cle/event_October212021TornadoOutbreak" TargetMode="External"/><Relationship Id="rId4" Type="http://schemas.openxmlformats.org/officeDocument/2006/relationships/hyperlink" Target="https://www.weather.gov/cle/localevent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60.gif"/></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1.gif"/></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5.gif"/></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7.gif"/><Relationship Id="rId4" Type="http://schemas.openxmlformats.org/officeDocument/2006/relationships/image" Target="../media/image68.g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
          <p:cNvPicPr preferRelativeResize="0"/>
          <p:nvPr/>
        </p:nvPicPr>
        <p:blipFill rotWithShape="1">
          <a:blip r:embed="rId4">
            <a:alphaModFix/>
          </a:blip>
          <a:srcRect/>
          <a:stretch/>
        </p:blipFill>
        <p:spPr>
          <a:xfrm>
            <a:off x="8565593" y="5209201"/>
            <a:ext cx="982267" cy="714375"/>
          </a:xfrm>
          <a:prstGeom prst="rect">
            <a:avLst/>
          </a:prstGeom>
          <a:noFill/>
          <a:ln>
            <a:noFill/>
          </a:ln>
        </p:spPr>
      </p:pic>
      <p:pic>
        <p:nvPicPr>
          <p:cNvPr id="87" name="Google Shape;87;p1"/>
          <p:cNvPicPr preferRelativeResize="0"/>
          <p:nvPr/>
        </p:nvPicPr>
        <p:blipFill rotWithShape="1">
          <a:blip r:embed="rId5">
            <a:alphaModFix/>
          </a:blip>
          <a:srcRect/>
          <a:stretch/>
        </p:blipFill>
        <p:spPr>
          <a:xfrm>
            <a:off x="2779878" y="5303525"/>
            <a:ext cx="1178719" cy="500063"/>
          </a:xfrm>
          <a:prstGeom prst="rect">
            <a:avLst/>
          </a:prstGeom>
          <a:noFill/>
          <a:ln>
            <a:noFill/>
          </a:ln>
        </p:spPr>
      </p:pic>
      <p:pic>
        <p:nvPicPr>
          <p:cNvPr id="88" name="Google Shape;88;p1"/>
          <p:cNvPicPr preferRelativeResize="0"/>
          <p:nvPr/>
        </p:nvPicPr>
        <p:blipFill rotWithShape="1">
          <a:blip r:embed="rId6">
            <a:alphaModFix/>
          </a:blip>
          <a:srcRect/>
          <a:stretch/>
        </p:blipFill>
        <p:spPr>
          <a:xfrm>
            <a:off x="7267581" y="5089213"/>
            <a:ext cx="714375" cy="714375"/>
          </a:xfrm>
          <a:prstGeom prst="rect">
            <a:avLst/>
          </a:prstGeom>
          <a:noFill/>
          <a:ln>
            <a:noFill/>
          </a:ln>
        </p:spPr>
      </p:pic>
      <p:pic>
        <p:nvPicPr>
          <p:cNvPr id="89" name="Google Shape;89;p1"/>
          <p:cNvPicPr preferRelativeResize="0"/>
          <p:nvPr/>
        </p:nvPicPr>
        <p:blipFill rotWithShape="1">
          <a:blip r:embed="rId7">
            <a:alphaModFix/>
          </a:blip>
          <a:srcRect/>
          <a:stretch/>
        </p:blipFill>
        <p:spPr>
          <a:xfrm>
            <a:off x="4381504" y="5182056"/>
            <a:ext cx="1120237" cy="617273"/>
          </a:xfrm>
          <a:prstGeom prst="rect">
            <a:avLst/>
          </a:prstGeom>
          <a:noFill/>
          <a:ln>
            <a:noFill/>
          </a:ln>
        </p:spPr>
      </p:pic>
      <p:pic>
        <p:nvPicPr>
          <p:cNvPr id="90" name="Google Shape;90;p1"/>
          <p:cNvPicPr preferRelativeResize="0"/>
          <p:nvPr/>
        </p:nvPicPr>
        <p:blipFill rotWithShape="1">
          <a:blip r:embed="rId8">
            <a:alphaModFix/>
          </a:blip>
          <a:srcRect/>
          <a:stretch/>
        </p:blipFill>
        <p:spPr>
          <a:xfrm>
            <a:off x="5981701" y="5182049"/>
            <a:ext cx="628651" cy="628651"/>
          </a:xfrm>
          <a:prstGeom prst="rect">
            <a:avLst/>
          </a:prstGeom>
          <a:noFill/>
          <a:ln>
            <a:noFill/>
          </a:ln>
        </p:spPr>
      </p:pic>
      <p:sp>
        <p:nvSpPr>
          <p:cNvPr id="91" name="Google Shape;91;p1"/>
          <p:cNvSpPr txBox="1">
            <a:spLocks noGrp="1"/>
          </p:cNvSpPr>
          <p:nvPr>
            <p:ph type="title"/>
          </p:nvPr>
        </p:nvSpPr>
        <p:spPr>
          <a:xfrm>
            <a:off x="1256145" y="268449"/>
            <a:ext cx="9393382" cy="2849423"/>
          </a:xfrm>
          <a:prstGeom prst="rect">
            <a:avLst/>
          </a:prstGeom>
          <a:solidFill>
            <a:srgbClr val="0070C0">
              <a:alpha val="53333"/>
            </a:srgbClr>
          </a:solidFill>
          <a:ln>
            <a:noFill/>
          </a:ln>
        </p:spPr>
        <p:txBody>
          <a:bodyPr spcFirstLastPara="1" wrap="square" lIns="121900" tIns="60933" rIns="121900" bIns="60933" anchor="ctr" anchorCtr="0">
            <a:noAutofit/>
          </a:bodyPr>
          <a:lstStyle/>
          <a:p>
            <a:r>
              <a:rPr lang="en" sz="4800" b="1" dirty="0">
                <a:latin typeface="Franklin Gothic Demi Cond" panose="020B0706030402020204" pitchFamily="34" charset="0"/>
              </a:rPr>
              <a:t>FDTD Satellite Applications Webinar</a:t>
            </a:r>
            <a:r>
              <a:rPr lang="en" sz="3733" b="1" dirty="0">
                <a:latin typeface="Franklin Gothic Demi Cond" panose="020B0706030402020204" pitchFamily="34" charset="0"/>
              </a:rPr>
              <a:t>:</a:t>
            </a:r>
            <a:br>
              <a:rPr lang="en" sz="3733" b="1" dirty="0">
                <a:latin typeface="Franklin Gothic Demi Cond" panose="020B0706030402020204" pitchFamily="34" charset="0"/>
              </a:rPr>
            </a:br>
            <a:r>
              <a:rPr lang="en" sz="3733" dirty="0" smtClean="0">
                <a:latin typeface="Franklin Gothic Demi Cond" panose="020B0706030402020204" pitchFamily="34" charset="0"/>
              </a:rPr>
              <a:t>Use of the Modified SHERBE Parameter To Identify Tornadic HSLC Environments – An Examination of the Oct 21, 2021 Event Over OH/PA</a:t>
            </a:r>
            <a:r>
              <a:rPr lang="en" sz="3600" dirty="0">
                <a:latin typeface="Franklin Gothic Demi Cond" panose="020B0706030402020204" pitchFamily="34" charset="0"/>
              </a:rPr>
              <a:t> </a:t>
            </a:r>
            <a:endParaRPr sz="4000" b="1" dirty="0">
              <a:solidFill>
                <a:srgbClr val="FFC000"/>
              </a:solidFill>
              <a:latin typeface="Franklin Gothic Demi Cond" panose="020B0706030402020204" pitchFamily="34" charset="0"/>
            </a:endParaRPr>
          </a:p>
        </p:txBody>
      </p:sp>
      <p:sp>
        <p:nvSpPr>
          <p:cNvPr id="92" name="Google Shape;92;p1"/>
          <p:cNvSpPr txBox="1"/>
          <p:nvPr/>
        </p:nvSpPr>
        <p:spPr>
          <a:xfrm>
            <a:off x="704676" y="3411619"/>
            <a:ext cx="10458275" cy="1677592"/>
          </a:xfrm>
          <a:prstGeom prst="rect">
            <a:avLst/>
          </a:prstGeom>
          <a:solidFill>
            <a:srgbClr val="C00000">
              <a:alpha val="63529"/>
            </a:srgbClr>
          </a:solidFill>
          <a:ln w="41275" cap="flat" cmpd="sng">
            <a:solidFill>
              <a:schemeClr val="dk1"/>
            </a:solidFill>
            <a:prstDash val="solid"/>
            <a:round/>
            <a:headEnd type="none" w="sm" len="sm"/>
            <a:tailEnd type="none" w="sm" len="sm"/>
          </a:ln>
        </p:spPr>
        <p:txBody>
          <a:bodyPr spcFirstLastPara="1" wrap="square" lIns="68567" tIns="34267" rIns="68567" bIns="34267" anchor="t" anchorCtr="0">
            <a:noAutofit/>
          </a:bodyPr>
          <a:lstStyle/>
          <a:p>
            <a:pPr algn="ctr" defTabSz="1219140">
              <a:buClr>
                <a:srgbClr val="F2F2F2"/>
              </a:buClr>
              <a:buSzPts val="1800"/>
              <a:defRPr/>
            </a:pPr>
            <a:r>
              <a:rPr lang="en" sz="2400" dirty="0">
                <a:solidFill>
                  <a:srgbClr val="F2F2F2"/>
                </a:solidFill>
                <a:latin typeface="Calibri"/>
                <a:ea typeface="Calibri"/>
                <a:cs typeface="Calibri"/>
                <a:sym typeface="Calibri"/>
              </a:rPr>
              <a:t>Presented by </a:t>
            </a:r>
            <a:endParaRPr sz="1867" dirty="0"/>
          </a:p>
          <a:p>
            <a:pPr algn="ctr" defTabSz="1219140">
              <a:spcBef>
                <a:spcPts val="480"/>
              </a:spcBef>
              <a:buClr>
                <a:srgbClr val="F2F2F2"/>
              </a:buClr>
              <a:buSzPts val="1800"/>
              <a:defRPr/>
            </a:pPr>
            <a:r>
              <a:rPr lang="en-US" sz="2400" b="1" kern="1200" dirty="0" smtClean="0">
                <a:solidFill>
                  <a:srgbClr val="FFFFFF">
                    <a:lumMod val="95000"/>
                  </a:srgbClr>
                </a:solidFill>
                <a:ea typeface="+mn-ea"/>
              </a:rPr>
              <a:t>Douglas Kahn, Patrick Saunders, and Robert LaPlante</a:t>
            </a:r>
            <a:endParaRPr lang="en-US" sz="2400" b="1" baseline="30000" dirty="0">
              <a:solidFill>
                <a:srgbClr val="FFFFFF">
                  <a:lumMod val="95000"/>
                </a:srgbClr>
              </a:solidFill>
              <a:ea typeface="Times New Roman"/>
              <a:cs typeface="Times New Roman"/>
              <a:sym typeface="Times New Roman"/>
            </a:endParaRPr>
          </a:p>
          <a:p>
            <a:pPr algn="ctr" defTabSz="1219140">
              <a:spcBef>
                <a:spcPts val="480"/>
              </a:spcBef>
              <a:buClr>
                <a:srgbClr val="F2F2F2"/>
              </a:buClr>
              <a:buSzPts val="1800"/>
              <a:defRPr/>
            </a:pPr>
            <a:r>
              <a:rPr lang="en-US" sz="2400" b="1" kern="1200" dirty="0">
                <a:solidFill>
                  <a:srgbClr val="FFFFFF">
                    <a:lumMod val="95000"/>
                  </a:srgbClr>
                </a:solidFill>
                <a:ea typeface="+mn-ea"/>
              </a:rPr>
              <a:t>NWS </a:t>
            </a:r>
            <a:r>
              <a:rPr lang="en-US" sz="2400" b="1" kern="1200" dirty="0" smtClean="0">
                <a:solidFill>
                  <a:srgbClr val="FFFFFF">
                    <a:lumMod val="95000"/>
                  </a:srgbClr>
                </a:solidFill>
                <a:ea typeface="+mn-ea"/>
              </a:rPr>
              <a:t>CLE Cleveland, OH</a:t>
            </a:r>
            <a:endParaRPr lang="en-US" sz="2000" b="1" kern="1200" dirty="0">
              <a:solidFill>
                <a:srgbClr val="FFFFFF">
                  <a:lumMod val="95000"/>
                </a:srgbClr>
              </a:solidFill>
              <a:ea typeface="+mn-ea"/>
            </a:endParaRPr>
          </a:p>
          <a:p>
            <a:pPr algn="ctr" defTabSz="1219140">
              <a:spcBef>
                <a:spcPts val="480"/>
              </a:spcBef>
              <a:buClr>
                <a:srgbClr val="F2F2F2"/>
              </a:buClr>
              <a:buSzPts val="1800"/>
              <a:defRPr/>
            </a:pPr>
            <a:r>
              <a:rPr lang="en" sz="2000" b="1" i="1" dirty="0" smtClean="0">
                <a:solidFill>
                  <a:srgbClr val="F2F2F2"/>
                </a:solidFill>
                <a:latin typeface="Calibri"/>
                <a:ea typeface="Calibri"/>
                <a:cs typeface="Calibri"/>
                <a:sym typeface="Calibri"/>
              </a:rPr>
              <a:t>12 October </a:t>
            </a:r>
            <a:r>
              <a:rPr lang="en" sz="2000" b="1" i="1" dirty="0">
                <a:solidFill>
                  <a:srgbClr val="F2F2F2"/>
                </a:solidFill>
                <a:latin typeface="Calibri"/>
                <a:ea typeface="Calibri"/>
                <a:cs typeface="Calibri"/>
                <a:sym typeface="Calibri"/>
              </a:rPr>
              <a:t>2022</a:t>
            </a:r>
            <a:endParaRPr lang="en" sz="2000" b="1" i="1" dirty="0">
              <a:solidFill>
                <a:srgbClr val="F2F2F2"/>
              </a:solidFill>
              <a:latin typeface="Calibri"/>
              <a:ea typeface="Calibri"/>
              <a:cs typeface="Calibri"/>
              <a:sym typeface="Calibri"/>
            </a:endParaRPr>
          </a:p>
        </p:txBody>
      </p:sp>
      <p:sp>
        <p:nvSpPr>
          <p:cNvPr id="93" name="Google Shape;93;p1"/>
          <p:cNvSpPr txBox="1">
            <a:spLocks noGrp="1"/>
          </p:cNvSpPr>
          <p:nvPr>
            <p:ph type="sldNum" idx="12"/>
          </p:nvPr>
        </p:nvSpPr>
        <p:spPr>
          <a:xfrm>
            <a:off x="8737600" y="6356352"/>
            <a:ext cx="2844800" cy="365125"/>
          </a:xfrm>
          <a:prstGeom prst="rect">
            <a:avLst/>
          </a:prstGeom>
          <a:noFill/>
          <a:ln>
            <a:noFill/>
          </a:ln>
        </p:spPr>
        <p:txBody>
          <a:bodyPr spcFirstLastPara="1" wrap="square" lIns="121900" tIns="60933" rIns="121900" bIns="60933" anchor="ctr" anchorCtr="0">
            <a:noAutofit/>
          </a:bodyPr>
          <a:lstStyle/>
          <a:p>
            <a:pPr defTabSz="1219140">
              <a:buSzPts val="600"/>
              <a:defRPr/>
            </a:pPr>
            <a:fld id="{00000000-1234-1234-1234-123412341234}" type="slidenum">
              <a:rPr lang="en"/>
              <a:pPr defTabSz="1219140">
                <a:buSzPts val="600"/>
                <a:defRPr/>
              </a:pPr>
              <a:t>1</a:t>
            </a:fld>
            <a:endParaRPr/>
          </a:p>
        </p:txBody>
      </p:sp>
    </p:spTree>
    <p:custDataLst>
      <p:tags r:id="rId1"/>
    </p:custDataLst>
    <p:extLst>
      <p:ext uri="{BB962C8B-B14F-4D97-AF65-F5344CB8AC3E}">
        <p14:creationId xmlns:p14="http://schemas.microsoft.com/office/powerpoint/2010/main" val="704052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098295f66d_0_12"/>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What About The Forecast?</a:t>
            </a:r>
            <a:endParaRPr/>
          </a:p>
        </p:txBody>
      </p:sp>
      <p:sp>
        <p:nvSpPr>
          <p:cNvPr id="206" name="Google Shape;206;g1098295f66d_0_12"/>
          <p:cNvSpPr txBox="1">
            <a:spLocks noGrp="1"/>
          </p:cNvSpPr>
          <p:nvPr>
            <p:ph type="body" idx="1"/>
          </p:nvPr>
        </p:nvSpPr>
        <p:spPr>
          <a:xfrm>
            <a:off x="129300" y="1929950"/>
            <a:ext cx="11376900" cy="2058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200"/>
              <a:buChar char="•"/>
            </a:pPr>
            <a:r>
              <a:rPr lang="en-US">
                <a:latin typeface="Arial"/>
                <a:ea typeface="Arial"/>
                <a:cs typeface="Arial"/>
                <a:sym typeface="Arial"/>
              </a:rPr>
              <a:t>The potential for severe weather was apparent, with SPC outlining the region in a Day 3 marginal risk and maintaining the marginal risk up to and through the event.</a:t>
            </a:r>
            <a:endParaRPr>
              <a:latin typeface="Arial"/>
              <a:ea typeface="Arial"/>
              <a:cs typeface="Arial"/>
              <a:sym typeface="Arial"/>
            </a:endParaRPr>
          </a:p>
          <a:p>
            <a:pPr marL="228600" lvl="0" indent="-203200" algn="l" rtl="0">
              <a:lnSpc>
                <a:spcPct val="90000"/>
              </a:lnSpc>
              <a:spcBef>
                <a:spcPts val="1000"/>
              </a:spcBef>
              <a:spcAft>
                <a:spcPts val="0"/>
              </a:spcAft>
              <a:buSzPts val="1800"/>
              <a:buChar char="•"/>
            </a:pPr>
            <a:r>
              <a:rPr lang="en-US">
                <a:latin typeface="Arial"/>
                <a:ea typeface="Arial"/>
                <a:cs typeface="Arial"/>
                <a:sym typeface="Arial"/>
              </a:rPr>
              <a:t>However, there was never any mention of the possibility of tornadoes, mainly just the threat for damaging winds.</a:t>
            </a:r>
            <a:endParaRPr>
              <a:latin typeface="Arial"/>
              <a:ea typeface="Arial"/>
              <a:cs typeface="Arial"/>
              <a:sym typeface="Arial"/>
            </a:endParaRPr>
          </a:p>
          <a:p>
            <a:pPr marL="228600" lvl="0" indent="0" algn="l" rtl="0">
              <a:lnSpc>
                <a:spcPct val="90000"/>
              </a:lnSpc>
              <a:spcBef>
                <a:spcPts val="1000"/>
              </a:spcBef>
              <a:spcAft>
                <a:spcPts val="1000"/>
              </a:spcAft>
              <a:buSzPts val="1800"/>
              <a:buNone/>
            </a:pPr>
            <a:endParaRPr>
              <a:latin typeface="Arial"/>
              <a:ea typeface="Arial"/>
              <a:cs typeface="Arial"/>
              <a:sym typeface="Arial"/>
            </a:endParaRPr>
          </a:p>
        </p:txBody>
      </p:sp>
      <p:pic>
        <p:nvPicPr>
          <p:cNvPr id="207" name="Google Shape;207;g1098295f66d_0_12"/>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08" name="Google Shape;208;g1098295f66d_0_12"/>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098295f66d_0_50"/>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SPC Forecast Progression - Day 3</a:t>
            </a:r>
            <a:endParaRPr/>
          </a:p>
        </p:txBody>
      </p:sp>
      <p:pic>
        <p:nvPicPr>
          <p:cNvPr id="214" name="Google Shape;214;g1098295f66d_0_50"/>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15" name="Google Shape;215;g1098295f66d_0_50"/>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11</a:t>
            </a:fld>
            <a:endParaRPr/>
          </a:p>
        </p:txBody>
      </p:sp>
      <p:pic>
        <p:nvPicPr>
          <p:cNvPr id="216" name="Google Shape;216;g1098295f66d_0_50"/>
          <p:cNvPicPr preferRelativeResize="0"/>
          <p:nvPr/>
        </p:nvPicPr>
        <p:blipFill rotWithShape="1">
          <a:blip r:embed="rId4">
            <a:alphaModFix/>
          </a:blip>
          <a:srcRect/>
          <a:stretch/>
        </p:blipFill>
        <p:spPr>
          <a:xfrm>
            <a:off x="2795013" y="1983473"/>
            <a:ext cx="6601981" cy="44958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109bc524932_0_0"/>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What About The Forecast - Day 3 Discussion</a:t>
            </a:r>
            <a:endParaRPr/>
          </a:p>
        </p:txBody>
      </p:sp>
      <p:sp>
        <p:nvSpPr>
          <p:cNvPr id="222" name="Google Shape;222;g109bc524932_0_0"/>
          <p:cNvSpPr txBox="1">
            <a:spLocks noGrp="1"/>
          </p:cNvSpPr>
          <p:nvPr>
            <p:ph type="body" idx="1"/>
          </p:nvPr>
        </p:nvSpPr>
        <p:spPr>
          <a:xfrm>
            <a:off x="129300" y="1929950"/>
            <a:ext cx="11376900" cy="415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a:latin typeface="Arial"/>
                <a:ea typeface="Arial"/>
                <a:cs typeface="Arial"/>
                <a:sym typeface="Arial"/>
              </a:rPr>
              <a:t>...Eastern Ohio and western Pennsylvania...</a:t>
            </a:r>
            <a:endParaRPr>
              <a:latin typeface="Arial"/>
              <a:ea typeface="Arial"/>
              <a:cs typeface="Arial"/>
              <a:sym typeface="Arial"/>
            </a:endParaRPr>
          </a:p>
          <a:p>
            <a:pPr marL="0" lvl="0" indent="0" algn="l" rtl="0">
              <a:lnSpc>
                <a:spcPct val="90000"/>
              </a:lnSpc>
              <a:spcBef>
                <a:spcPts val="1000"/>
              </a:spcBef>
              <a:spcAft>
                <a:spcPts val="0"/>
              </a:spcAft>
              <a:buSzPts val="1800"/>
              <a:buNone/>
            </a:pPr>
            <a:r>
              <a:rPr lang="en-US">
                <a:latin typeface="Arial"/>
                <a:ea typeface="Arial"/>
                <a:cs typeface="Arial"/>
                <a:sym typeface="Arial"/>
              </a:rPr>
              <a:t>Limited low-level moisture return will occur Thursday with a narrow corridor of </a:t>
            </a:r>
            <a:r>
              <a:rPr lang="en-US">
                <a:solidFill>
                  <a:srgbClr val="FFFF00"/>
                </a:solidFill>
                <a:latin typeface="Arial"/>
                <a:ea typeface="Arial"/>
                <a:cs typeface="Arial"/>
                <a:sym typeface="Arial"/>
              </a:rPr>
              <a:t>mid 50s dewpoints</a:t>
            </a:r>
            <a:r>
              <a:rPr lang="en-US">
                <a:latin typeface="Arial"/>
                <a:ea typeface="Arial"/>
                <a:cs typeface="Arial"/>
                <a:sym typeface="Arial"/>
              </a:rPr>
              <a:t> from OH into western PA. Forcing for ascent accompanying a progressive shortwave trough and its attendant cold front will move through the OH Valley during the day. </a:t>
            </a:r>
            <a:r>
              <a:rPr lang="en-US">
                <a:solidFill>
                  <a:srgbClr val="FFFF00"/>
                </a:solidFill>
                <a:latin typeface="Arial"/>
                <a:ea typeface="Arial"/>
                <a:cs typeface="Arial"/>
                <a:sym typeface="Arial"/>
              </a:rPr>
              <a:t>Low-topped convection</a:t>
            </a:r>
            <a:r>
              <a:rPr lang="en-US">
                <a:latin typeface="Arial"/>
                <a:ea typeface="Arial"/>
                <a:cs typeface="Arial"/>
                <a:sym typeface="Arial"/>
              </a:rPr>
              <a:t> is expected to develop within narrow corridor of </a:t>
            </a:r>
            <a:r>
              <a:rPr lang="en-US">
                <a:solidFill>
                  <a:srgbClr val="FFFF00"/>
                </a:solidFill>
                <a:latin typeface="Arial"/>
                <a:ea typeface="Arial"/>
                <a:cs typeface="Arial"/>
                <a:sym typeface="Arial"/>
              </a:rPr>
              <a:t>weak instability</a:t>
            </a:r>
            <a:r>
              <a:rPr lang="en-US">
                <a:latin typeface="Arial"/>
                <a:ea typeface="Arial"/>
                <a:cs typeface="Arial"/>
                <a:sym typeface="Arial"/>
              </a:rPr>
              <a:t> along and just ahead of the front. Activity will be embedded within </a:t>
            </a:r>
            <a:r>
              <a:rPr lang="en-US" b="1">
                <a:solidFill>
                  <a:srgbClr val="FF9900"/>
                </a:solidFill>
                <a:latin typeface="Arial"/>
                <a:ea typeface="Arial"/>
                <a:cs typeface="Arial"/>
                <a:sym typeface="Arial"/>
              </a:rPr>
              <a:t>strong unidirectional southwesterly winds</a:t>
            </a:r>
            <a:r>
              <a:rPr lang="en-US">
                <a:latin typeface="Arial"/>
                <a:ea typeface="Arial"/>
                <a:cs typeface="Arial"/>
                <a:sym typeface="Arial"/>
              </a:rPr>
              <a:t>. Potential will exist for higher momentum air to be transported to the surface within some of the rain cores during the afternoon. Overall threat should remain </a:t>
            </a:r>
            <a:r>
              <a:rPr lang="en-US">
                <a:solidFill>
                  <a:srgbClr val="FFFF00"/>
                </a:solidFill>
                <a:latin typeface="Arial"/>
                <a:ea typeface="Arial"/>
                <a:cs typeface="Arial"/>
                <a:sym typeface="Arial"/>
              </a:rPr>
              <a:t>limited</a:t>
            </a:r>
            <a:r>
              <a:rPr lang="en-US">
                <a:latin typeface="Arial"/>
                <a:ea typeface="Arial"/>
                <a:cs typeface="Arial"/>
                <a:sym typeface="Arial"/>
              </a:rPr>
              <a:t> by the anticipated </a:t>
            </a:r>
            <a:r>
              <a:rPr lang="en-US">
                <a:solidFill>
                  <a:srgbClr val="FFFF00"/>
                </a:solidFill>
                <a:latin typeface="Arial"/>
                <a:ea typeface="Arial"/>
                <a:cs typeface="Arial"/>
                <a:sym typeface="Arial"/>
              </a:rPr>
              <a:t>marginal thermodynamic environment</a:t>
            </a:r>
            <a:r>
              <a:rPr lang="en-US">
                <a:latin typeface="Arial"/>
                <a:ea typeface="Arial"/>
                <a:cs typeface="Arial"/>
                <a:sym typeface="Arial"/>
              </a:rPr>
              <a:t>.</a:t>
            </a:r>
            <a:endParaRPr>
              <a:latin typeface="Arial"/>
              <a:ea typeface="Arial"/>
              <a:cs typeface="Arial"/>
              <a:sym typeface="Arial"/>
            </a:endParaRPr>
          </a:p>
          <a:p>
            <a:pPr marL="228600" lvl="0" indent="0" algn="l" rtl="0">
              <a:lnSpc>
                <a:spcPct val="90000"/>
              </a:lnSpc>
              <a:spcBef>
                <a:spcPts val="1000"/>
              </a:spcBef>
              <a:spcAft>
                <a:spcPts val="0"/>
              </a:spcAft>
              <a:buSzPts val="1800"/>
              <a:buNone/>
            </a:pPr>
            <a:endParaRPr/>
          </a:p>
          <a:p>
            <a:pPr marL="228600" lvl="0" indent="0" algn="l" rtl="0">
              <a:lnSpc>
                <a:spcPct val="90000"/>
              </a:lnSpc>
              <a:spcBef>
                <a:spcPts val="1000"/>
              </a:spcBef>
              <a:spcAft>
                <a:spcPts val="1000"/>
              </a:spcAft>
              <a:buSzPts val="1800"/>
              <a:buNone/>
            </a:pPr>
            <a:endParaRPr/>
          </a:p>
        </p:txBody>
      </p:sp>
      <p:pic>
        <p:nvPicPr>
          <p:cNvPr id="223" name="Google Shape;223;g109bc524932_0_0"/>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24" name="Google Shape;224;g109bc524932_0_0"/>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098295f66d_0_58"/>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SPC Forecast Progression - Day 2</a:t>
            </a:r>
            <a:endParaRPr/>
          </a:p>
        </p:txBody>
      </p:sp>
      <p:pic>
        <p:nvPicPr>
          <p:cNvPr id="230" name="Google Shape;230;g1098295f66d_0_58"/>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31" name="Google Shape;231;g1098295f66d_0_58"/>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13</a:t>
            </a:fld>
            <a:endParaRPr/>
          </a:p>
        </p:txBody>
      </p:sp>
      <p:pic>
        <p:nvPicPr>
          <p:cNvPr id="232" name="Google Shape;232;g1098295f66d_0_58"/>
          <p:cNvPicPr preferRelativeResize="0"/>
          <p:nvPr/>
        </p:nvPicPr>
        <p:blipFill rotWithShape="1">
          <a:blip r:embed="rId4">
            <a:alphaModFix/>
          </a:blip>
          <a:srcRect l="51463"/>
          <a:stretch/>
        </p:blipFill>
        <p:spPr>
          <a:xfrm>
            <a:off x="754349" y="2468900"/>
            <a:ext cx="2402325" cy="3370575"/>
          </a:xfrm>
          <a:prstGeom prst="rect">
            <a:avLst/>
          </a:prstGeom>
          <a:noFill/>
          <a:ln>
            <a:noFill/>
          </a:ln>
        </p:spPr>
      </p:pic>
      <p:pic>
        <p:nvPicPr>
          <p:cNvPr id="233" name="Google Shape;233;g1098295f66d_0_58"/>
          <p:cNvPicPr preferRelativeResize="0"/>
          <p:nvPr/>
        </p:nvPicPr>
        <p:blipFill rotWithShape="1">
          <a:blip r:embed="rId5">
            <a:alphaModFix/>
          </a:blip>
          <a:srcRect l="54302"/>
          <a:stretch/>
        </p:blipFill>
        <p:spPr>
          <a:xfrm>
            <a:off x="3832613" y="2468913"/>
            <a:ext cx="2441599" cy="3370575"/>
          </a:xfrm>
          <a:prstGeom prst="rect">
            <a:avLst/>
          </a:prstGeom>
          <a:noFill/>
          <a:ln>
            <a:noFill/>
          </a:ln>
        </p:spPr>
      </p:pic>
      <p:pic>
        <p:nvPicPr>
          <p:cNvPr id="234" name="Google Shape;234;g1098295f66d_0_58"/>
          <p:cNvPicPr preferRelativeResize="0"/>
          <p:nvPr/>
        </p:nvPicPr>
        <p:blipFill rotWithShape="1">
          <a:blip r:embed="rId6">
            <a:alphaModFix/>
          </a:blip>
          <a:srcRect/>
          <a:stretch/>
        </p:blipFill>
        <p:spPr>
          <a:xfrm>
            <a:off x="6950150" y="2536187"/>
            <a:ext cx="4751976" cy="3236000"/>
          </a:xfrm>
          <a:prstGeom prst="rect">
            <a:avLst/>
          </a:prstGeom>
          <a:noFill/>
          <a:ln>
            <a:noFill/>
          </a:ln>
        </p:spPr>
      </p:pic>
      <p:sp>
        <p:nvSpPr>
          <p:cNvPr id="235" name="Google Shape;235;g1098295f66d_0_58"/>
          <p:cNvSpPr txBox="1"/>
          <p:nvPr/>
        </p:nvSpPr>
        <p:spPr>
          <a:xfrm>
            <a:off x="754350" y="5946875"/>
            <a:ext cx="10947900" cy="6684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Image carousel from 6Z on October 20, 2021 showing the SPC Day 2 outlook categories (left), severe wind probabilities (middle), and tornado probabilities which shows less than 2% across all of CONUS (right).</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109bc524932_0_9"/>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What About The Forecast - Day 2 Discussion</a:t>
            </a:r>
            <a:endParaRPr/>
          </a:p>
        </p:txBody>
      </p:sp>
      <p:sp>
        <p:nvSpPr>
          <p:cNvPr id="241" name="Google Shape;241;g109bc524932_0_9"/>
          <p:cNvSpPr txBox="1">
            <a:spLocks noGrp="1"/>
          </p:cNvSpPr>
          <p:nvPr>
            <p:ph type="body" idx="1"/>
          </p:nvPr>
        </p:nvSpPr>
        <p:spPr>
          <a:xfrm>
            <a:off x="129300" y="1929950"/>
            <a:ext cx="11376900" cy="415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a:latin typeface="Arial"/>
                <a:ea typeface="Arial"/>
                <a:cs typeface="Arial"/>
                <a:sym typeface="Arial"/>
              </a:rPr>
              <a:t>...Eastern Ohio and western Pennsylvania...</a:t>
            </a:r>
            <a:endParaRPr>
              <a:latin typeface="Arial"/>
              <a:ea typeface="Arial"/>
              <a:cs typeface="Arial"/>
              <a:sym typeface="Arial"/>
            </a:endParaRPr>
          </a:p>
          <a:p>
            <a:pPr marL="0" lvl="0" indent="0" algn="l" rtl="0">
              <a:lnSpc>
                <a:spcPct val="90000"/>
              </a:lnSpc>
              <a:spcBef>
                <a:spcPts val="1000"/>
              </a:spcBef>
              <a:spcAft>
                <a:spcPts val="0"/>
              </a:spcAft>
              <a:buSzPts val="1800"/>
              <a:buNone/>
            </a:pPr>
            <a:r>
              <a:rPr lang="en-US">
                <a:latin typeface="Arial"/>
                <a:ea typeface="Arial"/>
                <a:cs typeface="Arial"/>
                <a:sym typeface="Arial"/>
              </a:rPr>
              <a:t>Limited low-level moisture with a narrow corridor of </a:t>
            </a:r>
            <a:r>
              <a:rPr lang="en-US">
                <a:solidFill>
                  <a:srgbClr val="FFFF00"/>
                </a:solidFill>
                <a:latin typeface="Arial"/>
                <a:ea typeface="Arial"/>
                <a:cs typeface="Arial"/>
                <a:sym typeface="Arial"/>
              </a:rPr>
              <a:t>mid 50s F dewpoints</a:t>
            </a:r>
            <a:r>
              <a:rPr lang="en-US">
                <a:latin typeface="Arial"/>
                <a:ea typeface="Arial"/>
                <a:cs typeface="Arial"/>
                <a:sym typeface="Arial"/>
              </a:rPr>
              <a:t> will return through the </a:t>
            </a:r>
            <a:r>
              <a:rPr lang="en-US">
                <a:solidFill>
                  <a:srgbClr val="FFFF00"/>
                </a:solidFill>
                <a:latin typeface="Arial"/>
                <a:ea typeface="Arial"/>
                <a:cs typeface="Arial"/>
                <a:sym typeface="Arial"/>
              </a:rPr>
              <a:t>pre-frontal warm sector</a:t>
            </a:r>
            <a:r>
              <a:rPr lang="en-US">
                <a:latin typeface="Arial"/>
                <a:ea typeface="Arial"/>
                <a:cs typeface="Arial"/>
                <a:sym typeface="Arial"/>
              </a:rPr>
              <a:t> from OH into western PA. Forcing for ascent accompanying a progressive shortwave trough and its attendant cold front will move through the OH Valley during the day. </a:t>
            </a:r>
            <a:r>
              <a:rPr lang="en-US">
                <a:solidFill>
                  <a:srgbClr val="FFFF00"/>
                </a:solidFill>
                <a:latin typeface="Arial"/>
                <a:ea typeface="Arial"/>
                <a:cs typeface="Arial"/>
                <a:sym typeface="Arial"/>
              </a:rPr>
              <a:t>Low-topped convection</a:t>
            </a:r>
            <a:r>
              <a:rPr lang="en-US">
                <a:latin typeface="Arial"/>
                <a:ea typeface="Arial"/>
                <a:cs typeface="Arial"/>
                <a:sym typeface="Arial"/>
              </a:rPr>
              <a:t> is expected to develop within the narrow corridor of </a:t>
            </a:r>
            <a:r>
              <a:rPr lang="en-US">
                <a:solidFill>
                  <a:srgbClr val="FFFF00"/>
                </a:solidFill>
                <a:latin typeface="Arial"/>
                <a:ea typeface="Arial"/>
                <a:cs typeface="Arial"/>
                <a:sym typeface="Arial"/>
              </a:rPr>
              <a:t>very weak instability (less than 400 J/kg MUCAPE)</a:t>
            </a:r>
            <a:r>
              <a:rPr lang="en-US">
                <a:latin typeface="Arial"/>
                <a:ea typeface="Arial"/>
                <a:cs typeface="Arial"/>
                <a:sym typeface="Arial"/>
              </a:rPr>
              <a:t> along and just ahead of the front. Activity will be embedded within </a:t>
            </a:r>
            <a:r>
              <a:rPr lang="en-US" b="1">
                <a:solidFill>
                  <a:srgbClr val="FF9900"/>
                </a:solidFill>
                <a:latin typeface="Arial"/>
                <a:ea typeface="Arial"/>
                <a:cs typeface="Arial"/>
                <a:sym typeface="Arial"/>
              </a:rPr>
              <a:t>strong unidirectional southwesterly winds</a:t>
            </a:r>
            <a:r>
              <a:rPr lang="en-US">
                <a:latin typeface="Arial"/>
                <a:ea typeface="Arial"/>
                <a:cs typeface="Arial"/>
                <a:sym typeface="Arial"/>
              </a:rPr>
              <a:t>. Some potential will exist for higher momentum air to be transported to the surface within some of the rain cores. However, any severe threat should remain </a:t>
            </a:r>
            <a:r>
              <a:rPr lang="en-US">
                <a:solidFill>
                  <a:srgbClr val="FFFF00"/>
                </a:solidFill>
                <a:latin typeface="Arial"/>
                <a:ea typeface="Arial"/>
                <a:cs typeface="Arial"/>
                <a:sym typeface="Arial"/>
              </a:rPr>
              <a:t>limited</a:t>
            </a:r>
            <a:r>
              <a:rPr lang="en-US">
                <a:latin typeface="Arial"/>
                <a:ea typeface="Arial"/>
                <a:cs typeface="Arial"/>
                <a:sym typeface="Arial"/>
              </a:rPr>
              <a:t> by the very </a:t>
            </a:r>
            <a:r>
              <a:rPr lang="en-US">
                <a:solidFill>
                  <a:srgbClr val="FFFF00"/>
                </a:solidFill>
                <a:latin typeface="Arial"/>
                <a:ea typeface="Arial"/>
                <a:cs typeface="Arial"/>
                <a:sym typeface="Arial"/>
              </a:rPr>
              <a:t>marginal thermodynamic environment</a:t>
            </a:r>
            <a:r>
              <a:rPr lang="en-US">
                <a:latin typeface="Arial"/>
                <a:ea typeface="Arial"/>
                <a:cs typeface="Arial"/>
                <a:sym typeface="Arial"/>
              </a:rPr>
              <a:t>.</a:t>
            </a:r>
            <a:endParaRPr>
              <a:latin typeface="Arial"/>
              <a:ea typeface="Arial"/>
              <a:cs typeface="Arial"/>
              <a:sym typeface="Arial"/>
            </a:endParaRPr>
          </a:p>
          <a:p>
            <a:pPr marL="228600" lvl="0" indent="0" algn="l" rtl="0">
              <a:lnSpc>
                <a:spcPct val="90000"/>
              </a:lnSpc>
              <a:spcBef>
                <a:spcPts val="1000"/>
              </a:spcBef>
              <a:spcAft>
                <a:spcPts val="1000"/>
              </a:spcAft>
              <a:buSzPts val="1800"/>
              <a:buNone/>
            </a:pPr>
            <a:endParaRPr>
              <a:latin typeface="Arial"/>
              <a:ea typeface="Arial"/>
              <a:cs typeface="Arial"/>
              <a:sym typeface="Arial"/>
            </a:endParaRPr>
          </a:p>
        </p:txBody>
      </p:sp>
      <p:pic>
        <p:nvPicPr>
          <p:cNvPr id="242" name="Google Shape;242;g109bc524932_0_9"/>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43" name="Google Shape;243;g109bc524932_0_9"/>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1098295f66d_0_76"/>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SPC Forecast Progression - Day 1 (early morning)</a:t>
            </a:r>
            <a:endParaRPr/>
          </a:p>
        </p:txBody>
      </p:sp>
      <p:pic>
        <p:nvPicPr>
          <p:cNvPr id="249" name="Google Shape;249;g1098295f66d_0_76"/>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50" name="Google Shape;250;g1098295f66d_0_76"/>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15</a:t>
            </a:fld>
            <a:endParaRPr/>
          </a:p>
        </p:txBody>
      </p:sp>
      <p:sp>
        <p:nvSpPr>
          <p:cNvPr id="251" name="Google Shape;251;g1098295f66d_0_76"/>
          <p:cNvSpPr txBox="1"/>
          <p:nvPr/>
        </p:nvSpPr>
        <p:spPr>
          <a:xfrm>
            <a:off x="754350" y="5946875"/>
            <a:ext cx="10947900" cy="6684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Image carousel from 6Z on October 21, 2021 showing the SPC Day 1 outlook categories (left), severe wind probabilities (middle), and tornado probabilities which shows less than 2% across all of CONUS (right).</a:t>
            </a:r>
            <a:endParaRPr sz="1600" b="0" i="0" u="none" strike="noStrike" cap="none">
              <a:solidFill>
                <a:srgbClr val="000000"/>
              </a:solidFill>
              <a:latin typeface="Arial"/>
              <a:ea typeface="Arial"/>
              <a:cs typeface="Arial"/>
              <a:sym typeface="Arial"/>
            </a:endParaRPr>
          </a:p>
        </p:txBody>
      </p:sp>
      <p:pic>
        <p:nvPicPr>
          <p:cNvPr id="252" name="Google Shape;252;g1098295f66d_0_76"/>
          <p:cNvPicPr preferRelativeResize="0"/>
          <p:nvPr/>
        </p:nvPicPr>
        <p:blipFill rotWithShape="1">
          <a:blip r:embed="rId4">
            <a:alphaModFix/>
          </a:blip>
          <a:srcRect l="50552"/>
          <a:stretch/>
        </p:blipFill>
        <p:spPr>
          <a:xfrm>
            <a:off x="656375" y="2468913"/>
            <a:ext cx="2441575" cy="3370575"/>
          </a:xfrm>
          <a:prstGeom prst="rect">
            <a:avLst/>
          </a:prstGeom>
          <a:noFill/>
          <a:ln>
            <a:noFill/>
          </a:ln>
        </p:spPr>
      </p:pic>
      <p:pic>
        <p:nvPicPr>
          <p:cNvPr id="253" name="Google Shape;253;g1098295f66d_0_76"/>
          <p:cNvPicPr preferRelativeResize="0"/>
          <p:nvPr/>
        </p:nvPicPr>
        <p:blipFill rotWithShape="1">
          <a:blip r:embed="rId5">
            <a:alphaModFix/>
          </a:blip>
          <a:srcRect l="55580"/>
          <a:stretch/>
        </p:blipFill>
        <p:spPr>
          <a:xfrm>
            <a:off x="3832625" y="2468925"/>
            <a:ext cx="2441575" cy="3370550"/>
          </a:xfrm>
          <a:prstGeom prst="rect">
            <a:avLst/>
          </a:prstGeom>
          <a:noFill/>
          <a:ln>
            <a:noFill/>
          </a:ln>
        </p:spPr>
      </p:pic>
      <p:pic>
        <p:nvPicPr>
          <p:cNvPr id="254" name="Google Shape;254;g1098295f66d_0_76"/>
          <p:cNvPicPr preferRelativeResize="0"/>
          <p:nvPr/>
        </p:nvPicPr>
        <p:blipFill rotWithShape="1">
          <a:blip r:embed="rId6">
            <a:alphaModFix/>
          </a:blip>
          <a:srcRect/>
          <a:stretch/>
        </p:blipFill>
        <p:spPr>
          <a:xfrm>
            <a:off x="6950275" y="2536202"/>
            <a:ext cx="4751976" cy="323598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109bc524932_0_17"/>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What About The Forecast - Day 1 Discussion (1)</a:t>
            </a:r>
            <a:endParaRPr/>
          </a:p>
        </p:txBody>
      </p:sp>
      <p:sp>
        <p:nvSpPr>
          <p:cNvPr id="260" name="Google Shape;260;g109bc524932_0_17"/>
          <p:cNvSpPr txBox="1">
            <a:spLocks noGrp="1"/>
          </p:cNvSpPr>
          <p:nvPr>
            <p:ph type="body" idx="1"/>
          </p:nvPr>
        </p:nvSpPr>
        <p:spPr>
          <a:xfrm>
            <a:off x="129300" y="1929950"/>
            <a:ext cx="11376900" cy="473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1800">
                <a:latin typeface="Arial"/>
                <a:ea typeface="Arial"/>
                <a:cs typeface="Arial"/>
                <a:sym typeface="Arial"/>
              </a:rPr>
              <a:t>...Southern and Central Appalachians/Lower Great Lakes...</a:t>
            </a:r>
            <a:endParaRPr sz="1800">
              <a:latin typeface="Arial"/>
              <a:ea typeface="Arial"/>
              <a:cs typeface="Arial"/>
              <a:sym typeface="Arial"/>
            </a:endParaRPr>
          </a:p>
          <a:p>
            <a:pPr marL="0" lvl="0" indent="0" algn="l" rtl="0">
              <a:lnSpc>
                <a:spcPct val="90000"/>
              </a:lnSpc>
              <a:spcBef>
                <a:spcPts val="1000"/>
              </a:spcBef>
              <a:spcAft>
                <a:spcPts val="0"/>
              </a:spcAft>
              <a:buSzPts val="1800"/>
              <a:buNone/>
            </a:pPr>
            <a:r>
              <a:rPr lang="en-US" sz="1800">
                <a:latin typeface="Arial"/>
                <a:ea typeface="Arial"/>
                <a:cs typeface="Arial"/>
                <a:sym typeface="Arial"/>
              </a:rPr>
              <a:t>An upper-level low will move eastward across the southern Great Lakes region today as an associated upper-level trough moves across the mid Mississippi Valley. Ahead of the system, a narrow corridor of maximized low-level moisture will be in place across the Ohio and Tennessee Valleys. This corridor will shift eastward during the day as a cold front advances southeastward. By afternoon, weak instability will be in place from western Pennsylvania south-southwestward across eastward Ohio, eastern Kentucky and eastern Tennessee. Thunderstorms will develop along and just ahead of the much of the front by mid afternoon with this convection moving eastward into western parts of the southern and central Appalachians.</a:t>
            </a:r>
            <a:endParaRPr sz="1800">
              <a:latin typeface="Arial"/>
              <a:ea typeface="Arial"/>
              <a:cs typeface="Arial"/>
              <a:sym typeface="Arial"/>
            </a:endParaRPr>
          </a:p>
          <a:p>
            <a:pPr marL="0" lvl="0" indent="0" algn="l" rtl="0">
              <a:lnSpc>
                <a:spcPct val="90000"/>
              </a:lnSpc>
              <a:spcBef>
                <a:spcPts val="1000"/>
              </a:spcBef>
              <a:spcAft>
                <a:spcPts val="0"/>
              </a:spcAft>
              <a:buSzPts val="1800"/>
              <a:buNone/>
            </a:pPr>
            <a:r>
              <a:rPr lang="en-US" sz="1800">
                <a:latin typeface="Arial"/>
                <a:ea typeface="Arial"/>
                <a:cs typeface="Arial"/>
                <a:sym typeface="Arial"/>
              </a:rPr>
              <a:t>RAP forecast soundings along the axis of </a:t>
            </a:r>
            <a:r>
              <a:rPr lang="en-US" sz="1800">
                <a:solidFill>
                  <a:srgbClr val="FFFF00"/>
                </a:solidFill>
                <a:latin typeface="Arial"/>
                <a:ea typeface="Arial"/>
                <a:cs typeface="Arial"/>
                <a:sym typeface="Arial"/>
              </a:rPr>
              <a:t>strongest instability by 21Z</a:t>
            </a:r>
            <a:r>
              <a:rPr lang="en-US" sz="1800">
                <a:latin typeface="Arial"/>
                <a:ea typeface="Arial"/>
                <a:cs typeface="Arial"/>
                <a:sym typeface="Arial"/>
              </a:rPr>
              <a:t>, from Pittsburgh to Knoxville, have </a:t>
            </a:r>
            <a:r>
              <a:rPr lang="en-US" sz="1800">
                <a:solidFill>
                  <a:srgbClr val="FFFF00"/>
                </a:solidFill>
                <a:latin typeface="Arial"/>
                <a:ea typeface="Arial"/>
                <a:cs typeface="Arial"/>
                <a:sym typeface="Arial"/>
              </a:rPr>
              <a:t>0-6 km shear in the 40 to 50 kt range</a:t>
            </a:r>
            <a:r>
              <a:rPr lang="en-US" sz="1800">
                <a:latin typeface="Arial"/>
                <a:ea typeface="Arial"/>
                <a:cs typeface="Arial"/>
                <a:sym typeface="Arial"/>
              </a:rPr>
              <a:t>. This combined with </a:t>
            </a:r>
            <a:r>
              <a:rPr lang="en-US" sz="1800">
                <a:solidFill>
                  <a:srgbClr val="FFFF00"/>
                </a:solidFill>
                <a:latin typeface="Arial"/>
                <a:ea typeface="Arial"/>
                <a:cs typeface="Arial"/>
                <a:sym typeface="Arial"/>
              </a:rPr>
              <a:t>steep low-level lapse rates and weak instability</a:t>
            </a:r>
            <a:r>
              <a:rPr lang="en-US" sz="1800">
                <a:latin typeface="Arial"/>
                <a:ea typeface="Arial"/>
                <a:cs typeface="Arial"/>
                <a:sym typeface="Arial"/>
              </a:rPr>
              <a:t> should be enough for multicell line segments capable of </a:t>
            </a:r>
            <a:r>
              <a:rPr lang="en-US" sz="1800">
                <a:solidFill>
                  <a:srgbClr val="FFFF00"/>
                </a:solidFill>
                <a:latin typeface="Arial"/>
                <a:ea typeface="Arial"/>
                <a:cs typeface="Arial"/>
                <a:sym typeface="Arial"/>
              </a:rPr>
              <a:t>strong wind gusts</a:t>
            </a:r>
            <a:r>
              <a:rPr lang="en-US" sz="1800">
                <a:latin typeface="Arial"/>
                <a:ea typeface="Arial"/>
                <a:cs typeface="Arial"/>
                <a:sym typeface="Arial"/>
              </a:rPr>
              <a:t>. The current thinking is that a line segment will develop ahead of the front during the mid to late afternoon. This line segment will move eastward into the western foothills of the Appalachians where a few marginally severe wind gusts may occur. At this time, </a:t>
            </a:r>
            <a:r>
              <a:rPr lang="en-US" sz="1800">
                <a:solidFill>
                  <a:srgbClr val="FFFF00"/>
                </a:solidFill>
                <a:latin typeface="Arial"/>
                <a:ea typeface="Arial"/>
                <a:cs typeface="Arial"/>
                <a:sym typeface="Arial"/>
              </a:rPr>
              <a:t>instability</a:t>
            </a:r>
            <a:r>
              <a:rPr lang="en-US" sz="1800">
                <a:latin typeface="Arial"/>
                <a:ea typeface="Arial"/>
                <a:cs typeface="Arial"/>
                <a:sym typeface="Arial"/>
              </a:rPr>
              <a:t> appears to be the factor that will </a:t>
            </a:r>
            <a:r>
              <a:rPr lang="en-US" sz="1800">
                <a:solidFill>
                  <a:srgbClr val="FFFF00"/>
                </a:solidFill>
                <a:latin typeface="Arial"/>
                <a:ea typeface="Arial"/>
                <a:cs typeface="Arial"/>
                <a:sym typeface="Arial"/>
              </a:rPr>
              <a:t>minimize severe threat coverage</a:t>
            </a:r>
            <a:r>
              <a:rPr lang="en-US" sz="1800">
                <a:latin typeface="Arial"/>
                <a:ea typeface="Arial"/>
                <a:cs typeface="Arial"/>
                <a:sym typeface="Arial"/>
              </a:rPr>
              <a:t>. Although an </a:t>
            </a:r>
            <a:r>
              <a:rPr lang="en-US" sz="1800" b="1">
                <a:solidFill>
                  <a:srgbClr val="FF9900"/>
                </a:solidFill>
                <a:latin typeface="Arial"/>
                <a:ea typeface="Arial"/>
                <a:cs typeface="Arial"/>
                <a:sym typeface="Arial"/>
              </a:rPr>
              <a:t>isolated supercell can not be ruled out</a:t>
            </a:r>
            <a:r>
              <a:rPr lang="en-US" sz="1800">
                <a:latin typeface="Arial"/>
                <a:ea typeface="Arial"/>
                <a:cs typeface="Arial"/>
                <a:sym typeface="Arial"/>
              </a:rPr>
              <a:t>, any threat should remain very localized and strongly tied to destabilization.</a:t>
            </a:r>
            <a:endParaRPr sz="1800">
              <a:latin typeface="Arial"/>
              <a:ea typeface="Arial"/>
              <a:cs typeface="Arial"/>
              <a:sym typeface="Arial"/>
            </a:endParaRPr>
          </a:p>
          <a:p>
            <a:pPr marL="228600" lvl="0" indent="0" algn="l" rtl="0">
              <a:lnSpc>
                <a:spcPct val="90000"/>
              </a:lnSpc>
              <a:spcBef>
                <a:spcPts val="1000"/>
              </a:spcBef>
              <a:spcAft>
                <a:spcPts val="1000"/>
              </a:spcAft>
              <a:buSzPts val="1800"/>
              <a:buNone/>
            </a:pPr>
            <a:endParaRPr sz="1800">
              <a:latin typeface="Arial"/>
              <a:ea typeface="Arial"/>
              <a:cs typeface="Arial"/>
              <a:sym typeface="Arial"/>
            </a:endParaRPr>
          </a:p>
        </p:txBody>
      </p:sp>
      <p:pic>
        <p:nvPicPr>
          <p:cNvPr id="261" name="Google Shape;261;g109bc524932_0_17"/>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62" name="Google Shape;262;g109bc524932_0_17"/>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1098295f66d_0_89"/>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SPC Forecast Progression - Day 1 (afternoon)</a:t>
            </a:r>
            <a:endParaRPr/>
          </a:p>
        </p:txBody>
      </p:sp>
      <p:pic>
        <p:nvPicPr>
          <p:cNvPr id="268" name="Google Shape;268;g1098295f66d_0_89"/>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69" name="Google Shape;269;g1098295f66d_0_89"/>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17</a:t>
            </a:fld>
            <a:endParaRPr/>
          </a:p>
        </p:txBody>
      </p:sp>
      <p:sp>
        <p:nvSpPr>
          <p:cNvPr id="270" name="Google Shape;270;g1098295f66d_0_89"/>
          <p:cNvSpPr txBox="1"/>
          <p:nvPr/>
        </p:nvSpPr>
        <p:spPr>
          <a:xfrm>
            <a:off x="754350" y="5946875"/>
            <a:ext cx="10947900" cy="6684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Image carousel from 20Z on October 21, 2021 showing the SPC Day 1 outlook categories (left), severe wind probabilities (middle), and the addition of an area of 2% tornado probabilities across NE OH into PA (right).</a:t>
            </a:r>
            <a:endParaRPr sz="1600" b="0" i="0" u="none" strike="noStrike" cap="none">
              <a:solidFill>
                <a:srgbClr val="000000"/>
              </a:solidFill>
              <a:latin typeface="Arial"/>
              <a:ea typeface="Arial"/>
              <a:cs typeface="Arial"/>
              <a:sym typeface="Arial"/>
            </a:endParaRPr>
          </a:p>
        </p:txBody>
      </p:sp>
      <p:pic>
        <p:nvPicPr>
          <p:cNvPr id="271" name="Google Shape;271;g1098295f66d_0_89"/>
          <p:cNvPicPr preferRelativeResize="0"/>
          <p:nvPr/>
        </p:nvPicPr>
        <p:blipFill rotWithShape="1">
          <a:blip r:embed="rId4">
            <a:alphaModFix/>
          </a:blip>
          <a:srcRect l="54632"/>
          <a:stretch/>
        </p:blipFill>
        <p:spPr>
          <a:xfrm>
            <a:off x="656375" y="2468925"/>
            <a:ext cx="2441575" cy="3370550"/>
          </a:xfrm>
          <a:prstGeom prst="rect">
            <a:avLst/>
          </a:prstGeom>
          <a:noFill/>
          <a:ln>
            <a:noFill/>
          </a:ln>
        </p:spPr>
      </p:pic>
      <p:pic>
        <p:nvPicPr>
          <p:cNvPr id="272" name="Google Shape;272;g1098295f66d_0_89"/>
          <p:cNvPicPr preferRelativeResize="0"/>
          <p:nvPr/>
        </p:nvPicPr>
        <p:blipFill rotWithShape="1">
          <a:blip r:embed="rId5">
            <a:alphaModFix/>
          </a:blip>
          <a:srcRect l="54591"/>
          <a:stretch/>
        </p:blipFill>
        <p:spPr>
          <a:xfrm>
            <a:off x="3803262" y="2468937"/>
            <a:ext cx="2441575" cy="3370525"/>
          </a:xfrm>
          <a:prstGeom prst="rect">
            <a:avLst/>
          </a:prstGeom>
          <a:noFill/>
          <a:ln>
            <a:noFill/>
          </a:ln>
        </p:spPr>
      </p:pic>
      <p:pic>
        <p:nvPicPr>
          <p:cNvPr id="273" name="Google Shape;273;g1098295f66d_0_89"/>
          <p:cNvPicPr preferRelativeResize="0"/>
          <p:nvPr/>
        </p:nvPicPr>
        <p:blipFill rotWithShape="1">
          <a:blip r:embed="rId6">
            <a:alphaModFix/>
          </a:blip>
          <a:srcRect/>
          <a:stretch/>
        </p:blipFill>
        <p:spPr>
          <a:xfrm>
            <a:off x="6950125" y="2536179"/>
            <a:ext cx="4751976" cy="32360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109bc524932_0_25"/>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What About The Forecast - Day 1 Discussion (2)</a:t>
            </a:r>
            <a:endParaRPr/>
          </a:p>
        </p:txBody>
      </p:sp>
      <p:sp>
        <p:nvSpPr>
          <p:cNvPr id="279" name="Google Shape;279;g109bc524932_0_25"/>
          <p:cNvSpPr txBox="1">
            <a:spLocks noGrp="1"/>
          </p:cNvSpPr>
          <p:nvPr>
            <p:ph type="body" idx="1"/>
          </p:nvPr>
        </p:nvSpPr>
        <p:spPr>
          <a:xfrm>
            <a:off x="129300" y="1929950"/>
            <a:ext cx="11376900" cy="473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a:latin typeface="Arial"/>
                <a:ea typeface="Arial"/>
                <a:cs typeface="Arial"/>
                <a:sym typeface="Arial"/>
              </a:rPr>
              <a:t>...20z Update...</a:t>
            </a:r>
            <a:endParaRPr>
              <a:latin typeface="Arial"/>
              <a:ea typeface="Arial"/>
              <a:cs typeface="Arial"/>
              <a:sym typeface="Arial"/>
            </a:endParaRPr>
          </a:p>
          <a:p>
            <a:pPr marL="0" lvl="0" indent="0" algn="l" rtl="0">
              <a:lnSpc>
                <a:spcPct val="90000"/>
              </a:lnSpc>
              <a:spcBef>
                <a:spcPts val="1000"/>
              </a:spcBef>
              <a:spcAft>
                <a:spcPts val="0"/>
              </a:spcAft>
              <a:buSzPts val="1800"/>
              <a:buNone/>
            </a:pPr>
            <a:r>
              <a:rPr lang="en-US">
                <a:latin typeface="Arial"/>
                <a:ea typeface="Arial"/>
                <a:cs typeface="Arial"/>
                <a:sym typeface="Arial"/>
              </a:rPr>
              <a:t>No appreciable changes are warranted to the 1630z outlook; however, a small </a:t>
            </a:r>
            <a:r>
              <a:rPr lang="en-US">
                <a:solidFill>
                  <a:srgbClr val="FFFF00"/>
                </a:solidFill>
                <a:latin typeface="Arial"/>
                <a:ea typeface="Arial"/>
                <a:cs typeface="Arial"/>
                <a:sym typeface="Arial"/>
              </a:rPr>
              <a:t>2 percent tornado probability has been introduced over the upper Ohio Valley region</a:t>
            </a:r>
            <a:r>
              <a:rPr lang="en-US">
                <a:latin typeface="Arial"/>
                <a:ea typeface="Arial"/>
                <a:cs typeface="Arial"/>
                <a:sym typeface="Arial"/>
              </a:rPr>
              <a:t>.</a:t>
            </a:r>
            <a:endParaRPr>
              <a:latin typeface="Arial"/>
              <a:ea typeface="Arial"/>
              <a:cs typeface="Arial"/>
              <a:sym typeface="Arial"/>
            </a:endParaRPr>
          </a:p>
          <a:p>
            <a:pPr marL="0" lvl="0" indent="0" algn="l" rtl="0">
              <a:lnSpc>
                <a:spcPct val="90000"/>
              </a:lnSpc>
              <a:spcBef>
                <a:spcPts val="1000"/>
              </a:spcBef>
              <a:spcAft>
                <a:spcPts val="0"/>
              </a:spcAft>
              <a:buSzPts val="1800"/>
              <a:buNone/>
            </a:pPr>
            <a:r>
              <a:rPr lang="en-US">
                <a:latin typeface="Arial"/>
                <a:ea typeface="Arial"/>
                <a:cs typeface="Arial"/>
                <a:sym typeface="Arial"/>
              </a:rPr>
              <a:t>Latest satellite imagery suggests large-scale forcing is spreading across OH toward western PA. Convection is gradually responding to the approaching short-wave trough with a strengthening band of convection along the surging cold front. Additionally, a </a:t>
            </a:r>
            <a:r>
              <a:rPr lang="en-US">
                <a:solidFill>
                  <a:srgbClr val="FFFF00"/>
                </a:solidFill>
                <a:latin typeface="Arial"/>
                <a:ea typeface="Arial"/>
                <a:cs typeface="Arial"/>
                <a:sym typeface="Arial"/>
              </a:rPr>
              <a:t>narrow corridor of scattered convection</a:t>
            </a:r>
            <a:r>
              <a:rPr lang="en-US">
                <a:latin typeface="Arial"/>
                <a:ea typeface="Arial"/>
                <a:cs typeface="Arial"/>
                <a:sym typeface="Arial"/>
              </a:rPr>
              <a:t> extends along the OH River into western PA. Warm advection appears to be partly contributing to this activity and </a:t>
            </a:r>
            <a:r>
              <a:rPr lang="en-US" b="1">
                <a:solidFill>
                  <a:srgbClr val="FF9900"/>
                </a:solidFill>
                <a:latin typeface="Arial"/>
                <a:ea typeface="Arial"/>
                <a:cs typeface="Arial"/>
                <a:sym typeface="Arial"/>
              </a:rPr>
              <a:t>wind profiles do support organized rotating updrafts</a:t>
            </a:r>
            <a:r>
              <a:rPr lang="en-US">
                <a:latin typeface="Arial"/>
                <a:ea typeface="Arial"/>
                <a:cs typeface="Arial"/>
                <a:sym typeface="Arial"/>
              </a:rPr>
              <a:t>. While the tornado threat is low with these storms, it is non zero and have opted to introduce a 2 percent probability to reflect this potential.</a:t>
            </a:r>
            <a:endParaRPr>
              <a:latin typeface="Arial"/>
              <a:ea typeface="Arial"/>
              <a:cs typeface="Arial"/>
              <a:sym typeface="Arial"/>
            </a:endParaRPr>
          </a:p>
          <a:p>
            <a:pPr marL="228600" lvl="0" indent="0" algn="l" rtl="0">
              <a:lnSpc>
                <a:spcPct val="90000"/>
              </a:lnSpc>
              <a:spcBef>
                <a:spcPts val="1000"/>
              </a:spcBef>
              <a:spcAft>
                <a:spcPts val="1000"/>
              </a:spcAft>
              <a:buSzPts val="1800"/>
              <a:buNone/>
            </a:pPr>
            <a:endParaRPr>
              <a:latin typeface="Arial"/>
              <a:ea typeface="Arial"/>
              <a:cs typeface="Arial"/>
              <a:sym typeface="Arial"/>
            </a:endParaRPr>
          </a:p>
        </p:txBody>
      </p:sp>
      <p:pic>
        <p:nvPicPr>
          <p:cNvPr id="280" name="Google Shape;280;g109bc524932_0_25"/>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81" name="Google Shape;281;g109bc524932_0_25"/>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118148fe7cf_0_0"/>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dirty="0" smtClean="0"/>
              <a:t>Satellite Imagery</a:t>
            </a:r>
            <a:endParaRPr dirty="0"/>
          </a:p>
        </p:txBody>
      </p:sp>
      <p:pic>
        <p:nvPicPr>
          <p:cNvPr id="287" name="Google Shape;287;g118148fe7cf_0_0"/>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88" name="Google Shape;288;g118148fe7cf_0_0"/>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19</a:t>
            </a:fld>
            <a:endParaRPr/>
          </a:p>
        </p:txBody>
      </p:sp>
      <p:pic>
        <p:nvPicPr>
          <p:cNvPr id="289" name="Google Shape;289;g118148fe7cf_0_0"/>
          <p:cNvPicPr preferRelativeResize="0"/>
          <p:nvPr/>
        </p:nvPicPr>
        <p:blipFill>
          <a:blip r:embed="rId4">
            <a:extLst>
              <a:ext uri="{28A0092B-C50C-407E-A947-70E740481C1C}">
                <a14:useLocalDpi xmlns:a14="http://schemas.microsoft.com/office/drawing/2010/main" val="0"/>
              </a:ext>
            </a:extLst>
          </a:blip>
          <a:stretch>
            <a:fillRect/>
          </a:stretch>
        </p:blipFill>
        <p:spPr>
          <a:xfrm>
            <a:off x="4734754" y="1936818"/>
            <a:ext cx="7101543" cy="4379284"/>
          </a:xfrm>
          <a:prstGeom prst="rect">
            <a:avLst/>
          </a:prstGeom>
          <a:noFill/>
          <a:ln>
            <a:noFill/>
          </a:ln>
        </p:spPr>
      </p:pic>
      <p:sp>
        <p:nvSpPr>
          <p:cNvPr id="290" name="Google Shape;290;g118148fe7cf_0_0"/>
          <p:cNvSpPr txBox="1"/>
          <p:nvPr/>
        </p:nvSpPr>
        <p:spPr>
          <a:xfrm>
            <a:off x="4734754" y="6381703"/>
            <a:ext cx="7101543" cy="476297"/>
          </a:xfrm>
          <a:prstGeom prst="rect">
            <a:avLst/>
          </a:prstGeom>
          <a:noFill/>
          <a:ln>
            <a:noFill/>
          </a:ln>
        </p:spPr>
        <p:txBody>
          <a:bodyPr spcFirstLastPara="1" wrap="square" lIns="91425" tIns="45700" rIns="91425" bIns="45700" anchor="t" anchorCtr="0">
            <a:normAutofit/>
          </a:bodyPr>
          <a:lstStyle/>
          <a:p>
            <a:pPr algn="ctr">
              <a:lnSpc>
                <a:spcPct val="90000"/>
              </a:lnSpc>
              <a:buClr>
                <a:schemeClr val="lt1"/>
              </a:buClr>
              <a:buSzPts val="1000"/>
            </a:pPr>
            <a:r>
              <a:rPr lang="en-US" sz="1200" b="0" i="0" u="none" strike="noStrike" cap="none" dirty="0" smtClean="0">
                <a:solidFill>
                  <a:schemeClr val="lt1"/>
                </a:solidFill>
                <a:latin typeface="Century Gothic"/>
                <a:ea typeface="Century Gothic"/>
                <a:cs typeface="Century Gothic"/>
                <a:sym typeface="Century Gothic"/>
              </a:rPr>
              <a:t>Air Mass RGB (top left), low-level water vapor (top right), mid-level water vapor (bottom left), upper-level water vapor (bottom right).</a:t>
            </a:r>
            <a:endParaRPr sz="1600" b="0" i="0" u="none" strike="noStrike" cap="none" dirty="0">
              <a:solidFill>
                <a:srgbClr val="000000"/>
              </a:solidFill>
              <a:latin typeface="Arial"/>
              <a:ea typeface="Arial"/>
              <a:cs typeface="Arial"/>
              <a:sym typeface="Arial"/>
            </a:endParaRPr>
          </a:p>
        </p:txBody>
      </p:sp>
      <p:sp>
        <p:nvSpPr>
          <p:cNvPr id="291" name="Google Shape;291;g118148fe7cf_0_0"/>
          <p:cNvSpPr txBox="1">
            <a:spLocks noGrp="1"/>
          </p:cNvSpPr>
          <p:nvPr>
            <p:ph type="body" idx="1"/>
          </p:nvPr>
        </p:nvSpPr>
        <p:spPr>
          <a:xfrm>
            <a:off x="58724" y="1707297"/>
            <a:ext cx="4513276" cy="489483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800"/>
              <a:buChar char="•"/>
            </a:pPr>
            <a:r>
              <a:rPr lang="en-US" dirty="0">
                <a:latin typeface="Arial"/>
                <a:ea typeface="Arial"/>
                <a:cs typeface="Arial"/>
                <a:sym typeface="Arial"/>
              </a:rPr>
              <a:t>The A</a:t>
            </a:r>
            <a:r>
              <a:rPr lang="en-US" dirty="0" smtClean="0">
                <a:latin typeface="Arial"/>
                <a:ea typeface="Arial"/>
                <a:cs typeface="Arial"/>
                <a:sym typeface="Arial"/>
              </a:rPr>
              <a:t>ir Mass RGB </a:t>
            </a:r>
            <a:r>
              <a:rPr lang="en-US" dirty="0">
                <a:latin typeface="Arial"/>
                <a:ea typeface="Arial"/>
                <a:cs typeface="Arial"/>
                <a:sym typeface="Arial"/>
              </a:rPr>
              <a:t>satellite product </a:t>
            </a:r>
            <a:r>
              <a:rPr lang="en-US" dirty="0" smtClean="0">
                <a:latin typeface="Arial"/>
                <a:ea typeface="Arial"/>
                <a:cs typeface="Arial"/>
                <a:sym typeface="Arial"/>
              </a:rPr>
              <a:t>has </a:t>
            </a:r>
            <a:r>
              <a:rPr lang="en-US" dirty="0">
                <a:latin typeface="Arial"/>
                <a:ea typeface="Arial"/>
                <a:cs typeface="Arial"/>
                <a:sym typeface="Arial"/>
              </a:rPr>
              <a:t>contributions from </a:t>
            </a:r>
            <a:r>
              <a:rPr lang="en-US" dirty="0" smtClean="0">
                <a:latin typeface="Arial"/>
                <a:ea typeface="Arial"/>
                <a:cs typeface="Arial"/>
                <a:sym typeface="Arial"/>
              </a:rPr>
              <a:t>several </a:t>
            </a:r>
            <a:r>
              <a:rPr lang="en-US" dirty="0">
                <a:latin typeface="Arial"/>
                <a:ea typeface="Arial"/>
                <a:cs typeface="Arial"/>
                <a:sym typeface="Arial"/>
              </a:rPr>
              <a:t>GOES </a:t>
            </a:r>
            <a:r>
              <a:rPr lang="en-US" dirty="0" smtClean="0">
                <a:latin typeface="Arial"/>
                <a:ea typeface="Arial"/>
                <a:cs typeface="Arial"/>
                <a:sym typeface="Arial"/>
              </a:rPr>
              <a:t>bands (individual &amp; band differences).</a:t>
            </a:r>
            <a:endParaRPr dirty="0"/>
          </a:p>
          <a:p>
            <a:pPr marL="800100" lvl="1" indent="-342900" algn="l" rtl="0">
              <a:lnSpc>
                <a:spcPct val="90000"/>
              </a:lnSpc>
              <a:spcBef>
                <a:spcPts val="0"/>
              </a:spcBef>
              <a:spcAft>
                <a:spcPts val="0"/>
              </a:spcAft>
              <a:buSzPts val="1800"/>
              <a:buChar char="•"/>
            </a:pPr>
            <a:r>
              <a:rPr lang="en-US" dirty="0">
                <a:latin typeface="Arial"/>
                <a:ea typeface="Arial"/>
                <a:cs typeface="Arial"/>
                <a:sym typeface="Arial"/>
              </a:rPr>
              <a:t>Red – </a:t>
            </a:r>
            <a:r>
              <a:rPr lang="en-US" dirty="0" smtClean="0">
                <a:latin typeface="Arial"/>
                <a:ea typeface="Arial"/>
                <a:cs typeface="Arial"/>
                <a:sym typeface="Arial"/>
              </a:rPr>
              <a:t>6.2-7.3 micrometer (upper </a:t>
            </a:r>
            <a:r>
              <a:rPr lang="en-US" dirty="0" err="1" smtClean="0">
                <a:latin typeface="Arial"/>
                <a:ea typeface="Arial"/>
                <a:cs typeface="Arial"/>
                <a:sym typeface="Arial"/>
              </a:rPr>
              <a:t>wv</a:t>
            </a:r>
            <a:r>
              <a:rPr lang="en-US" dirty="0" smtClean="0">
                <a:latin typeface="Arial"/>
                <a:ea typeface="Arial"/>
                <a:cs typeface="Arial"/>
                <a:sym typeface="Arial"/>
              </a:rPr>
              <a:t>-lower </a:t>
            </a:r>
            <a:r>
              <a:rPr lang="en-US" dirty="0" err="1" smtClean="0">
                <a:latin typeface="Arial"/>
                <a:ea typeface="Arial"/>
                <a:cs typeface="Arial"/>
                <a:sym typeface="Arial"/>
              </a:rPr>
              <a:t>wv</a:t>
            </a:r>
            <a:r>
              <a:rPr lang="en-US" dirty="0" smtClean="0">
                <a:latin typeface="Arial"/>
                <a:ea typeface="Arial"/>
                <a:cs typeface="Arial"/>
                <a:sym typeface="Arial"/>
              </a:rPr>
              <a:t>).</a:t>
            </a:r>
            <a:endParaRPr dirty="0"/>
          </a:p>
          <a:p>
            <a:pPr marL="800100" lvl="1" indent="-342900" algn="l" rtl="0">
              <a:lnSpc>
                <a:spcPct val="90000"/>
              </a:lnSpc>
              <a:spcBef>
                <a:spcPts val="0"/>
              </a:spcBef>
              <a:spcAft>
                <a:spcPts val="0"/>
              </a:spcAft>
              <a:buSzPts val="1800"/>
              <a:buChar char="•"/>
            </a:pPr>
            <a:r>
              <a:rPr lang="en-US" dirty="0">
                <a:latin typeface="Arial"/>
                <a:ea typeface="Arial"/>
                <a:cs typeface="Arial"/>
                <a:sym typeface="Arial"/>
              </a:rPr>
              <a:t>Green – </a:t>
            </a:r>
            <a:r>
              <a:rPr lang="en-US" dirty="0" smtClean="0">
                <a:latin typeface="Arial"/>
                <a:ea typeface="Arial"/>
                <a:cs typeface="Arial"/>
                <a:sym typeface="Arial"/>
              </a:rPr>
              <a:t>9.6-10.3 </a:t>
            </a:r>
            <a:r>
              <a:rPr lang="en-US" dirty="0">
                <a:latin typeface="Arial"/>
                <a:ea typeface="Arial"/>
                <a:cs typeface="Arial"/>
                <a:sym typeface="Arial"/>
              </a:rPr>
              <a:t>micrometer </a:t>
            </a:r>
            <a:r>
              <a:rPr lang="en-US" dirty="0" smtClean="0">
                <a:latin typeface="Arial"/>
                <a:ea typeface="Arial"/>
                <a:cs typeface="Arial"/>
                <a:sym typeface="Arial"/>
              </a:rPr>
              <a:t>(ozone-clean IR).</a:t>
            </a:r>
            <a:endParaRPr dirty="0"/>
          </a:p>
          <a:p>
            <a:pPr marL="800100" lvl="1" indent="-342900" algn="l" rtl="0">
              <a:lnSpc>
                <a:spcPct val="90000"/>
              </a:lnSpc>
              <a:spcBef>
                <a:spcPts val="0"/>
              </a:spcBef>
              <a:spcAft>
                <a:spcPts val="0"/>
              </a:spcAft>
              <a:buSzPts val="1800"/>
              <a:buChar char="•"/>
            </a:pPr>
            <a:r>
              <a:rPr lang="en-US" dirty="0">
                <a:latin typeface="Arial"/>
                <a:ea typeface="Arial"/>
                <a:cs typeface="Arial"/>
                <a:sym typeface="Arial"/>
              </a:rPr>
              <a:t>Blue – </a:t>
            </a:r>
            <a:r>
              <a:rPr lang="en-US" dirty="0" smtClean="0">
                <a:latin typeface="Arial"/>
                <a:ea typeface="Arial"/>
                <a:cs typeface="Arial"/>
                <a:sym typeface="Arial"/>
              </a:rPr>
              <a:t>6.2 inverted (upper </a:t>
            </a:r>
            <a:r>
              <a:rPr lang="en-US" dirty="0" err="1" smtClean="0">
                <a:latin typeface="Arial"/>
                <a:ea typeface="Arial"/>
                <a:cs typeface="Arial"/>
                <a:sym typeface="Arial"/>
              </a:rPr>
              <a:t>wv</a:t>
            </a:r>
            <a:r>
              <a:rPr lang="en-US" dirty="0" smtClean="0">
                <a:latin typeface="Arial"/>
                <a:ea typeface="Arial"/>
                <a:cs typeface="Arial"/>
                <a:sym typeface="Arial"/>
              </a:rPr>
              <a:t>).</a:t>
            </a:r>
          </a:p>
          <a:p>
            <a:pPr marL="800100" lvl="1" indent="-342900" algn="l" rtl="0">
              <a:lnSpc>
                <a:spcPct val="90000"/>
              </a:lnSpc>
              <a:spcBef>
                <a:spcPts val="0"/>
              </a:spcBef>
              <a:spcAft>
                <a:spcPts val="0"/>
              </a:spcAft>
              <a:buSzPts val="1800"/>
              <a:buChar char="•"/>
            </a:pPr>
            <a:endParaRPr lang="en-US" dirty="0">
              <a:latin typeface="Arial"/>
              <a:cs typeface="Arial"/>
              <a:sym typeface="Arial"/>
            </a:endParaRPr>
          </a:p>
          <a:p>
            <a:pPr marL="342900">
              <a:spcBef>
                <a:spcPts val="0"/>
              </a:spcBef>
            </a:pPr>
            <a:r>
              <a:rPr lang="en-US" dirty="0" smtClean="0">
                <a:latin typeface="Arial"/>
                <a:cs typeface="Arial"/>
                <a:sym typeface="Arial"/>
              </a:rPr>
              <a:t>Note a narrow region of blue shading across northern OH, indicative of modest moisture depth</a:t>
            </a:r>
          </a:p>
          <a:p>
            <a:pPr marL="342900">
              <a:spcBef>
                <a:spcPts val="0"/>
              </a:spcBef>
            </a:pPr>
            <a:r>
              <a:rPr lang="en-US" dirty="0" smtClean="0">
                <a:latin typeface="Arial"/>
                <a:cs typeface="Arial"/>
                <a:sym typeface="Arial"/>
              </a:rPr>
              <a:t>Perhaps “high” PV initially within the upper-level low (slight red colors in Air Mass RGB.</a:t>
            </a:r>
            <a:endParaRPr dirty="0"/>
          </a:p>
        </p:txBody>
      </p:sp>
      <p:sp>
        <p:nvSpPr>
          <p:cNvPr id="2" name="Oval 1"/>
          <p:cNvSpPr/>
          <p:nvPr/>
        </p:nvSpPr>
        <p:spPr>
          <a:xfrm rot="1676317">
            <a:off x="6996125" y="2899027"/>
            <a:ext cx="262359" cy="10100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76317">
            <a:off x="6996124" y="5089951"/>
            <a:ext cx="262359" cy="10100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76317">
            <a:off x="10537676" y="5089952"/>
            <a:ext cx="262359" cy="10100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676317">
            <a:off x="10537677" y="2888780"/>
            <a:ext cx="262359" cy="10100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7631" y="1171393"/>
            <a:ext cx="5596740" cy="5367523"/>
          </a:xfrm>
          <a:prstGeom prst="rect">
            <a:avLst/>
          </a:prstGeom>
        </p:spPr>
      </p:pic>
      <p:sp>
        <p:nvSpPr>
          <p:cNvPr id="99" name="Google Shape;99;p2"/>
          <p:cNvSpPr txBox="1">
            <a:spLocks noGrp="1"/>
          </p:cNvSpPr>
          <p:nvPr>
            <p:ph type="title"/>
          </p:nvPr>
        </p:nvSpPr>
        <p:spPr>
          <a:xfrm>
            <a:off x="609600" y="274639"/>
            <a:ext cx="10972800" cy="1143000"/>
          </a:xfrm>
          <a:prstGeom prst="rect">
            <a:avLst/>
          </a:prstGeom>
          <a:solidFill>
            <a:srgbClr val="FF0000">
              <a:alpha val="65490"/>
            </a:srgbClr>
          </a:solidFill>
          <a:ln>
            <a:noFill/>
          </a:ln>
        </p:spPr>
        <p:txBody>
          <a:bodyPr spcFirstLastPara="1" wrap="square" lIns="121900" tIns="60933" rIns="121900" bIns="60933" anchor="ctr" anchorCtr="0">
            <a:normAutofit/>
          </a:bodyPr>
          <a:lstStyle/>
          <a:p>
            <a:pPr>
              <a:buClr>
                <a:srgbClr val="FFC000"/>
              </a:buClr>
              <a:buSzPts val="4000"/>
            </a:pPr>
            <a:r>
              <a:rPr lang="en" sz="5333" b="1">
                <a:solidFill>
                  <a:srgbClr val="FFC000"/>
                </a:solidFill>
                <a:latin typeface="Open Sans SemiBold"/>
                <a:ea typeface="Open Sans SemiBold"/>
                <a:cs typeface="Open Sans SemiBold"/>
                <a:sym typeface="Open Sans SemiBold"/>
              </a:rPr>
              <a:t>FDTD  “Satellite Chat” Library </a:t>
            </a:r>
            <a:endParaRPr sz="5333"/>
          </a:p>
        </p:txBody>
      </p:sp>
      <p:sp>
        <p:nvSpPr>
          <p:cNvPr id="100" name="Google Shape;100;p2"/>
          <p:cNvSpPr txBox="1">
            <a:spLocks noGrp="1"/>
          </p:cNvSpPr>
          <p:nvPr>
            <p:ph type="sldNum" idx="12"/>
          </p:nvPr>
        </p:nvSpPr>
        <p:spPr>
          <a:xfrm>
            <a:off x="8737600" y="6356352"/>
            <a:ext cx="2844800" cy="365125"/>
          </a:xfrm>
          <a:prstGeom prst="rect">
            <a:avLst/>
          </a:prstGeom>
          <a:noFill/>
          <a:ln>
            <a:noFill/>
          </a:ln>
        </p:spPr>
        <p:txBody>
          <a:bodyPr spcFirstLastPara="1" wrap="square" lIns="121900" tIns="60933" rIns="121900" bIns="60933" anchor="ctr" anchorCtr="0">
            <a:noAutofit/>
          </a:bodyPr>
          <a:lstStyle/>
          <a:p>
            <a:pPr defTabSz="1219140">
              <a:buSzPts val="600"/>
              <a:defRPr/>
            </a:pPr>
            <a:fld id="{00000000-1234-1234-1234-123412341234}" type="slidenum">
              <a:rPr lang="en"/>
              <a:pPr defTabSz="1219140">
                <a:buSzPts val="600"/>
                <a:defRPr/>
              </a:pPr>
              <a:t>2</a:t>
            </a:fld>
            <a:endParaRPr/>
          </a:p>
        </p:txBody>
      </p:sp>
      <p:sp>
        <p:nvSpPr>
          <p:cNvPr id="101" name="Google Shape;101;p2"/>
          <p:cNvSpPr txBox="1"/>
          <p:nvPr/>
        </p:nvSpPr>
        <p:spPr>
          <a:xfrm>
            <a:off x="1990987" y="4229103"/>
            <a:ext cx="8355436" cy="1665564"/>
          </a:xfrm>
          <a:prstGeom prst="rect">
            <a:avLst/>
          </a:prstGeom>
          <a:solidFill>
            <a:srgbClr val="0070C0"/>
          </a:solidFill>
          <a:ln>
            <a:noFill/>
          </a:ln>
        </p:spPr>
        <p:txBody>
          <a:bodyPr spcFirstLastPara="1" wrap="square" lIns="68567" tIns="34267" rIns="68567" bIns="34267" anchor="ctr" anchorCtr="0">
            <a:noAutofit/>
          </a:bodyPr>
          <a:lstStyle/>
          <a:p>
            <a:pPr defTabSz="1219140">
              <a:buSzPts val="1500"/>
              <a:defRPr/>
            </a:pPr>
            <a:r>
              <a:rPr lang="en-US" sz="2000" b="1" u="sng" dirty="0">
                <a:solidFill>
                  <a:srgbClr val="FFFF00"/>
                </a:solidFill>
                <a:latin typeface="Open Sans SemiBold"/>
                <a:ea typeface="Open Sans SemiBold"/>
                <a:cs typeface="Open Sans SemiBold"/>
                <a:sym typeface="Open Sans SemiBold"/>
                <a:hlinkClick r:id="rId5"/>
              </a:rPr>
              <a:t>https://rammb2.cira.colostate.edu/training/visit/satellite_chat/  </a:t>
            </a:r>
            <a:r>
              <a:rPr lang="en" sz="2000" b="1" dirty="0">
                <a:solidFill>
                  <a:srgbClr val="FFFF00"/>
                </a:solidFill>
                <a:latin typeface="Open Sans SemiBold"/>
                <a:ea typeface="Open Sans SemiBold"/>
                <a:cs typeface="Open Sans SemiBold"/>
                <a:sym typeface="Open Sans SemiBold"/>
              </a:rPr>
              <a:t>Recorded Content includes Q&amp;A</a:t>
            </a:r>
            <a:endParaRPr sz="1467" dirty="0"/>
          </a:p>
          <a:p>
            <a:pPr defTabSz="1219140">
              <a:buSzPts val="1500"/>
              <a:defRPr/>
            </a:pPr>
            <a:r>
              <a:rPr lang="en" sz="2000" b="1" dirty="0">
                <a:solidFill>
                  <a:srgbClr val="FFFF00"/>
                </a:solidFill>
                <a:latin typeface="Open Sans SemiBold"/>
                <a:ea typeface="Open Sans SemiBold"/>
                <a:cs typeface="Open Sans SemiBold"/>
                <a:sym typeface="Open Sans SemiBold"/>
              </a:rPr>
              <a:t>Call for speakers!  Let us know if you want to speak on a topic!</a:t>
            </a:r>
            <a:endParaRPr sz="1467" dirty="0"/>
          </a:p>
          <a:p>
            <a:pPr defTabSz="1219140">
              <a:buSzPts val="1500"/>
              <a:defRPr/>
            </a:pPr>
            <a:r>
              <a:rPr lang="en" sz="2000" b="1" dirty="0">
                <a:solidFill>
                  <a:srgbClr val="FFFF00"/>
                </a:solidFill>
                <a:latin typeface="Open Sans SemiBold"/>
                <a:ea typeface="Open Sans SemiBold"/>
                <a:cs typeface="Open Sans SemiBold"/>
                <a:sym typeface="Open Sans SemiBold"/>
              </a:rPr>
              <a:t>Contact:  </a:t>
            </a:r>
            <a:r>
              <a:rPr lang="en" sz="2000" b="1" dirty="0">
                <a:solidFill>
                  <a:srgbClr val="FFFFFF"/>
                </a:solidFill>
                <a:latin typeface="Open Sans SemiBold"/>
                <a:ea typeface="Open Sans SemiBold"/>
                <a:cs typeface="Open Sans SemiBold"/>
                <a:sym typeface="Open Sans SemiBold"/>
              </a:rPr>
              <a:t>scott.lindstrom@noaa.gov  OR dan.bikos@noaa.gov </a:t>
            </a:r>
            <a:endParaRPr sz="1467" dirty="0"/>
          </a:p>
        </p:txBody>
      </p:sp>
    </p:spTree>
    <p:custDataLst>
      <p:tags r:id="rId1"/>
    </p:custDataLst>
    <p:extLst>
      <p:ext uri="{BB962C8B-B14F-4D97-AF65-F5344CB8AC3E}">
        <p14:creationId xmlns:p14="http://schemas.microsoft.com/office/powerpoint/2010/main" val="1941285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118148fe7cf_0_0"/>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dirty="0"/>
              <a:t>Satellite Imagery</a:t>
            </a:r>
            <a:endParaRPr dirty="0"/>
          </a:p>
        </p:txBody>
      </p:sp>
      <p:pic>
        <p:nvPicPr>
          <p:cNvPr id="287" name="Google Shape;287;g118148fe7cf_0_0"/>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88" name="Google Shape;288;g118148fe7cf_0_0"/>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20</a:t>
            </a:fld>
            <a:endParaRPr/>
          </a:p>
        </p:txBody>
      </p:sp>
      <p:pic>
        <p:nvPicPr>
          <p:cNvPr id="289" name="Google Shape;289;g118148fe7cf_0_0"/>
          <p:cNvPicPr preferRelativeResize="0"/>
          <p:nvPr/>
        </p:nvPicPr>
        <p:blipFill rotWithShape="1">
          <a:blip r:embed="rId4">
            <a:alphaModFix/>
          </a:blip>
          <a:srcRect/>
          <a:stretch/>
        </p:blipFill>
        <p:spPr>
          <a:xfrm>
            <a:off x="4734754" y="1743066"/>
            <a:ext cx="7101543" cy="4766789"/>
          </a:xfrm>
          <a:prstGeom prst="rect">
            <a:avLst/>
          </a:prstGeom>
          <a:noFill/>
          <a:ln>
            <a:noFill/>
          </a:ln>
        </p:spPr>
      </p:pic>
      <p:sp>
        <p:nvSpPr>
          <p:cNvPr id="290" name="Google Shape;290;g118148fe7cf_0_0"/>
          <p:cNvSpPr txBox="1"/>
          <p:nvPr/>
        </p:nvSpPr>
        <p:spPr>
          <a:xfrm>
            <a:off x="4734754" y="6535020"/>
            <a:ext cx="7101543" cy="3481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Day cloud phase distinction (DCPD) satellite product loop from October 21, 2021.</a:t>
            </a:r>
            <a:endParaRPr sz="1600" b="0" i="0" u="none" strike="noStrike" cap="none">
              <a:solidFill>
                <a:srgbClr val="000000"/>
              </a:solidFill>
              <a:latin typeface="Arial"/>
              <a:ea typeface="Arial"/>
              <a:cs typeface="Arial"/>
              <a:sym typeface="Arial"/>
            </a:endParaRPr>
          </a:p>
        </p:txBody>
      </p:sp>
      <p:sp>
        <p:nvSpPr>
          <p:cNvPr id="291" name="Google Shape;291;g118148fe7cf_0_0"/>
          <p:cNvSpPr txBox="1">
            <a:spLocks noGrp="1"/>
          </p:cNvSpPr>
          <p:nvPr>
            <p:ph type="body" idx="1"/>
          </p:nvPr>
        </p:nvSpPr>
        <p:spPr>
          <a:xfrm>
            <a:off x="58724" y="1707297"/>
            <a:ext cx="4513276" cy="489483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800"/>
              <a:buChar char="•"/>
            </a:pPr>
            <a:r>
              <a:rPr lang="en-US">
                <a:latin typeface="Arial"/>
                <a:ea typeface="Arial"/>
                <a:cs typeface="Arial"/>
                <a:sym typeface="Arial"/>
              </a:rPr>
              <a:t>The day cloud phase distinction (DCPD) is an RGB satellite product which has contributions from three GOES bands.</a:t>
            </a:r>
            <a:endParaRPr/>
          </a:p>
          <a:p>
            <a:pPr marL="800100" lvl="1" indent="-342900" algn="l" rtl="0">
              <a:lnSpc>
                <a:spcPct val="90000"/>
              </a:lnSpc>
              <a:spcBef>
                <a:spcPts val="0"/>
              </a:spcBef>
              <a:spcAft>
                <a:spcPts val="0"/>
              </a:spcAft>
              <a:buSzPts val="1800"/>
              <a:buChar char="•"/>
            </a:pPr>
            <a:r>
              <a:rPr lang="en-US">
                <a:latin typeface="Arial"/>
                <a:ea typeface="Arial"/>
                <a:cs typeface="Arial"/>
                <a:sym typeface="Arial"/>
              </a:rPr>
              <a:t>Red – 10.3 micrometer (clean infrared longwave window).</a:t>
            </a:r>
            <a:endParaRPr/>
          </a:p>
          <a:p>
            <a:pPr marL="800100" lvl="1" indent="-342900" algn="l" rtl="0">
              <a:lnSpc>
                <a:spcPct val="90000"/>
              </a:lnSpc>
              <a:spcBef>
                <a:spcPts val="0"/>
              </a:spcBef>
              <a:spcAft>
                <a:spcPts val="0"/>
              </a:spcAft>
              <a:buSzPts val="1800"/>
              <a:buChar char="•"/>
            </a:pPr>
            <a:r>
              <a:rPr lang="en-US">
                <a:latin typeface="Arial"/>
                <a:ea typeface="Arial"/>
                <a:cs typeface="Arial"/>
                <a:sym typeface="Arial"/>
              </a:rPr>
              <a:t>Green – 0.64 micrometer (red visible).</a:t>
            </a:r>
            <a:endParaRPr/>
          </a:p>
          <a:p>
            <a:pPr marL="800100" lvl="1" indent="-342900" algn="l" rtl="0">
              <a:lnSpc>
                <a:spcPct val="90000"/>
              </a:lnSpc>
              <a:spcBef>
                <a:spcPts val="0"/>
              </a:spcBef>
              <a:spcAft>
                <a:spcPts val="0"/>
              </a:spcAft>
              <a:buSzPts val="1800"/>
              <a:buChar char="•"/>
            </a:pPr>
            <a:r>
              <a:rPr lang="en-US">
                <a:latin typeface="Arial"/>
                <a:ea typeface="Arial"/>
                <a:cs typeface="Arial"/>
                <a:sym typeface="Arial"/>
              </a:rPr>
              <a:t>Blue – 1.6 micrometer (snow-ice).</a:t>
            </a:r>
            <a:endParaRPr/>
          </a:p>
          <a:p>
            <a:pPr marL="800100" lvl="1" indent="-228600" algn="l" rtl="0">
              <a:lnSpc>
                <a:spcPct val="90000"/>
              </a:lnSpc>
              <a:spcBef>
                <a:spcPts val="0"/>
              </a:spcBef>
              <a:spcAft>
                <a:spcPts val="0"/>
              </a:spcAft>
              <a:buSzPts val="1800"/>
              <a:buNone/>
            </a:pPr>
            <a:endParaRPr>
              <a:latin typeface="Arial"/>
              <a:ea typeface="Arial"/>
              <a:cs typeface="Arial"/>
              <a:sym typeface="Arial"/>
            </a:endParaRPr>
          </a:p>
          <a:p>
            <a:pPr marL="342900" lvl="0" indent="-342900" algn="l" rtl="0">
              <a:lnSpc>
                <a:spcPct val="90000"/>
              </a:lnSpc>
              <a:spcBef>
                <a:spcPts val="0"/>
              </a:spcBef>
              <a:spcAft>
                <a:spcPts val="0"/>
              </a:spcAft>
              <a:buSzPts val="1800"/>
              <a:buChar char="•"/>
            </a:pPr>
            <a:r>
              <a:rPr lang="en-US">
                <a:latin typeface="Arial"/>
                <a:ea typeface="Arial"/>
                <a:cs typeface="Arial"/>
                <a:sym typeface="Arial"/>
              </a:rPr>
              <a:t>The following next few slides will show the DCPD, along with its individual contribution satellite products.</a:t>
            </a:r>
            <a:endParaRPr>
              <a:latin typeface="Arial"/>
              <a:ea typeface="Arial"/>
              <a:cs typeface="Arial"/>
              <a:sym typeface="Arial"/>
            </a:endParaRPr>
          </a:p>
        </p:txBody>
      </p:sp>
    </p:spTree>
    <p:extLst>
      <p:ext uri="{BB962C8B-B14F-4D97-AF65-F5344CB8AC3E}">
        <p14:creationId xmlns:p14="http://schemas.microsoft.com/office/powerpoint/2010/main" val="2607944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Satellite Imagery (2:30 PM)</a:t>
            </a:r>
            <a:endParaRPr/>
          </a:p>
        </p:txBody>
      </p:sp>
      <p:pic>
        <p:nvPicPr>
          <p:cNvPr id="297" name="Google Shape;297;p4"/>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298" name="Google Shape;298;p4"/>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21</a:t>
            </a:fld>
            <a:endParaRPr/>
          </a:p>
        </p:txBody>
      </p:sp>
      <p:sp>
        <p:nvSpPr>
          <p:cNvPr id="299" name="Google Shape;299;p4"/>
          <p:cNvSpPr txBox="1"/>
          <p:nvPr/>
        </p:nvSpPr>
        <p:spPr>
          <a:xfrm>
            <a:off x="4075365" y="6633549"/>
            <a:ext cx="7987585" cy="243344"/>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None/>
            </a:pPr>
            <a:r>
              <a:rPr lang="en-US" sz="1200" b="0" i="0" u="none" strike="noStrike" cap="none" dirty="0">
                <a:solidFill>
                  <a:schemeClr val="lt1"/>
                </a:solidFill>
                <a:latin typeface="Century Gothic"/>
                <a:ea typeface="Century Gothic"/>
                <a:cs typeface="Century Gothic"/>
                <a:sym typeface="Century Gothic"/>
              </a:rPr>
              <a:t>DCPD (top left), clean longwave IR (top right), visible (bottom left), snow-ice (bottom right). </a:t>
            </a:r>
            <a:endParaRPr sz="1600" b="0" i="0" u="none" strike="noStrike" cap="none" dirty="0">
              <a:solidFill>
                <a:srgbClr val="000000"/>
              </a:solidFill>
              <a:latin typeface="Arial"/>
              <a:ea typeface="Arial"/>
              <a:cs typeface="Arial"/>
              <a:sym typeface="Arial"/>
            </a:endParaRPr>
          </a:p>
        </p:txBody>
      </p:sp>
      <p:pic>
        <p:nvPicPr>
          <p:cNvPr id="300" name="Google Shape;300;p4"/>
          <p:cNvPicPr preferRelativeResize="0"/>
          <p:nvPr/>
        </p:nvPicPr>
        <p:blipFill rotWithShape="1">
          <a:blip r:embed="rId4">
            <a:alphaModFix/>
          </a:blip>
          <a:srcRect/>
          <a:stretch/>
        </p:blipFill>
        <p:spPr>
          <a:xfrm>
            <a:off x="4075365" y="4027746"/>
            <a:ext cx="3856707" cy="2589058"/>
          </a:xfrm>
          <a:prstGeom prst="rect">
            <a:avLst/>
          </a:prstGeom>
          <a:noFill/>
          <a:ln>
            <a:noFill/>
          </a:ln>
        </p:spPr>
      </p:pic>
      <p:pic>
        <p:nvPicPr>
          <p:cNvPr id="301" name="Google Shape;301;p4"/>
          <p:cNvPicPr preferRelativeResize="0"/>
          <p:nvPr/>
        </p:nvPicPr>
        <p:blipFill rotWithShape="1">
          <a:blip r:embed="rId5">
            <a:alphaModFix/>
          </a:blip>
          <a:srcRect/>
          <a:stretch/>
        </p:blipFill>
        <p:spPr>
          <a:xfrm>
            <a:off x="4075366" y="1707296"/>
            <a:ext cx="3856706" cy="2589058"/>
          </a:xfrm>
          <a:prstGeom prst="rect">
            <a:avLst/>
          </a:prstGeom>
          <a:noFill/>
          <a:ln>
            <a:noFill/>
          </a:ln>
        </p:spPr>
      </p:pic>
      <p:pic>
        <p:nvPicPr>
          <p:cNvPr id="302" name="Google Shape;302;p4"/>
          <p:cNvPicPr preferRelativeResize="0"/>
          <p:nvPr/>
        </p:nvPicPr>
        <p:blipFill rotWithShape="1">
          <a:blip r:embed="rId6">
            <a:alphaModFix/>
          </a:blip>
          <a:srcRect/>
          <a:stretch/>
        </p:blipFill>
        <p:spPr>
          <a:xfrm>
            <a:off x="8206246" y="4027746"/>
            <a:ext cx="3856706" cy="2589058"/>
          </a:xfrm>
          <a:prstGeom prst="rect">
            <a:avLst/>
          </a:prstGeom>
          <a:noFill/>
          <a:ln>
            <a:noFill/>
          </a:ln>
        </p:spPr>
      </p:pic>
      <p:sp>
        <p:nvSpPr>
          <p:cNvPr id="303" name="Google Shape;303;p4"/>
          <p:cNvSpPr/>
          <p:nvPr/>
        </p:nvSpPr>
        <p:spPr>
          <a:xfrm rot="-3786114">
            <a:off x="5404860" y="2884378"/>
            <a:ext cx="776535" cy="575595"/>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
          <p:cNvSpPr/>
          <p:nvPr/>
        </p:nvSpPr>
        <p:spPr>
          <a:xfrm rot="-3786114">
            <a:off x="5404859" y="5221572"/>
            <a:ext cx="776535" cy="575595"/>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4"/>
          <p:cNvSpPr/>
          <p:nvPr/>
        </p:nvSpPr>
        <p:spPr>
          <a:xfrm rot="-3786114">
            <a:off x="9598540" y="5221573"/>
            <a:ext cx="776535" cy="575595"/>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6" name="Google Shape;306;p4"/>
          <p:cNvCxnSpPr/>
          <p:nvPr/>
        </p:nvCxnSpPr>
        <p:spPr>
          <a:xfrm rot="10800000">
            <a:off x="5935797" y="3291194"/>
            <a:ext cx="8389" cy="476464"/>
          </a:xfrm>
          <a:prstGeom prst="straightConnector1">
            <a:avLst/>
          </a:prstGeom>
          <a:noFill/>
          <a:ln w="38100" cap="flat" cmpd="sng">
            <a:solidFill>
              <a:srgbClr val="DD2722"/>
            </a:solidFill>
            <a:prstDash val="solid"/>
            <a:round/>
            <a:headEnd type="none" w="sm" len="sm"/>
            <a:tailEnd type="triangle" w="med" len="med"/>
          </a:ln>
        </p:spPr>
      </p:cxnSp>
      <p:cxnSp>
        <p:nvCxnSpPr>
          <p:cNvPr id="307" name="Google Shape;307;p4"/>
          <p:cNvCxnSpPr/>
          <p:nvPr/>
        </p:nvCxnSpPr>
        <p:spPr>
          <a:xfrm rot="10800000">
            <a:off x="5661624" y="3291194"/>
            <a:ext cx="8389" cy="476464"/>
          </a:xfrm>
          <a:prstGeom prst="straightConnector1">
            <a:avLst/>
          </a:prstGeom>
          <a:noFill/>
          <a:ln w="38100" cap="flat" cmpd="sng">
            <a:solidFill>
              <a:srgbClr val="DD2722"/>
            </a:solidFill>
            <a:prstDash val="solid"/>
            <a:round/>
            <a:headEnd type="none" w="sm" len="sm"/>
            <a:tailEnd type="triangle" w="med" len="med"/>
          </a:ln>
        </p:spPr>
      </p:cxnSp>
      <p:cxnSp>
        <p:nvCxnSpPr>
          <p:cNvPr id="308" name="Google Shape;308;p4"/>
          <p:cNvCxnSpPr/>
          <p:nvPr/>
        </p:nvCxnSpPr>
        <p:spPr>
          <a:xfrm rot="10800000">
            <a:off x="5923799" y="5628388"/>
            <a:ext cx="8389" cy="476464"/>
          </a:xfrm>
          <a:prstGeom prst="straightConnector1">
            <a:avLst/>
          </a:prstGeom>
          <a:noFill/>
          <a:ln w="38100" cap="flat" cmpd="sng">
            <a:solidFill>
              <a:srgbClr val="DD2722"/>
            </a:solidFill>
            <a:prstDash val="solid"/>
            <a:round/>
            <a:headEnd type="none" w="sm" len="sm"/>
            <a:tailEnd type="triangle" w="med" len="med"/>
          </a:ln>
        </p:spPr>
      </p:cxnSp>
      <p:cxnSp>
        <p:nvCxnSpPr>
          <p:cNvPr id="309" name="Google Shape;309;p4"/>
          <p:cNvCxnSpPr/>
          <p:nvPr/>
        </p:nvCxnSpPr>
        <p:spPr>
          <a:xfrm rot="10800000">
            <a:off x="5649626" y="5628388"/>
            <a:ext cx="8389" cy="476464"/>
          </a:xfrm>
          <a:prstGeom prst="straightConnector1">
            <a:avLst/>
          </a:prstGeom>
          <a:noFill/>
          <a:ln w="38100" cap="flat" cmpd="sng">
            <a:solidFill>
              <a:srgbClr val="DD2722"/>
            </a:solidFill>
            <a:prstDash val="solid"/>
            <a:round/>
            <a:headEnd type="none" w="sm" len="sm"/>
            <a:tailEnd type="triangle" w="med" len="med"/>
          </a:ln>
        </p:spPr>
      </p:cxnSp>
      <p:cxnSp>
        <p:nvCxnSpPr>
          <p:cNvPr id="310" name="Google Shape;310;p4"/>
          <p:cNvCxnSpPr/>
          <p:nvPr/>
        </p:nvCxnSpPr>
        <p:spPr>
          <a:xfrm rot="10800000">
            <a:off x="10094526" y="5628388"/>
            <a:ext cx="8389" cy="476464"/>
          </a:xfrm>
          <a:prstGeom prst="straightConnector1">
            <a:avLst/>
          </a:prstGeom>
          <a:noFill/>
          <a:ln w="38100" cap="flat" cmpd="sng">
            <a:solidFill>
              <a:srgbClr val="DD2722"/>
            </a:solidFill>
            <a:prstDash val="solid"/>
            <a:round/>
            <a:headEnd type="none" w="sm" len="sm"/>
            <a:tailEnd type="triangle" w="med" len="med"/>
          </a:ln>
        </p:spPr>
      </p:cxnSp>
      <p:cxnSp>
        <p:nvCxnSpPr>
          <p:cNvPr id="311" name="Google Shape;311;p4"/>
          <p:cNvCxnSpPr/>
          <p:nvPr/>
        </p:nvCxnSpPr>
        <p:spPr>
          <a:xfrm rot="10800000">
            <a:off x="9820353" y="5628388"/>
            <a:ext cx="8389" cy="476464"/>
          </a:xfrm>
          <a:prstGeom prst="straightConnector1">
            <a:avLst/>
          </a:prstGeom>
          <a:noFill/>
          <a:ln w="38100" cap="flat" cmpd="sng">
            <a:solidFill>
              <a:srgbClr val="DD2722"/>
            </a:solidFill>
            <a:prstDash val="solid"/>
            <a:round/>
            <a:headEnd type="none" w="sm" len="sm"/>
            <a:tailEnd type="triangle" w="med" len="med"/>
          </a:ln>
        </p:spPr>
      </p:cxnSp>
      <p:sp>
        <p:nvSpPr>
          <p:cNvPr id="312" name="Google Shape;312;p4"/>
          <p:cNvSpPr txBox="1">
            <a:spLocks noGrp="1"/>
          </p:cNvSpPr>
          <p:nvPr>
            <p:ph type="body" idx="1"/>
          </p:nvPr>
        </p:nvSpPr>
        <p:spPr>
          <a:xfrm>
            <a:off x="45410" y="1707297"/>
            <a:ext cx="4023250" cy="50877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dirty="0">
                <a:latin typeface="Arial"/>
                <a:ea typeface="Arial"/>
                <a:cs typeface="Arial"/>
                <a:sym typeface="Arial"/>
              </a:rPr>
              <a:t>Several things to note as the event began.</a:t>
            </a:r>
            <a:endParaRPr dirty="0">
              <a:latin typeface="Arial"/>
              <a:ea typeface="Arial"/>
              <a:cs typeface="Arial"/>
              <a:sym typeface="Arial"/>
            </a:endParaRPr>
          </a:p>
          <a:p>
            <a:pPr marL="457200" lvl="0" indent="-342900" algn="l" rtl="0">
              <a:lnSpc>
                <a:spcPct val="90000"/>
              </a:lnSpc>
              <a:spcBef>
                <a:spcPts val="1000"/>
              </a:spcBef>
              <a:spcAft>
                <a:spcPts val="0"/>
              </a:spcAft>
              <a:buSzPts val="1800"/>
              <a:buFont typeface="Arial"/>
              <a:buAutoNum type="arabicPeriod"/>
            </a:pPr>
            <a:r>
              <a:rPr lang="en-US" dirty="0">
                <a:latin typeface="Arial"/>
                <a:ea typeface="Arial"/>
                <a:cs typeface="Arial"/>
                <a:sym typeface="Arial"/>
              </a:rPr>
              <a:t>The clearing behind the initial cloudiness and morning </a:t>
            </a:r>
            <a:r>
              <a:rPr lang="en-US" dirty="0" smtClean="0">
                <a:latin typeface="Arial"/>
                <a:ea typeface="Arial"/>
                <a:cs typeface="Arial"/>
                <a:sym typeface="Arial"/>
              </a:rPr>
              <a:t>precipitation. </a:t>
            </a:r>
            <a:endParaRPr dirty="0"/>
          </a:p>
          <a:p>
            <a:pPr marL="457200" lvl="0" indent="-342900" algn="l" rtl="0">
              <a:lnSpc>
                <a:spcPct val="90000"/>
              </a:lnSpc>
              <a:spcBef>
                <a:spcPts val="1000"/>
              </a:spcBef>
              <a:spcAft>
                <a:spcPts val="0"/>
              </a:spcAft>
              <a:buSzPts val="1800"/>
              <a:buFont typeface="Arial"/>
              <a:buAutoNum type="arabicPeriod"/>
            </a:pPr>
            <a:r>
              <a:rPr lang="en-US" dirty="0" smtClean="0">
                <a:latin typeface="Arial"/>
                <a:ea typeface="Arial"/>
                <a:cs typeface="Arial"/>
                <a:sym typeface="Arial"/>
              </a:rPr>
              <a:t>Environment is potentially destabilizing faster than models suggested, evident by development of   agitated cu ahead of the cold front.</a:t>
            </a:r>
            <a:endParaRPr dirty="0" smtClean="0">
              <a:latin typeface="Arial"/>
              <a:ea typeface="Arial"/>
              <a:cs typeface="Arial"/>
              <a:sym typeface="Arial"/>
            </a:endParaRPr>
          </a:p>
          <a:p>
            <a:pPr marL="457200" lvl="0" indent="-342900" algn="l" rtl="0">
              <a:lnSpc>
                <a:spcPct val="90000"/>
              </a:lnSpc>
              <a:spcBef>
                <a:spcPts val="0"/>
              </a:spcBef>
              <a:spcAft>
                <a:spcPts val="0"/>
              </a:spcAft>
              <a:buSzPts val="1800"/>
              <a:buFont typeface="Arial"/>
              <a:buAutoNum type="arabicPeriod"/>
            </a:pPr>
            <a:r>
              <a:rPr lang="en-US" dirty="0" smtClean="0">
                <a:latin typeface="Arial"/>
                <a:ea typeface="Arial"/>
                <a:cs typeface="Arial"/>
                <a:sym typeface="Arial"/>
              </a:rPr>
              <a:t>Cloud glaciation beginning to occur, evident by green colors appearing on the DCPD product (top left).</a:t>
            </a:r>
            <a:endParaRPr dirty="0">
              <a:latin typeface="Arial"/>
              <a:ea typeface="Arial"/>
              <a:cs typeface="Arial"/>
              <a:sym typeface="Arial"/>
            </a:endParaRPr>
          </a:p>
        </p:txBody>
      </p:sp>
      <p:pic>
        <p:nvPicPr>
          <p:cNvPr id="313" name="Google Shape;313;p4"/>
          <p:cNvPicPr preferRelativeResize="0"/>
          <p:nvPr/>
        </p:nvPicPr>
        <p:blipFill rotWithShape="1">
          <a:blip r:embed="rId7">
            <a:alphaModFix/>
          </a:blip>
          <a:srcRect/>
          <a:stretch/>
        </p:blipFill>
        <p:spPr>
          <a:xfrm>
            <a:off x="8206246" y="1696568"/>
            <a:ext cx="3856706" cy="2589058"/>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Satellite Imagery (3:30 PM)</a:t>
            </a:r>
            <a:endParaRPr/>
          </a:p>
        </p:txBody>
      </p:sp>
      <p:pic>
        <p:nvPicPr>
          <p:cNvPr id="319" name="Google Shape;319;p5"/>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320" name="Google Shape;320;p5"/>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22</a:t>
            </a:fld>
            <a:endParaRPr/>
          </a:p>
        </p:txBody>
      </p:sp>
      <p:sp>
        <p:nvSpPr>
          <p:cNvPr id="321" name="Google Shape;321;p5"/>
          <p:cNvSpPr txBox="1"/>
          <p:nvPr/>
        </p:nvSpPr>
        <p:spPr>
          <a:xfrm>
            <a:off x="2138973" y="6614656"/>
            <a:ext cx="7987585" cy="243344"/>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None/>
            </a:pPr>
            <a:r>
              <a:rPr lang="en-US" sz="1200" b="0" i="0" u="none" strike="noStrike" cap="none">
                <a:solidFill>
                  <a:schemeClr val="lt1"/>
                </a:solidFill>
                <a:latin typeface="Century Gothic"/>
                <a:ea typeface="Century Gothic"/>
                <a:cs typeface="Century Gothic"/>
                <a:sym typeface="Century Gothic"/>
              </a:rPr>
              <a:t>DCPD (top left), clean longwave IR (top right), visible (bottom left), snow-ice (bottom right). </a:t>
            </a:r>
            <a:endParaRPr sz="1600" b="0" i="0" u="none" strike="noStrike" cap="none">
              <a:solidFill>
                <a:srgbClr val="000000"/>
              </a:solidFill>
              <a:latin typeface="Arial"/>
              <a:ea typeface="Arial"/>
              <a:cs typeface="Arial"/>
              <a:sym typeface="Arial"/>
            </a:endParaRPr>
          </a:p>
        </p:txBody>
      </p:sp>
      <p:pic>
        <p:nvPicPr>
          <p:cNvPr id="322" name="Google Shape;322;p5"/>
          <p:cNvPicPr preferRelativeResize="0"/>
          <p:nvPr/>
        </p:nvPicPr>
        <p:blipFill rotWithShape="1">
          <a:blip r:embed="rId4">
            <a:alphaModFix/>
          </a:blip>
          <a:srcRect/>
          <a:stretch/>
        </p:blipFill>
        <p:spPr>
          <a:xfrm>
            <a:off x="2138973" y="4008853"/>
            <a:ext cx="3856706" cy="2589058"/>
          </a:xfrm>
          <a:prstGeom prst="rect">
            <a:avLst/>
          </a:prstGeom>
          <a:noFill/>
          <a:ln>
            <a:noFill/>
          </a:ln>
        </p:spPr>
      </p:pic>
      <p:pic>
        <p:nvPicPr>
          <p:cNvPr id="323" name="Google Shape;323;p5"/>
          <p:cNvPicPr preferRelativeResize="0"/>
          <p:nvPr/>
        </p:nvPicPr>
        <p:blipFill rotWithShape="1">
          <a:blip r:embed="rId5">
            <a:alphaModFix/>
          </a:blip>
          <a:srcRect/>
          <a:stretch/>
        </p:blipFill>
        <p:spPr>
          <a:xfrm>
            <a:off x="2138974" y="1688403"/>
            <a:ext cx="3856706" cy="2589057"/>
          </a:xfrm>
          <a:prstGeom prst="rect">
            <a:avLst/>
          </a:prstGeom>
          <a:noFill/>
          <a:ln>
            <a:noFill/>
          </a:ln>
        </p:spPr>
      </p:pic>
      <p:pic>
        <p:nvPicPr>
          <p:cNvPr id="324" name="Google Shape;324;p5"/>
          <p:cNvPicPr preferRelativeResize="0"/>
          <p:nvPr/>
        </p:nvPicPr>
        <p:blipFill rotWithShape="1">
          <a:blip r:embed="rId6">
            <a:alphaModFix/>
          </a:blip>
          <a:srcRect/>
          <a:stretch/>
        </p:blipFill>
        <p:spPr>
          <a:xfrm>
            <a:off x="6269854" y="4008853"/>
            <a:ext cx="3856706" cy="2589057"/>
          </a:xfrm>
          <a:prstGeom prst="rect">
            <a:avLst/>
          </a:prstGeom>
          <a:noFill/>
          <a:ln>
            <a:noFill/>
          </a:ln>
        </p:spPr>
      </p:pic>
      <p:pic>
        <p:nvPicPr>
          <p:cNvPr id="325" name="Google Shape;325;p5"/>
          <p:cNvPicPr preferRelativeResize="0"/>
          <p:nvPr/>
        </p:nvPicPr>
        <p:blipFill rotWithShape="1">
          <a:blip r:embed="rId7">
            <a:alphaModFix/>
          </a:blip>
          <a:srcRect/>
          <a:stretch/>
        </p:blipFill>
        <p:spPr>
          <a:xfrm>
            <a:off x="6269854" y="1677675"/>
            <a:ext cx="3856706" cy="2589057"/>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6"/>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Satellite Imagery (4:30 PM)</a:t>
            </a:r>
            <a:endParaRPr/>
          </a:p>
        </p:txBody>
      </p:sp>
      <p:pic>
        <p:nvPicPr>
          <p:cNvPr id="331" name="Google Shape;331;p6"/>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332" name="Google Shape;332;p6"/>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23</a:t>
            </a:fld>
            <a:endParaRPr/>
          </a:p>
        </p:txBody>
      </p:sp>
      <p:sp>
        <p:nvSpPr>
          <p:cNvPr id="333" name="Google Shape;333;p6"/>
          <p:cNvSpPr txBox="1"/>
          <p:nvPr/>
        </p:nvSpPr>
        <p:spPr>
          <a:xfrm>
            <a:off x="4075365" y="6633549"/>
            <a:ext cx="7987585" cy="243344"/>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DCPD (top left), clean longwave IR (top right), visible (bottom left), snow-ice (bottom right). </a:t>
            </a:r>
            <a:endParaRPr sz="1600" b="0" i="0" u="none" strike="noStrike" cap="none">
              <a:solidFill>
                <a:srgbClr val="000000"/>
              </a:solidFill>
              <a:latin typeface="Arial"/>
              <a:ea typeface="Arial"/>
              <a:cs typeface="Arial"/>
              <a:sym typeface="Arial"/>
            </a:endParaRPr>
          </a:p>
        </p:txBody>
      </p:sp>
      <p:pic>
        <p:nvPicPr>
          <p:cNvPr id="334" name="Google Shape;334;p6"/>
          <p:cNvPicPr preferRelativeResize="0"/>
          <p:nvPr/>
        </p:nvPicPr>
        <p:blipFill rotWithShape="1">
          <a:blip r:embed="rId4">
            <a:alphaModFix/>
          </a:blip>
          <a:srcRect/>
          <a:stretch/>
        </p:blipFill>
        <p:spPr>
          <a:xfrm>
            <a:off x="4075365" y="4027746"/>
            <a:ext cx="3856706" cy="2589058"/>
          </a:xfrm>
          <a:prstGeom prst="rect">
            <a:avLst/>
          </a:prstGeom>
          <a:noFill/>
          <a:ln>
            <a:noFill/>
          </a:ln>
        </p:spPr>
      </p:pic>
      <p:pic>
        <p:nvPicPr>
          <p:cNvPr id="335" name="Google Shape;335;p6"/>
          <p:cNvPicPr preferRelativeResize="0"/>
          <p:nvPr/>
        </p:nvPicPr>
        <p:blipFill rotWithShape="1">
          <a:blip r:embed="rId5">
            <a:alphaModFix/>
          </a:blip>
          <a:srcRect/>
          <a:stretch/>
        </p:blipFill>
        <p:spPr>
          <a:xfrm>
            <a:off x="4075366" y="1707296"/>
            <a:ext cx="3856706" cy="2589057"/>
          </a:xfrm>
          <a:prstGeom prst="rect">
            <a:avLst/>
          </a:prstGeom>
          <a:noFill/>
          <a:ln>
            <a:noFill/>
          </a:ln>
        </p:spPr>
      </p:pic>
      <p:pic>
        <p:nvPicPr>
          <p:cNvPr id="336" name="Google Shape;336;p6"/>
          <p:cNvPicPr preferRelativeResize="0"/>
          <p:nvPr/>
        </p:nvPicPr>
        <p:blipFill rotWithShape="1">
          <a:blip r:embed="rId6">
            <a:alphaModFix/>
          </a:blip>
          <a:srcRect/>
          <a:stretch/>
        </p:blipFill>
        <p:spPr>
          <a:xfrm>
            <a:off x="8206246" y="4027746"/>
            <a:ext cx="3856706" cy="2589057"/>
          </a:xfrm>
          <a:prstGeom prst="rect">
            <a:avLst/>
          </a:prstGeom>
          <a:noFill/>
          <a:ln>
            <a:noFill/>
          </a:ln>
        </p:spPr>
      </p:pic>
      <p:sp>
        <p:nvSpPr>
          <p:cNvPr id="337" name="Google Shape;337;p6"/>
          <p:cNvSpPr txBox="1">
            <a:spLocks noGrp="1"/>
          </p:cNvSpPr>
          <p:nvPr>
            <p:ph type="body" idx="1"/>
          </p:nvPr>
        </p:nvSpPr>
        <p:spPr>
          <a:xfrm>
            <a:off x="129300" y="1707297"/>
            <a:ext cx="3946065" cy="5087786"/>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800"/>
              <a:buChar char="•"/>
            </a:pPr>
            <a:r>
              <a:rPr lang="en-US">
                <a:latin typeface="Arial"/>
                <a:ea typeface="Arial"/>
                <a:cs typeface="Arial"/>
                <a:sym typeface="Arial"/>
              </a:rPr>
              <a:t>First tornado reported at 4:36 PM in northern Medina County (EF-1).</a:t>
            </a:r>
            <a:endParaRPr/>
          </a:p>
          <a:p>
            <a:pPr marL="0" lvl="0" indent="0" algn="l" rtl="0">
              <a:lnSpc>
                <a:spcPct val="90000"/>
              </a:lnSpc>
              <a:spcBef>
                <a:spcPts val="0"/>
              </a:spcBef>
              <a:spcAft>
                <a:spcPts val="0"/>
              </a:spcAft>
              <a:buSzPts val="1800"/>
              <a:buNone/>
            </a:pPr>
            <a:endParaRPr>
              <a:latin typeface="Arial"/>
              <a:ea typeface="Arial"/>
              <a:cs typeface="Arial"/>
              <a:sym typeface="Arial"/>
            </a:endParaRPr>
          </a:p>
          <a:p>
            <a:pPr marL="342900" lvl="0" indent="-342900" algn="l" rtl="0">
              <a:lnSpc>
                <a:spcPct val="90000"/>
              </a:lnSpc>
              <a:spcBef>
                <a:spcPts val="0"/>
              </a:spcBef>
              <a:spcAft>
                <a:spcPts val="0"/>
              </a:spcAft>
              <a:buSzPts val="1800"/>
              <a:buChar char="•"/>
            </a:pPr>
            <a:r>
              <a:rPr lang="en-US">
                <a:latin typeface="Arial"/>
                <a:ea typeface="Arial"/>
                <a:cs typeface="Arial"/>
                <a:sym typeface="Arial"/>
              </a:rPr>
              <a:t>A second tornado was reported at 4:44 PM in southern Medina County (EF-0).</a:t>
            </a:r>
            <a:endParaRPr/>
          </a:p>
          <a:p>
            <a:pPr marL="0" lvl="0" indent="0" algn="l" rtl="0">
              <a:lnSpc>
                <a:spcPct val="90000"/>
              </a:lnSpc>
              <a:spcBef>
                <a:spcPts val="0"/>
              </a:spcBef>
              <a:spcAft>
                <a:spcPts val="0"/>
              </a:spcAft>
              <a:buSzPts val="1800"/>
              <a:buNone/>
            </a:pPr>
            <a:endParaRPr>
              <a:latin typeface="Arial"/>
              <a:ea typeface="Arial"/>
              <a:cs typeface="Arial"/>
              <a:sym typeface="Arial"/>
            </a:endParaRPr>
          </a:p>
          <a:p>
            <a:pPr marL="342900" lvl="0" indent="-342900" algn="l" rtl="0">
              <a:lnSpc>
                <a:spcPct val="90000"/>
              </a:lnSpc>
              <a:spcBef>
                <a:spcPts val="0"/>
              </a:spcBef>
              <a:spcAft>
                <a:spcPts val="0"/>
              </a:spcAft>
              <a:buSzPts val="1800"/>
              <a:buChar char="•"/>
            </a:pPr>
            <a:r>
              <a:rPr lang="en-US">
                <a:latin typeface="Arial"/>
                <a:ea typeface="Arial"/>
                <a:cs typeface="Arial"/>
                <a:sym typeface="Arial"/>
              </a:rPr>
              <a:t>Note that the cloud tops are all fully glaciated (via DCPD) with cold cloud tops less than -40C (via IR).</a:t>
            </a:r>
            <a:endParaRPr>
              <a:latin typeface="Arial"/>
              <a:ea typeface="Arial"/>
              <a:cs typeface="Arial"/>
              <a:sym typeface="Arial"/>
            </a:endParaRPr>
          </a:p>
        </p:txBody>
      </p:sp>
      <p:pic>
        <p:nvPicPr>
          <p:cNvPr id="338" name="Google Shape;338;p6"/>
          <p:cNvPicPr preferRelativeResize="0"/>
          <p:nvPr/>
        </p:nvPicPr>
        <p:blipFill rotWithShape="1">
          <a:blip r:embed="rId7">
            <a:alphaModFix/>
          </a:blip>
          <a:srcRect/>
          <a:stretch/>
        </p:blipFill>
        <p:spPr>
          <a:xfrm>
            <a:off x="8206246" y="1696568"/>
            <a:ext cx="3856706" cy="2589057"/>
          </a:xfrm>
          <a:prstGeom prst="rect">
            <a:avLst/>
          </a:prstGeom>
          <a:noFill/>
          <a:ln>
            <a:noFill/>
          </a:ln>
        </p:spPr>
      </p:pic>
      <p:sp>
        <p:nvSpPr>
          <p:cNvPr id="339" name="Google Shape;339;p6"/>
          <p:cNvSpPr/>
          <p:nvPr/>
        </p:nvSpPr>
        <p:spPr>
          <a:xfrm rot="-3786114">
            <a:off x="10013724" y="2582054"/>
            <a:ext cx="1117642" cy="575595"/>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6"/>
          <p:cNvSpPr/>
          <p:nvPr/>
        </p:nvSpPr>
        <p:spPr>
          <a:xfrm rot="-3786114">
            <a:off x="5882843" y="2599437"/>
            <a:ext cx="1117642" cy="575595"/>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6"/>
          <p:cNvSpPr/>
          <p:nvPr/>
        </p:nvSpPr>
        <p:spPr>
          <a:xfrm rot="-3786114">
            <a:off x="5882843" y="4919853"/>
            <a:ext cx="1117642" cy="575595"/>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6"/>
          <p:cNvSpPr/>
          <p:nvPr/>
        </p:nvSpPr>
        <p:spPr>
          <a:xfrm rot="-3786114">
            <a:off x="10013724" y="4919250"/>
            <a:ext cx="1117642" cy="575595"/>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6"/>
          <p:cNvSpPr/>
          <p:nvPr/>
        </p:nvSpPr>
        <p:spPr>
          <a:xfrm>
            <a:off x="10445159" y="2649747"/>
            <a:ext cx="37221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chemeClr val="accent1"/>
                </a:solidFill>
                <a:latin typeface="Arial"/>
                <a:ea typeface="Arial"/>
                <a:cs typeface="Arial"/>
                <a:sym typeface="Arial"/>
              </a:rPr>
              <a:t>T</a:t>
            </a:r>
            <a:endParaRPr/>
          </a:p>
        </p:txBody>
      </p:sp>
      <p:sp>
        <p:nvSpPr>
          <p:cNvPr id="344" name="Google Shape;344;p6"/>
          <p:cNvSpPr/>
          <p:nvPr/>
        </p:nvSpPr>
        <p:spPr>
          <a:xfrm>
            <a:off x="10386436" y="5007125"/>
            <a:ext cx="37221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chemeClr val="accent1"/>
                </a:solidFill>
                <a:latin typeface="Arial"/>
                <a:ea typeface="Arial"/>
                <a:cs typeface="Arial"/>
                <a:sym typeface="Arial"/>
              </a:rPr>
              <a:t>T</a:t>
            </a:r>
            <a:endParaRPr/>
          </a:p>
        </p:txBody>
      </p:sp>
      <p:sp>
        <p:nvSpPr>
          <p:cNvPr id="345" name="Google Shape;345;p6"/>
          <p:cNvSpPr/>
          <p:nvPr/>
        </p:nvSpPr>
        <p:spPr>
          <a:xfrm>
            <a:off x="6255555" y="5007125"/>
            <a:ext cx="37221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chemeClr val="accent1"/>
                </a:solidFill>
                <a:latin typeface="Arial"/>
                <a:ea typeface="Arial"/>
                <a:cs typeface="Arial"/>
                <a:sym typeface="Arial"/>
              </a:rPr>
              <a:t>T</a:t>
            </a:r>
            <a:endParaRPr/>
          </a:p>
        </p:txBody>
      </p:sp>
      <p:sp>
        <p:nvSpPr>
          <p:cNvPr id="346" name="Google Shape;346;p6"/>
          <p:cNvSpPr/>
          <p:nvPr/>
        </p:nvSpPr>
        <p:spPr>
          <a:xfrm>
            <a:off x="6255555" y="2712626"/>
            <a:ext cx="37221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dirty="0">
                <a:solidFill>
                  <a:schemeClr val="accent1"/>
                </a:solidFill>
                <a:latin typeface="Arial"/>
                <a:ea typeface="Arial"/>
                <a:cs typeface="Arial"/>
                <a:sym typeface="Arial"/>
              </a:rPr>
              <a:t>T</a:t>
            </a:r>
            <a:endParaRP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6"/>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dirty="0" smtClean="0"/>
              <a:t>Lightning (GLM)</a:t>
            </a:r>
            <a:endParaRPr dirty="0"/>
          </a:p>
        </p:txBody>
      </p:sp>
      <p:pic>
        <p:nvPicPr>
          <p:cNvPr id="331" name="Google Shape;331;p6"/>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332" name="Google Shape;332;p6"/>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24</a:t>
            </a:fld>
            <a:endParaRPr/>
          </a:p>
        </p:txBody>
      </p:sp>
      <p:sp>
        <p:nvSpPr>
          <p:cNvPr id="333" name="Google Shape;333;p6"/>
          <p:cNvSpPr txBox="1"/>
          <p:nvPr/>
        </p:nvSpPr>
        <p:spPr>
          <a:xfrm>
            <a:off x="9941147" y="4640614"/>
            <a:ext cx="2250853" cy="708705"/>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ctr" rtl="0">
              <a:lnSpc>
                <a:spcPct val="110000"/>
              </a:lnSpc>
              <a:spcBef>
                <a:spcPts val="0"/>
              </a:spcBef>
              <a:spcAft>
                <a:spcPts val="0"/>
              </a:spcAft>
              <a:buClr>
                <a:schemeClr val="lt1"/>
              </a:buClr>
              <a:buSzPts val="1000"/>
              <a:buFont typeface="Arial"/>
              <a:buNone/>
            </a:pPr>
            <a:r>
              <a:rPr lang="en-US" sz="1200" b="0" i="0" u="none" strike="noStrike" cap="none" dirty="0" smtClean="0">
                <a:solidFill>
                  <a:schemeClr val="lt1"/>
                </a:solidFill>
                <a:latin typeface="Century Gothic"/>
                <a:ea typeface="Century Gothic"/>
                <a:cs typeface="Century Gothic"/>
                <a:sym typeface="Century Gothic"/>
              </a:rPr>
              <a:t>GLM imagery from 3 PM to </a:t>
            </a:r>
            <a:r>
              <a:rPr lang="en-US" sz="1200" dirty="0" smtClean="0">
                <a:solidFill>
                  <a:schemeClr val="lt1"/>
                </a:solidFill>
                <a:latin typeface="Century Gothic"/>
                <a:ea typeface="Century Gothic"/>
                <a:cs typeface="Century Gothic"/>
                <a:sym typeface="Century Gothic"/>
              </a:rPr>
              <a:t>8</a:t>
            </a:r>
            <a:r>
              <a:rPr lang="en-US" sz="1200" b="0" i="0" u="none" strike="noStrike" cap="none" dirty="0" smtClean="0">
                <a:solidFill>
                  <a:schemeClr val="lt1"/>
                </a:solidFill>
                <a:latin typeface="Century Gothic"/>
                <a:ea typeface="Century Gothic"/>
                <a:cs typeface="Century Gothic"/>
                <a:sym typeface="Century Gothic"/>
              </a:rPr>
              <a:t> PM EDT Oct 21, 2021. FED (top left with modified </a:t>
            </a:r>
            <a:r>
              <a:rPr lang="en-US" sz="1200" b="0" i="0" u="none" strike="noStrike" cap="none" dirty="0" err="1" smtClean="0">
                <a:solidFill>
                  <a:schemeClr val="lt1"/>
                </a:solidFill>
                <a:latin typeface="Century Gothic"/>
                <a:ea typeface="Century Gothic"/>
                <a:cs typeface="Century Gothic"/>
                <a:sym typeface="Century Gothic"/>
              </a:rPr>
              <a:t>colorbar</a:t>
            </a:r>
            <a:r>
              <a:rPr lang="en-US" sz="1200" dirty="0" smtClean="0">
                <a:solidFill>
                  <a:schemeClr val="lt1"/>
                </a:solidFill>
                <a:latin typeface="Century Gothic"/>
                <a:ea typeface="Century Gothic"/>
                <a:cs typeface="Century Gothic"/>
                <a:sym typeface="Century Gothic"/>
              </a:rPr>
              <a:t> – max of 25 flashes), MFA (top right), TOE (bottom). Red T’s represent confirmed tornadoes in the CLE CWA.</a:t>
            </a:r>
            <a:endParaRPr sz="1600" b="0" i="0" u="none" strike="noStrike" cap="none" dirty="0">
              <a:solidFill>
                <a:srgbClr val="000000"/>
              </a:solidFill>
              <a:latin typeface="Arial"/>
              <a:ea typeface="Arial"/>
              <a:cs typeface="Arial"/>
              <a:sym typeface="Arial"/>
            </a:endParaRPr>
          </a:p>
        </p:txBody>
      </p:sp>
      <p:sp>
        <p:nvSpPr>
          <p:cNvPr id="337" name="Google Shape;337;p6"/>
          <p:cNvSpPr txBox="1">
            <a:spLocks noGrp="1"/>
          </p:cNvSpPr>
          <p:nvPr>
            <p:ph type="body" idx="1"/>
          </p:nvPr>
        </p:nvSpPr>
        <p:spPr>
          <a:xfrm>
            <a:off x="129301" y="1707297"/>
            <a:ext cx="3793220" cy="5087786"/>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800"/>
              <a:buChar char="•"/>
            </a:pPr>
            <a:r>
              <a:rPr lang="en-US" dirty="0" smtClean="0">
                <a:latin typeface="Arial"/>
                <a:ea typeface="Arial"/>
                <a:cs typeface="Arial"/>
                <a:sym typeface="Arial"/>
              </a:rPr>
              <a:t>Sporadic and weak GLM signal across all products initially across northern OH.</a:t>
            </a:r>
          </a:p>
          <a:p>
            <a:pPr marL="342900" lvl="0" indent="-342900" algn="l" rtl="0">
              <a:lnSpc>
                <a:spcPct val="90000"/>
              </a:lnSpc>
              <a:spcBef>
                <a:spcPts val="0"/>
              </a:spcBef>
              <a:spcAft>
                <a:spcPts val="0"/>
              </a:spcAft>
              <a:buSzPts val="1800"/>
              <a:buChar char="•"/>
            </a:pPr>
            <a:r>
              <a:rPr lang="en-US" dirty="0" smtClean="0">
                <a:latin typeface="Arial"/>
                <a:ea typeface="Arial"/>
                <a:cs typeface="Arial"/>
                <a:sym typeface="Arial"/>
              </a:rPr>
              <a:t>MFA showed moderately-sized flashes in our area, owing to less continuity within the storms and thus, generally brief spin-ups (EF 0 &amp; 1).</a:t>
            </a:r>
          </a:p>
          <a:p>
            <a:pPr marL="342900" lvl="0" indent="-342900" algn="l" rtl="0">
              <a:lnSpc>
                <a:spcPct val="90000"/>
              </a:lnSpc>
              <a:spcBef>
                <a:spcPts val="0"/>
              </a:spcBef>
              <a:spcAft>
                <a:spcPts val="0"/>
              </a:spcAft>
              <a:buSzPts val="1800"/>
              <a:buChar char="•"/>
            </a:pPr>
            <a:r>
              <a:rPr lang="en-US" dirty="0" smtClean="0">
                <a:latin typeface="Arial"/>
                <a:ea typeface="Arial"/>
                <a:cs typeface="Arial"/>
                <a:sym typeface="Arial"/>
              </a:rPr>
              <a:t>More continuity was observed as storms matured and moved into the PBZ CWA.</a:t>
            </a:r>
            <a:endParaRPr dirty="0">
              <a:latin typeface="Arial"/>
              <a:ea typeface="Arial"/>
              <a:cs typeface="Arial"/>
              <a:sym typeface="Arial"/>
            </a:endParaRPr>
          </a:p>
          <a:p>
            <a:pPr marL="342900" lvl="0" indent="-342900" algn="l" rtl="0">
              <a:lnSpc>
                <a:spcPct val="90000"/>
              </a:lnSpc>
              <a:spcBef>
                <a:spcPts val="0"/>
              </a:spcBef>
              <a:spcAft>
                <a:spcPts val="0"/>
              </a:spcAft>
              <a:buSzPts val="1800"/>
              <a:buChar char="•"/>
            </a:pPr>
            <a:endParaRPr dirty="0" smtClean="0">
              <a:latin typeface="Arial"/>
              <a:ea typeface="Arial"/>
              <a:cs typeface="Arial"/>
              <a:sym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216" y="3652551"/>
            <a:ext cx="3614931" cy="291817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1133" y="1657616"/>
            <a:ext cx="3614931" cy="291817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1648" y="1705739"/>
            <a:ext cx="3614931" cy="2918176"/>
          </a:xfrm>
          <a:prstGeom prst="rect">
            <a:avLst/>
          </a:prstGeom>
        </p:spPr>
      </p:pic>
      <p:sp>
        <p:nvSpPr>
          <p:cNvPr id="15" name="Google Shape;346;p6"/>
          <p:cNvSpPr>
            <a:spLocks noChangeAspect="1"/>
          </p:cNvSpPr>
          <p:nvPr/>
        </p:nvSpPr>
        <p:spPr>
          <a:xfrm>
            <a:off x="5358388" y="2979492"/>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16" name="Google Shape;346;p6"/>
          <p:cNvSpPr>
            <a:spLocks noChangeAspect="1"/>
          </p:cNvSpPr>
          <p:nvPr/>
        </p:nvSpPr>
        <p:spPr>
          <a:xfrm>
            <a:off x="5411528" y="2808811"/>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17" name="Google Shape;346;p6"/>
          <p:cNvSpPr>
            <a:spLocks noChangeAspect="1"/>
          </p:cNvSpPr>
          <p:nvPr/>
        </p:nvSpPr>
        <p:spPr>
          <a:xfrm>
            <a:off x="5608286" y="2745173"/>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18" name="Google Shape;346;p6"/>
          <p:cNvSpPr>
            <a:spLocks noChangeAspect="1"/>
          </p:cNvSpPr>
          <p:nvPr/>
        </p:nvSpPr>
        <p:spPr>
          <a:xfrm>
            <a:off x="5741254" y="2736554"/>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19" name="Google Shape;346;p6"/>
          <p:cNvSpPr>
            <a:spLocks noChangeAspect="1"/>
          </p:cNvSpPr>
          <p:nvPr/>
        </p:nvSpPr>
        <p:spPr>
          <a:xfrm>
            <a:off x="5633688" y="3140305"/>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22" name="Google Shape;346;p6"/>
          <p:cNvSpPr>
            <a:spLocks noChangeAspect="1"/>
          </p:cNvSpPr>
          <p:nvPr/>
        </p:nvSpPr>
        <p:spPr>
          <a:xfrm>
            <a:off x="5599520" y="2402350"/>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23" name="Google Shape;346;p6"/>
          <p:cNvSpPr>
            <a:spLocks noChangeAspect="1"/>
          </p:cNvSpPr>
          <p:nvPr/>
        </p:nvSpPr>
        <p:spPr>
          <a:xfrm>
            <a:off x="6112077" y="2639554"/>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24" name="Google Shape;346;p6"/>
          <p:cNvSpPr>
            <a:spLocks noChangeAspect="1"/>
          </p:cNvSpPr>
          <p:nvPr/>
        </p:nvSpPr>
        <p:spPr>
          <a:xfrm>
            <a:off x="6237830" y="2635186"/>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41" name="Google Shape;346;p6"/>
          <p:cNvSpPr>
            <a:spLocks noChangeAspect="1"/>
          </p:cNvSpPr>
          <p:nvPr/>
        </p:nvSpPr>
        <p:spPr>
          <a:xfrm>
            <a:off x="7849724" y="4906662"/>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42" name="Google Shape;346;p6"/>
          <p:cNvSpPr>
            <a:spLocks noChangeAspect="1"/>
          </p:cNvSpPr>
          <p:nvPr/>
        </p:nvSpPr>
        <p:spPr>
          <a:xfrm>
            <a:off x="7902864" y="4735981"/>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43" name="Google Shape;346;p6"/>
          <p:cNvSpPr>
            <a:spLocks noChangeAspect="1"/>
          </p:cNvSpPr>
          <p:nvPr/>
        </p:nvSpPr>
        <p:spPr>
          <a:xfrm>
            <a:off x="8099622" y="4672343"/>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44" name="Google Shape;346;p6"/>
          <p:cNvSpPr>
            <a:spLocks noChangeAspect="1"/>
          </p:cNvSpPr>
          <p:nvPr/>
        </p:nvSpPr>
        <p:spPr>
          <a:xfrm>
            <a:off x="8232590" y="4663724"/>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45" name="Google Shape;346;p6"/>
          <p:cNvSpPr>
            <a:spLocks noChangeAspect="1"/>
          </p:cNvSpPr>
          <p:nvPr/>
        </p:nvSpPr>
        <p:spPr>
          <a:xfrm>
            <a:off x="8125024" y="5067475"/>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46" name="Google Shape;346;p6"/>
          <p:cNvSpPr>
            <a:spLocks noChangeAspect="1"/>
          </p:cNvSpPr>
          <p:nvPr/>
        </p:nvSpPr>
        <p:spPr>
          <a:xfrm>
            <a:off x="8090856" y="4329520"/>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47" name="Google Shape;346;p6"/>
          <p:cNvSpPr>
            <a:spLocks noChangeAspect="1"/>
          </p:cNvSpPr>
          <p:nvPr/>
        </p:nvSpPr>
        <p:spPr>
          <a:xfrm>
            <a:off x="8603413" y="4566724"/>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48" name="Google Shape;346;p6"/>
          <p:cNvSpPr>
            <a:spLocks noChangeAspect="1"/>
          </p:cNvSpPr>
          <p:nvPr/>
        </p:nvSpPr>
        <p:spPr>
          <a:xfrm>
            <a:off x="8729166" y="4562356"/>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49" name="Google Shape;346;p6"/>
          <p:cNvSpPr>
            <a:spLocks noChangeAspect="1"/>
          </p:cNvSpPr>
          <p:nvPr/>
        </p:nvSpPr>
        <p:spPr>
          <a:xfrm>
            <a:off x="9835528" y="2921053"/>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50" name="Google Shape;346;p6"/>
          <p:cNvSpPr>
            <a:spLocks noChangeAspect="1"/>
          </p:cNvSpPr>
          <p:nvPr/>
        </p:nvSpPr>
        <p:spPr>
          <a:xfrm>
            <a:off x="9888668" y="2750372"/>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51" name="Google Shape;346;p6"/>
          <p:cNvSpPr>
            <a:spLocks noChangeAspect="1"/>
          </p:cNvSpPr>
          <p:nvPr/>
        </p:nvSpPr>
        <p:spPr>
          <a:xfrm>
            <a:off x="10085426" y="2686734"/>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52" name="Google Shape;346;p6"/>
          <p:cNvSpPr>
            <a:spLocks noChangeAspect="1"/>
          </p:cNvSpPr>
          <p:nvPr/>
        </p:nvSpPr>
        <p:spPr>
          <a:xfrm>
            <a:off x="10218394" y="2678115"/>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53" name="Google Shape;346;p6"/>
          <p:cNvSpPr>
            <a:spLocks noChangeAspect="1"/>
          </p:cNvSpPr>
          <p:nvPr/>
        </p:nvSpPr>
        <p:spPr>
          <a:xfrm>
            <a:off x="10110828" y="3081866"/>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54" name="Google Shape;346;p6"/>
          <p:cNvSpPr>
            <a:spLocks noChangeAspect="1"/>
          </p:cNvSpPr>
          <p:nvPr/>
        </p:nvSpPr>
        <p:spPr>
          <a:xfrm>
            <a:off x="10076660" y="2343911"/>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55" name="Google Shape;346;p6"/>
          <p:cNvSpPr>
            <a:spLocks noChangeAspect="1"/>
          </p:cNvSpPr>
          <p:nvPr/>
        </p:nvSpPr>
        <p:spPr>
          <a:xfrm>
            <a:off x="10589217" y="2581115"/>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
        <p:nvSpPr>
          <p:cNvPr id="56" name="Google Shape;346;p6"/>
          <p:cNvSpPr>
            <a:spLocks noChangeAspect="1"/>
          </p:cNvSpPr>
          <p:nvPr/>
        </p:nvSpPr>
        <p:spPr>
          <a:xfrm>
            <a:off x="10714970" y="2576747"/>
            <a:ext cx="37221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accent1"/>
                </a:solidFill>
                <a:sym typeface="Arial"/>
              </a:rPr>
              <a:t>T</a:t>
            </a:r>
            <a:endParaRPr sz="1600" dirty="0"/>
          </a:p>
        </p:txBody>
      </p:sp>
    </p:spTree>
    <p:extLst>
      <p:ext uri="{BB962C8B-B14F-4D97-AF65-F5344CB8AC3E}">
        <p14:creationId xmlns:p14="http://schemas.microsoft.com/office/powerpoint/2010/main" val="3022319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7"/>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Northern Medina Tornado Radar (EF-1)</a:t>
            </a:r>
            <a:endParaRPr/>
          </a:p>
        </p:txBody>
      </p:sp>
      <p:pic>
        <p:nvPicPr>
          <p:cNvPr id="352" name="Google Shape;352;p7"/>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353" name="Google Shape;353;p7"/>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25</a:t>
            </a:fld>
            <a:endParaRPr/>
          </a:p>
        </p:txBody>
      </p:sp>
      <p:sp>
        <p:nvSpPr>
          <p:cNvPr id="354" name="Google Shape;354;p7"/>
          <p:cNvSpPr txBox="1"/>
          <p:nvPr/>
        </p:nvSpPr>
        <p:spPr>
          <a:xfrm>
            <a:off x="729842" y="6308521"/>
            <a:ext cx="10687575" cy="486562"/>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chemeClr val="lt1"/>
              </a:buClr>
              <a:buSzPct val="90090"/>
              <a:buFont typeface="Arial"/>
              <a:buNone/>
            </a:pPr>
            <a:r>
              <a:rPr lang="en-US" sz="1200" b="0" i="0" u="none" strike="noStrike" cap="none" dirty="0">
                <a:solidFill>
                  <a:schemeClr val="lt1"/>
                </a:solidFill>
                <a:latin typeface="Century Gothic"/>
                <a:ea typeface="Century Gothic"/>
                <a:cs typeface="Century Gothic"/>
                <a:sym typeface="Century Gothic"/>
              </a:rPr>
              <a:t>Feature-following zoom radar loop from 4:34 to 4:45 PM EDT on October 21, 2021. Radar reflectivity 0.4 elevation (top left), base velocity (top right), correlation coefficient (bottom left), and low-level MRMS track (bottom right). Note the drop in correlation coefficient near the end of the loop, indicating debris being lofted by the tornado. </a:t>
            </a:r>
            <a:endParaRPr sz="1600" b="0" i="0" u="none" strike="noStrike" cap="none" dirty="0">
              <a:solidFill>
                <a:srgbClr val="000000"/>
              </a:solidFill>
              <a:latin typeface="Arial"/>
              <a:ea typeface="Arial"/>
              <a:cs typeface="Arial"/>
              <a:sym typeface="Arial"/>
            </a:endParaRPr>
          </a:p>
        </p:txBody>
      </p:sp>
      <p:pic>
        <p:nvPicPr>
          <p:cNvPr id="355" name="Google Shape;355;p7"/>
          <p:cNvPicPr preferRelativeResize="0"/>
          <p:nvPr/>
        </p:nvPicPr>
        <p:blipFill rotWithShape="1">
          <a:blip r:embed="rId4">
            <a:alphaModFix/>
          </a:blip>
          <a:srcRect/>
          <a:stretch/>
        </p:blipFill>
        <p:spPr>
          <a:xfrm>
            <a:off x="1500735" y="1860039"/>
            <a:ext cx="9190527" cy="4331035"/>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8"/>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Mesoscale Environment</a:t>
            </a:r>
            <a:endParaRPr/>
          </a:p>
        </p:txBody>
      </p:sp>
      <p:sp>
        <p:nvSpPr>
          <p:cNvPr id="361" name="Google Shape;361;p8"/>
          <p:cNvSpPr txBox="1">
            <a:spLocks noGrp="1"/>
          </p:cNvSpPr>
          <p:nvPr>
            <p:ph type="body" idx="1"/>
          </p:nvPr>
        </p:nvSpPr>
        <p:spPr>
          <a:xfrm>
            <a:off x="129300" y="1929950"/>
            <a:ext cx="11376900" cy="183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a:latin typeface="Arial"/>
                <a:ea typeface="Arial"/>
                <a:cs typeface="Arial"/>
                <a:sym typeface="Arial"/>
              </a:rPr>
              <a:t>Initially, two things stood out during the event which differed from what was expected.</a:t>
            </a:r>
            <a:endParaRPr>
              <a:latin typeface="Arial"/>
              <a:ea typeface="Arial"/>
              <a:cs typeface="Arial"/>
              <a:sym typeface="Arial"/>
            </a:endParaRPr>
          </a:p>
          <a:p>
            <a:pPr marL="457200" lvl="0" indent="-342900" algn="l" rtl="0">
              <a:lnSpc>
                <a:spcPct val="90000"/>
              </a:lnSpc>
              <a:spcBef>
                <a:spcPts val="1000"/>
              </a:spcBef>
              <a:spcAft>
                <a:spcPts val="0"/>
              </a:spcAft>
              <a:buSzPts val="1800"/>
              <a:buFont typeface="Arial"/>
              <a:buAutoNum type="arabicPeriod"/>
            </a:pPr>
            <a:r>
              <a:rPr lang="en-US">
                <a:latin typeface="Arial"/>
                <a:ea typeface="Arial"/>
                <a:cs typeface="Arial"/>
                <a:sym typeface="Arial"/>
              </a:rPr>
              <a:t>MLCAPE/SBCAPE slightly higher than forecast (closer to 500 J/kg), which allowed for any embedded rotating storms to become surface-based.</a:t>
            </a:r>
            <a:endParaRPr>
              <a:latin typeface="Arial"/>
              <a:ea typeface="Arial"/>
              <a:cs typeface="Arial"/>
              <a:sym typeface="Arial"/>
            </a:endParaRPr>
          </a:p>
          <a:p>
            <a:pPr marL="457200" lvl="0" indent="-342900" algn="l" rtl="0">
              <a:lnSpc>
                <a:spcPct val="90000"/>
              </a:lnSpc>
              <a:spcBef>
                <a:spcPts val="0"/>
              </a:spcBef>
              <a:spcAft>
                <a:spcPts val="0"/>
              </a:spcAft>
              <a:buSzPts val="1800"/>
              <a:buFont typeface="Arial"/>
              <a:buAutoNum type="arabicPeriod"/>
            </a:pPr>
            <a:r>
              <a:rPr lang="en-US">
                <a:latin typeface="Arial"/>
                <a:ea typeface="Arial"/>
                <a:cs typeface="Arial"/>
                <a:sym typeface="Arial"/>
              </a:rPr>
              <a:t>Low-level shear profiles were not entirely unidirectional with south to south-southwest winds ahead of the line.</a:t>
            </a:r>
            <a:endParaRPr>
              <a:latin typeface="Arial"/>
              <a:ea typeface="Arial"/>
              <a:cs typeface="Arial"/>
              <a:sym typeface="Arial"/>
            </a:endParaRPr>
          </a:p>
        </p:txBody>
      </p:sp>
      <p:pic>
        <p:nvPicPr>
          <p:cNvPr id="362" name="Google Shape;362;p8"/>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363" name="Google Shape;363;p8"/>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26</a:t>
            </a:fld>
            <a:endParaRPr/>
          </a:p>
        </p:txBody>
      </p:sp>
      <p:sp>
        <p:nvSpPr>
          <p:cNvPr id="364" name="Google Shape;364;p8"/>
          <p:cNvSpPr txBox="1">
            <a:spLocks noGrp="1"/>
          </p:cNvSpPr>
          <p:nvPr>
            <p:ph type="body" idx="1"/>
          </p:nvPr>
        </p:nvSpPr>
        <p:spPr>
          <a:xfrm>
            <a:off x="129300" y="3996075"/>
            <a:ext cx="5764200" cy="2718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a:latin typeface="Arial"/>
                <a:ea typeface="Arial"/>
                <a:cs typeface="Arial"/>
                <a:sym typeface="Arial"/>
              </a:rPr>
              <a:t>Notice the slight clockwise curvature in the lowest 1 km of the hodograph (right), given a southerly wind of around 10 knots at KCLE.</a:t>
            </a:r>
            <a:endParaRPr>
              <a:latin typeface="Arial"/>
              <a:ea typeface="Arial"/>
              <a:cs typeface="Arial"/>
              <a:sym typeface="Arial"/>
            </a:endParaRPr>
          </a:p>
          <a:p>
            <a:pPr marL="0" lvl="0" indent="0" algn="l" rtl="0">
              <a:lnSpc>
                <a:spcPct val="90000"/>
              </a:lnSpc>
              <a:spcBef>
                <a:spcPts val="1000"/>
              </a:spcBef>
              <a:spcAft>
                <a:spcPts val="0"/>
              </a:spcAft>
              <a:buSzPts val="1800"/>
              <a:buNone/>
            </a:pPr>
            <a:endParaRPr>
              <a:latin typeface="Arial"/>
              <a:ea typeface="Arial"/>
              <a:cs typeface="Arial"/>
              <a:sym typeface="Arial"/>
            </a:endParaRPr>
          </a:p>
          <a:p>
            <a:pPr marL="0" lvl="0" indent="0" algn="l" rtl="0">
              <a:lnSpc>
                <a:spcPct val="90000"/>
              </a:lnSpc>
              <a:spcBef>
                <a:spcPts val="1000"/>
              </a:spcBef>
              <a:spcAft>
                <a:spcPts val="0"/>
              </a:spcAft>
              <a:buSzPts val="1800"/>
              <a:buNone/>
            </a:pPr>
            <a:r>
              <a:rPr lang="en-US">
                <a:latin typeface="Arial"/>
                <a:ea typeface="Arial"/>
                <a:cs typeface="Arial"/>
                <a:sym typeface="Arial"/>
              </a:rPr>
              <a:t>Contributed to 0-500m effective SRH of 75 to 100 m2/s2 and 0-1km effective SRH of 100-125 m2/s2.</a:t>
            </a:r>
            <a:endParaRPr>
              <a:latin typeface="Arial"/>
              <a:ea typeface="Arial"/>
              <a:cs typeface="Arial"/>
              <a:sym typeface="Arial"/>
            </a:endParaRPr>
          </a:p>
          <a:p>
            <a:pPr marL="0" lvl="0" indent="0" algn="l" rtl="0">
              <a:lnSpc>
                <a:spcPct val="90000"/>
              </a:lnSpc>
              <a:spcBef>
                <a:spcPts val="1000"/>
              </a:spcBef>
              <a:spcAft>
                <a:spcPts val="1000"/>
              </a:spcAft>
              <a:buSzPts val="1800"/>
              <a:buNone/>
            </a:pPr>
            <a:endParaRPr>
              <a:latin typeface="Arial"/>
              <a:ea typeface="Arial"/>
              <a:cs typeface="Arial"/>
              <a:sym typeface="Arial"/>
            </a:endParaRPr>
          </a:p>
        </p:txBody>
      </p:sp>
      <p:pic>
        <p:nvPicPr>
          <p:cNvPr id="365" name="Google Shape;365;p8"/>
          <p:cNvPicPr preferRelativeResize="0"/>
          <p:nvPr/>
        </p:nvPicPr>
        <p:blipFill rotWithShape="1">
          <a:blip r:embed="rId4">
            <a:alphaModFix/>
          </a:blip>
          <a:srcRect/>
          <a:stretch/>
        </p:blipFill>
        <p:spPr>
          <a:xfrm>
            <a:off x="6014907" y="3330665"/>
            <a:ext cx="5695747" cy="3471527"/>
          </a:xfrm>
          <a:prstGeom prst="rect">
            <a:avLst/>
          </a:prstGeom>
          <a:noFill/>
          <a:ln>
            <a:noFill/>
          </a:ln>
        </p:spPr>
      </p:pic>
      <p:sp>
        <p:nvSpPr>
          <p:cNvPr id="366" name="Google Shape;366;p8"/>
          <p:cNvSpPr txBox="1"/>
          <p:nvPr/>
        </p:nvSpPr>
        <p:spPr>
          <a:xfrm>
            <a:off x="4504889" y="6189600"/>
            <a:ext cx="1510018" cy="668400"/>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90000"/>
              </a:lnSpc>
              <a:spcBef>
                <a:spcPts val="0"/>
              </a:spcBef>
              <a:spcAft>
                <a:spcPts val="0"/>
              </a:spcAft>
              <a:buClr>
                <a:schemeClr val="lt1"/>
              </a:buClr>
              <a:buSzPct val="90090"/>
              <a:buFont typeface="Arial"/>
              <a:buNone/>
            </a:pPr>
            <a:r>
              <a:rPr lang="en-US" sz="1200" b="0" i="0" u="none" strike="noStrike" cap="none" dirty="0">
                <a:solidFill>
                  <a:schemeClr val="lt1"/>
                </a:solidFill>
                <a:latin typeface="Century Gothic"/>
                <a:ea typeface="Century Gothic"/>
                <a:cs typeface="Century Gothic"/>
                <a:sym typeface="Century Gothic"/>
              </a:rPr>
              <a:t>Image courtesy of autumnsky.us/</a:t>
            </a:r>
            <a:r>
              <a:rPr lang="en-US" sz="1200" b="0" i="0" u="none" strike="noStrike" cap="none" dirty="0" err="1">
                <a:solidFill>
                  <a:schemeClr val="lt1"/>
                </a:solidFill>
                <a:latin typeface="Century Gothic"/>
                <a:ea typeface="Century Gothic"/>
                <a:cs typeface="Century Gothic"/>
                <a:sym typeface="Century Gothic"/>
              </a:rPr>
              <a:t>vad</a:t>
            </a:r>
            <a:r>
              <a:rPr lang="en-US" sz="1200" b="0" i="0" u="none" strike="noStrike" cap="none" dirty="0">
                <a:solidFill>
                  <a:schemeClr val="lt1"/>
                </a:solidFill>
                <a:latin typeface="Century Gothic"/>
                <a:ea typeface="Century Gothic"/>
                <a:cs typeface="Century Gothic"/>
                <a:sym typeface="Century Gothic"/>
              </a:rPr>
              <a:t>/ and Tim </a:t>
            </a:r>
            <a:r>
              <a:rPr lang="en-US" sz="1200" b="0" i="0" u="none" strike="noStrike" cap="none" dirty="0" err="1">
                <a:solidFill>
                  <a:schemeClr val="lt1"/>
                </a:solidFill>
                <a:latin typeface="Century Gothic"/>
                <a:ea typeface="Century Gothic"/>
                <a:cs typeface="Century Gothic"/>
                <a:sym typeface="Century Gothic"/>
              </a:rPr>
              <a:t>Supinie</a:t>
            </a:r>
            <a:endParaRPr sz="16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109bc524932_0_33"/>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Mesoscale Environment</a:t>
            </a:r>
            <a:endParaRPr/>
          </a:p>
        </p:txBody>
      </p:sp>
      <p:pic>
        <p:nvPicPr>
          <p:cNvPr id="372" name="Google Shape;372;g109bc524932_0_33"/>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373" name="Google Shape;373;g109bc524932_0_33"/>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27</a:t>
            </a:fld>
            <a:endParaRPr/>
          </a:p>
        </p:txBody>
      </p:sp>
      <p:pic>
        <p:nvPicPr>
          <p:cNvPr id="374" name="Google Shape;374;g109bc524932_0_33"/>
          <p:cNvPicPr preferRelativeResize="0"/>
          <p:nvPr/>
        </p:nvPicPr>
        <p:blipFill rotWithShape="1">
          <a:blip r:embed="rId4">
            <a:alphaModFix/>
          </a:blip>
          <a:srcRect/>
          <a:stretch/>
        </p:blipFill>
        <p:spPr>
          <a:xfrm>
            <a:off x="1851302" y="1640184"/>
            <a:ext cx="8483992" cy="5150704"/>
          </a:xfrm>
          <a:prstGeom prst="rect">
            <a:avLst/>
          </a:prstGeom>
          <a:noFill/>
          <a:ln>
            <a:noFill/>
          </a:ln>
        </p:spPr>
      </p:pic>
      <p:sp>
        <p:nvSpPr>
          <p:cNvPr id="375" name="Google Shape;375;g109bc524932_0_33"/>
          <p:cNvSpPr txBox="1"/>
          <p:nvPr/>
        </p:nvSpPr>
        <p:spPr>
          <a:xfrm>
            <a:off x="341284" y="6189600"/>
            <a:ext cx="1510018" cy="668400"/>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90000"/>
              </a:lnSpc>
              <a:spcBef>
                <a:spcPts val="0"/>
              </a:spcBef>
              <a:spcAft>
                <a:spcPts val="0"/>
              </a:spcAft>
              <a:buClr>
                <a:schemeClr val="lt1"/>
              </a:buClr>
              <a:buSzPct val="90090"/>
              <a:buFont typeface="Arial"/>
              <a:buNone/>
            </a:pPr>
            <a:r>
              <a:rPr lang="en-US" sz="1200" b="0" i="0" u="none" strike="noStrike" cap="none">
                <a:solidFill>
                  <a:schemeClr val="lt1"/>
                </a:solidFill>
                <a:latin typeface="Century Gothic"/>
                <a:ea typeface="Century Gothic"/>
                <a:cs typeface="Century Gothic"/>
                <a:sym typeface="Century Gothic"/>
              </a:rPr>
              <a:t>Image courtesy of autumnsky.us/vad/ and Tim Supinie</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109bc524932_0_55"/>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Mesoscale Environment</a:t>
            </a:r>
            <a:endParaRPr/>
          </a:p>
        </p:txBody>
      </p:sp>
      <p:sp>
        <p:nvSpPr>
          <p:cNvPr id="381" name="Google Shape;381;g109bc524932_0_55"/>
          <p:cNvSpPr txBox="1">
            <a:spLocks noGrp="1"/>
          </p:cNvSpPr>
          <p:nvPr>
            <p:ph type="body" idx="1"/>
          </p:nvPr>
        </p:nvSpPr>
        <p:spPr>
          <a:xfrm>
            <a:off x="129300" y="2521450"/>
            <a:ext cx="5880000" cy="36057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Font typeface="Arial"/>
              <a:buChar char="•"/>
            </a:pPr>
            <a:r>
              <a:rPr lang="en-US">
                <a:latin typeface="Arial"/>
                <a:ea typeface="Arial"/>
                <a:cs typeface="Arial"/>
                <a:sym typeface="Arial"/>
              </a:rPr>
              <a:t>In the post-event review process, one composite parameter stood out among the rest; the modified SHERBE (shown bottom right at 4 PM EDT on October 21, 2021.</a:t>
            </a:r>
            <a:endParaRPr>
              <a:latin typeface="Arial"/>
              <a:ea typeface="Arial"/>
              <a:cs typeface="Arial"/>
              <a:sym typeface="Arial"/>
            </a:endParaRPr>
          </a:p>
        </p:txBody>
      </p:sp>
      <p:pic>
        <p:nvPicPr>
          <p:cNvPr id="382" name="Google Shape;382;g109bc524932_0_55"/>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383" name="Google Shape;383;g109bc524932_0_55"/>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28</a:t>
            </a:fld>
            <a:endParaRPr/>
          </a:p>
        </p:txBody>
      </p:sp>
      <p:pic>
        <p:nvPicPr>
          <p:cNvPr id="384" name="Google Shape;384;g109bc524932_0_55"/>
          <p:cNvPicPr preferRelativeResize="0"/>
          <p:nvPr/>
        </p:nvPicPr>
        <p:blipFill rotWithShape="1">
          <a:blip r:embed="rId4">
            <a:alphaModFix/>
          </a:blip>
          <a:srcRect l="30956" t="52787" r="34595" b="10670"/>
          <a:stretch/>
        </p:blipFill>
        <p:spPr>
          <a:xfrm>
            <a:off x="5891000" y="1929950"/>
            <a:ext cx="6019225" cy="4788699"/>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109bc524932_0_55"/>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Mesoscale Environment</a:t>
            </a:r>
            <a:endParaRPr/>
          </a:p>
        </p:txBody>
      </p:sp>
      <p:pic>
        <p:nvPicPr>
          <p:cNvPr id="382" name="Google Shape;382;g109bc524932_0_55"/>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383" name="Google Shape;383;g109bc524932_0_55"/>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29</a:t>
            </a:fld>
            <a:endParaRPr/>
          </a:p>
        </p:txBody>
      </p:sp>
      <p:pic>
        <p:nvPicPr>
          <p:cNvPr id="384" name="Google Shape;384;g109bc524932_0_55"/>
          <p:cNvPicPr preferRelativeResize="0">
            <a:picLocks noChangeAspect="1"/>
          </p:cNvPicPr>
          <p:nvPr/>
        </p:nvPicPr>
        <p:blipFill rotWithShape="1">
          <a:blip r:embed="rId4">
            <a:extLst>
              <a:ext uri="{28A0092B-C50C-407E-A947-70E740481C1C}">
                <a14:useLocalDpi xmlns:a14="http://schemas.microsoft.com/office/drawing/2010/main" val="0"/>
              </a:ext>
            </a:extLst>
          </a:blip>
          <a:srcRect l="24916" t="54001" r="32019" b="1965"/>
          <a:stretch/>
        </p:blipFill>
        <p:spPr>
          <a:xfrm>
            <a:off x="2925268" y="1666994"/>
            <a:ext cx="6341463" cy="4863114"/>
          </a:xfrm>
          <a:prstGeom prst="rect">
            <a:avLst/>
          </a:prstGeom>
          <a:noFill/>
          <a:ln>
            <a:noFill/>
          </a:ln>
        </p:spPr>
      </p:pic>
      <p:sp>
        <p:nvSpPr>
          <p:cNvPr id="8" name="Google Shape;405;g109bc524932_0_42"/>
          <p:cNvSpPr txBox="1"/>
          <p:nvPr/>
        </p:nvSpPr>
        <p:spPr>
          <a:xfrm>
            <a:off x="2925267" y="6449286"/>
            <a:ext cx="6341464" cy="32789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dirty="0" smtClean="0">
                <a:solidFill>
                  <a:schemeClr val="lt1"/>
                </a:solidFill>
                <a:latin typeface="Century Gothic"/>
                <a:sym typeface="Century Gothic"/>
              </a:rPr>
              <a:t>MOSHE loop from 3 PM to 7 PM EDT</a:t>
            </a:r>
            <a:endParaRPr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996941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3009900" y="914401"/>
            <a:ext cx="6172200" cy="857251"/>
          </a:xfrm>
          <a:prstGeom prst="rect">
            <a:avLst/>
          </a:prstGeom>
          <a:solidFill>
            <a:srgbClr val="0070C0">
              <a:alpha val="44313"/>
            </a:srgbClr>
          </a:solidFill>
          <a:ln>
            <a:noFill/>
          </a:ln>
        </p:spPr>
        <p:txBody>
          <a:bodyPr spcFirstLastPara="1" wrap="square" lIns="121900" tIns="60933" rIns="121900" bIns="60933" anchor="ctr" anchorCtr="0">
            <a:normAutofit fontScale="90000"/>
          </a:bodyPr>
          <a:lstStyle/>
          <a:p>
            <a:pPr>
              <a:buClr>
                <a:srgbClr val="FFC000"/>
              </a:buClr>
              <a:buSzPct val="100000"/>
            </a:pPr>
            <a:r>
              <a:rPr lang="en" sz="3000" b="1" dirty="0">
                <a:solidFill>
                  <a:srgbClr val="FFC000"/>
                </a:solidFill>
                <a:latin typeface="Open Sans SemiBold"/>
                <a:ea typeface="Open Sans SemiBold"/>
                <a:cs typeface="Open Sans SemiBold"/>
                <a:sym typeface="Open Sans SemiBold"/>
              </a:rPr>
              <a:t>FDTD Satellite Applications</a:t>
            </a:r>
            <a:r>
              <a:rPr lang="en" b="1" dirty="0">
                <a:solidFill>
                  <a:srgbClr val="FFC000"/>
                </a:solidFill>
                <a:latin typeface="Open Sans SemiBold"/>
                <a:ea typeface="Open Sans SemiBold"/>
                <a:cs typeface="Open Sans SemiBold"/>
                <a:sym typeface="Open Sans SemiBold"/>
              </a:rPr>
              <a:t/>
            </a:r>
            <a:br>
              <a:rPr lang="en" b="1" dirty="0">
                <a:solidFill>
                  <a:srgbClr val="FFC000"/>
                </a:solidFill>
                <a:latin typeface="Open Sans SemiBold"/>
                <a:ea typeface="Open Sans SemiBold"/>
                <a:cs typeface="Open Sans SemiBold"/>
                <a:sym typeface="Open Sans SemiBold"/>
              </a:rPr>
            </a:br>
            <a:r>
              <a:rPr lang="en" b="1" dirty="0">
                <a:solidFill>
                  <a:srgbClr val="FFC000"/>
                </a:solidFill>
                <a:latin typeface="Open Sans SemiBold"/>
                <a:ea typeface="Open Sans SemiBold"/>
                <a:cs typeface="Open Sans SemiBold"/>
                <a:sym typeface="Open Sans SemiBold"/>
              </a:rPr>
              <a:t>Webinar Protocol</a:t>
            </a:r>
            <a:endParaRPr b="1" dirty="0">
              <a:solidFill>
                <a:srgbClr val="FFC000"/>
              </a:solidFill>
              <a:latin typeface="Open Sans SemiBold"/>
              <a:ea typeface="Open Sans SemiBold"/>
              <a:cs typeface="Open Sans SemiBold"/>
              <a:sym typeface="Open Sans SemiBold"/>
            </a:endParaRPr>
          </a:p>
        </p:txBody>
      </p:sp>
      <p:sp>
        <p:nvSpPr>
          <p:cNvPr id="108" name="Google Shape;108;p3"/>
          <p:cNvSpPr txBox="1">
            <a:spLocks noGrp="1"/>
          </p:cNvSpPr>
          <p:nvPr>
            <p:ph type="body" idx="1"/>
          </p:nvPr>
        </p:nvSpPr>
        <p:spPr>
          <a:xfrm>
            <a:off x="2065933" y="2057400"/>
            <a:ext cx="7116000" cy="4664000"/>
          </a:xfrm>
          <a:prstGeom prst="rect">
            <a:avLst/>
          </a:prstGeom>
          <a:noFill/>
          <a:ln>
            <a:noFill/>
          </a:ln>
        </p:spPr>
        <p:txBody>
          <a:bodyPr spcFirstLastPara="1" wrap="square" lIns="121900" tIns="60933" rIns="121900" bIns="60933" anchor="t" anchorCtr="0">
            <a:noAutofit/>
          </a:bodyPr>
          <a:lstStyle/>
          <a:p>
            <a:pPr marL="257156" indent="-257156">
              <a:spcBef>
                <a:spcPts val="0"/>
              </a:spcBef>
            </a:pPr>
            <a:r>
              <a:rPr lang="en" b="1" dirty="0">
                <a:latin typeface="Open Sans SemiBold"/>
                <a:ea typeface="Open Sans SemiBold"/>
                <a:cs typeface="Open Sans SemiBold"/>
                <a:sym typeface="Open Sans SemiBold"/>
              </a:rPr>
              <a:t>~20 minutes for the speaker</a:t>
            </a:r>
            <a:endParaRPr b="1" dirty="0"/>
          </a:p>
          <a:p>
            <a:pPr marL="557171" lvl="1" indent="-214297">
              <a:spcBef>
                <a:spcPts val="427"/>
              </a:spcBef>
              <a:buSzPts val="1600"/>
            </a:pPr>
            <a:r>
              <a:rPr lang="en" sz="2133" b="1" dirty="0">
                <a:latin typeface="Open Sans SemiBold"/>
                <a:ea typeface="Open Sans SemiBold"/>
                <a:cs typeface="Open Sans SemiBold"/>
                <a:sym typeface="Open Sans SemiBold"/>
              </a:rPr>
              <a:t>Send questions via GoTo Chat</a:t>
            </a:r>
            <a:endParaRPr b="1" dirty="0"/>
          </a:p>
          <a:p>
            <a:pPr marL="557171" lvl="1" indent="-214297">
              <a:spcBef>
                <a:spcPts val="427"/>
              </a:spcBef>
              <a:buSzPts val="1600"/>
            </a:pPr>
            <a:r>
              <a:rPr lang="en" sz="2133" b="1" dirty="0">
                <a:latin typeface="Open Sans SemiBold"/>
                <a:ea typeface="Open Sans SemiBold"/>
                <a:cs typeface="Open Sans SemiBold"/>
                <a:sym typeface="Open Sans SemiBold"/>
              </a:rPr>
              <a:t>Or ask during Q&amp;A period via phone</a:t>
            </a:r>
            <a:endParaRPr b="1" dirty="0"/>
          </a:p>
          <a:p>
            <a:pPr marL="557171" lvl="1" indent="-78837">
              <a:spcBef>
                <a:spcPts val="427"/>
              </a:spcBef>
              <a:buSzPts val="1600"/>
              <a:buNone/>
            </a:pPr>
            <a:endParaRPr sz="2133" b="1" dirty="0">
              <a:latin typeface="Open Sans SemiBold"/>
              <a:ea typeface="Open Sans SemiBold"/>
              <a:cs typeface="Open Sans SemiBold"/>
              <a:sym typeface="Open Sans SemiBold"/>
            </a:endParaRPr>
          </a:p>
          <a:p>
            <a:pPr marL="257156" indent="-257156"/>
            <a:r>
              <a:rPr lang="en" b="1" dirty="0">
                <a:latin typeface="Open Sans SemiBold"/>
                <a:ea typeface="Open Sans SemiBold"/>
                <a:cs typeface="Open Sans SemiBold"/>
                <a:sym typeface="Open Sans SemiBold"/>
              </a:rPr>
              <a:t>Followed by Q&amp;A </a:t>
            </a:r>
            <a:endParaRPr b="1" dirty="0"/>
          </a:p>
          <a:p>
            <a:pPr marL="557171" lvl="1" indent="-214297">
              <a:spcBef>
                <a:spcPts val="427"/>
              </a:spcBef>
              <a:buSzPts val="1600"/>
            </a:pPr>
            <a:r>
              <a:rPr lang="en" sz="2133" b="1" dirty="0">
                <a:latin typeface="Open Sans SemiBold"/>
                <a:ea typeface="Open Sans SemiBold"/>
                <a:cs typeface="Open Sans SemiBold"/>
                <a:sym typeface="Open Sans SemiBold"/>
              </a:rPr>
              <a:t>Open discussion forum</a:t>
            </a:r>
            <a:endParaRPr b="1" dirty="0"/>
          </a:p>
          <a:p>
            <a:pPr marL="557171" lvl="1" indent="-214297">
              <a:buSzPts val="1600"/>
            </a:pPr>
            <a:r>
              <a:rPr lang="en" sz="2133" b="1" dirty="0">
                <a:latin typeface="Open Sans SemiBold"/>
                <a:ea typeface="Open Sans SemiBold"/>
                <a:cs typeface="Open Sans SemiBold"/>
                <a:sym typeface="Open Sans SemiBold"/>
              </a:rPr>
              <a:t>Done by </a:t>
            </a:r>
            <a:r>
              <a:rPr lang="en" sz="2133" b="1" dirty="0" smtClean="0">
                <a:latin typeface="Open Sans SemiBold"/>
                <a:ea typeface="Open Sans SemiBold"/>
                <a:cs typeface="Open Sans SemiBold"/>
                <a:sym typeface="Open Sans SemiBold"/>
              </a:rPr>
              <a:t>1730 </a:t>
            </a:r>
            <a:r>
              <a:rPr lang="en" sz="2133" b="1" dirty="0">
                <a:latin typeface="Open Sans SemiBold"/>
                <a:ea typeface="Open Sans SemiBold"/>
                <a:cs typeface="Open Sans SemiBold"/>
                <a:sym typeface="Open Sans SemiBold"/>
              </a:rPr>
              <a:t>UTC</a:t>
            </a:r>
            <a:r>
              <a:rPr lang="en" sz="2400" b="1" dirty="0">
                <a:latin typeface="Open Sans SemiBold"/>
                <a:ea typeface="Open Sans SemiBold"/>
                <a:cs typeface="Open Sans SemiBold"/>
                <a:sym typeface="Open Sans SemiBold"/>
              </a:rPr>
              <a:t/>
            </a:r>
            <a:br>
              <a:rPr lang="en" sz="2400" b="1" dirty="0">
                <a:latin typeface="Open Sans SemiBold"/>
                <a:ea typeface="Open Sans SemiBold"/>
                <a:cs typeface="Open Sans SemiBold"/>
                <a:sym typeface="Open Sans SemiBold"/>
              </a:rPr>
            </a:br>
            <a:endParaRPr sz="2133" b="1" dirty="0">
              <a:latin typeface="Open Sans SemiBold"/>
              <a:ea typeface="Open Sans SemiBold"/>
              <a:cs typeface="Open Sans SemiBold"/>
              <a:sym typeface="Open Sans SemiBold"/>
            </a:endParaRPr>
          </a:p>
          <a:p>
            <a:pPr marL="257156" indent="-257156"/>
            <a:r>
              <a:rPr lang="en" b="1" dirty="0">
                <a:latin typeface="Open Sans SemiBold"/>
                <a:ea typeface="Open Sans SemiBold"/>
                <a:cs typeface="Open Sans SemiBold"/>
                <a:sym typeface="Open Sans SemiBold"/>
              </a:rPr>
              <a:t>Do NOT press hold!!!</a:t>
            </a:r>
            <a:endParaRPr b="1" dirty="0"/>
          </a:p>
          <a:p>
            <a:pPr marL="257156" indent="-104763">
              <a:buNone/>
            </a:pPr>
            <a:endParaRPr b="1" dirty="0">
              <a:latin typeface="Open Sans SemiBold"/>
              <a:ea typeface="Open Sans SemiBold"/>
              <a:cs typeface="Open Sans SemiBold"/>
              <a:sym typeface="Open Sans SemiBold"/>
            </a:endParaRPr>
          </a:p>
          <a:p>
            <a:pPr marL="257156" indent="-257156"/>
            <a:r>
              <a:rPr lang="en" b="1" dirty="0">
                <a:latin typeface="Open Sans SemiBold"/>
                <a:ea typeface="Open Sans SemiBold"/>
                <a:cs typeface="Open Sans SemiBold"/>
                <a:sym typeface="Open Sans SemiBold"/>
              </a:rPr>
              <a:t>Mute when not speaking</a:t>
            </a:r>
            <a:endParaRPr b="1" dirty="0"/>
          </a:p>
        </p:txBody>
      </p:sp>
      <p:sp>
        <p:nvSpPr>
          <p:cNvPr id="109" name="Google Shape;109;p3"/>
          <p:cNvSpPr txBox="1">
            <a:spLocks noGrp="1"/>
          </p:cNvSpPr>
          <p:nvPr>
            <p:ph type="sldNum" idx="12"/>
          </p:nvPr>
        </p:nvSpPr>
        <p:spPr>
          <a:xfrm>
            <a:off x="10871200" y="6356352"/>
            <a:ext cx="711200" cy="365125"/>
          </a:xfrm>
          <a:prstGeom prst="rect">
            <a:avLst/>
          </a:prstGeom>
          <a:noFill/>
          <a:ln>
            <a:noFill/>
          </a:ln>
        </p:spPr>
        <p:txBody>
          <a:bodyPr spcFirstLastPara="1" wrap="square" lIns="121900" tIns="60933" rIns="121900" bIns="60933" anchor="ctr" anchorCtr="0">
            <a:noAutofit/>
          </a:bodyPr>
          <a:lstStyle/>
          <a:p>
            <a:pPr defTabSz="1219140">
              <a:buSzPts val="1100"/>
              <a:defRPr/>
            </a:pPr>
            <a:fld id="{00000000-1234-1234-1234-123412341234}" type="slidenum">
              <a:rPr lang="en">
                <a:latin typeface="Open Sans SemiBold"/>
                <a:ea typeface="Open Sans SemiBold"/>
                <a:cs typeface="Open Sans SemiBold"/>
                <a:sym typeface="Open Sans SemiBold"/>
              </a:rPr>
              <a:pPr defTabSz="1219140">
                <a:buSzPts val="1100"/>
                <a:defRPr/>
              </a:pPr>
              <a:t>3</a:t>
            </a:fld>
            <a:endParaRPr>
              <a:latin typeface="Open Sans SemiBold"/>
              <a:ea typeface="Open Sans SemiBold"/>
              <a:cs typeface="Open Sans SemiBold"/>
              <a:sym typeface="Open Sans SemiBold"/>
            </a:endParaRPr>
          </a:p>
        </p:txBody>
      </p:sp>
      <p:pic>
        <p:nvPicPr>
          <p:cNvPr id="110" name="Google Shape;110;p3" descr="C:\Users\jboettcher\AppData\Local\Microsoft\Windows\Temporary Internet Files\Content.IE5\8XGR5AQB\MP900289528[1].jpg"/>
          <p:cNvPicPr preferRelativeResize="0"/>
          <p:nvPr/>
        </p:nvPicPr>
        <p:blipFill rotWithShape="1">
          <a:blip r:embed="rId4">
            <a:alphaModFix/>
          </a:blip>
          <a:srcRect/>
          <a:stretch/>
        </p:blipFill>
        <p:spPr>
          <a:xfrm>
            <a:off x="7696203" y="2057403"/>
            <a:ext cx="1409700" cy="2114551"/>
          </a:xfrm>
          <a:prstGeom prst="rect">
            <a:avLst/>
          </a:prstGeom>
          <a:noFill/>
          <a:ln w="9525" cap="flat" cmpd="sng">
            <a:solidFill>
              <a:schemeClr val="dk1"/>
            </a:solidFill>
            <a:prstDash val="solid"/>
            <a:round/>
            <a:headEnd type="none" w="sm" len="sm"/>
            <a:tailEnd type="none" w="sm" len="sm"/>
          </a:ln>
        </p:spPr>
      </p:pic>
      <p:pic>
        <p:nvPicPr>
          <p:cNvPr id="111" name="Google Shape;111;p3" descr="C:\Users\jboettcher\AppData\Local\Microsoft\Windows\Temporary Internet Files\Content.IE5\E81K2WB2\MC900299735[1].wmf"/>
          <p:cNvPicPr preferRelativeResize="0"/>
          <p:nvPr/>
        </p:nvPicPr>
        <p:blipFill rotWithShape="1">
          <a:blip r:embed="rId5">
            <a:alphaModFix/>
          </a:blip>
          <a:srcRect/>
          <a:stretch/>
        </p:blipFill>
        <p:spPr>
          <a:xfrm>
            <a:off x="7296151" y="4629151"/>
            <a:ext cx="1135452" cy="1145744"/>
          </a:xfrm>
          <a:prstGeom prst="rect">
            <a:avLst/>
          </a:prstGeom>
          <a:noFill/>
          <a:ln>
            <a:noFill/>
          </a:ln>
        </p:spPr>
      </p:pic>
    </p:spTree>
    <p:custDataLst>
      <p:tags r:id="rId1"/>
    </p:custDataLst>
    <p:extLst>
      <p:ext uri="{BB962C8B-B14F-4D97-AF65-F5344CB8AC3E}">
        <p14:creationId xmlns:p14="http://schemas.microsoft.com/office/powerpoint/2010/main" val="41478452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109bc524932_0_76"/>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Origins of the Modified SHERBE (MOSHE)</a:t>
            </a:r>
            <a:endParaRPr/>
          </a:p>
        </p:txBody>
      </p:sp>
      <p:sp>
        <p:nvSpPr>
          <p:cNvPr id="390" name="Google Shape;390;g109bc524932_0_76"/>
          <p:cNvSpPr txBox="1">
            <a:spLocks noGrp="1"/>
          </p:cNvSpPr>
          <p:nvPr>
            <p:ph type="body" idx="1"/>
          </p:nvPr>
        </p:nvSpPr>
        <p:spPr>
          <a:xfrm>
            <a:off x="129300" y="1929950"/>
            <a:ext cx="11376900" cy="4687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a:latin typeface="Arial"/>
                <a:ea typeface="Arial"/>
                <a:cs typeface="Arial"/>
                <a:sym typeface="Arial"/>
              </a:rPr>
              <a:t>SHERB - Severe Hazards in Environments With Reduced Buoyancy</a:t>
            </a:r>
            <a:endParaRPr>
              <a:latin typeface="Arial"/>
              <a:ea typeface="Arial"/>
              <a:cs typeface="Arial"/>
              <a:sym typeface="Arial"/>
            </a:endParaRPr>
          </a:p>
          <a:p>
            <a:pPr marL="0" lvl="0" indent="0" algn="l" rtl="0">
              <a:lnSpc>
                <a:spcPct val="90000"/>
              </a:lnSpc>
              <a:spcBef>
                <a:spcPts val="1000"/>
              </a:spcBef>
              <a:spcAft>
                <a:spcPts val="0"/>
              </a:spcAft>
              <a:buSzPts val="1800"/>
              <a:buNone/>
            </a:pPr>
            <a:r>
              <a:rPr lang="en-US">
                <a:latin typeface="Arial"/>
                <a:ea typeface="Arial"/>
                <a:cs typeface="Arial"/>
                <a:sym typeface="Arial"/>
              </a:rPr>
              <a:t>SHERBS3 (0-3km bulk shear) </a:t>
            </a:r>
            <a:endParaRPr>
              <a:latin typeface="Arial"/>
              <a:ea typeface="Arial"/>
              <a:cs typeface="Arial"/>
              <a:sym typeface="Arial"/>
            </a:endParaRPr>
          </a:p>
          <a:p>
            <a:pPr marL="457200" lvl="0" indent="0" algn="l" rtl="0">
              <a:lnSpc>
                <a:spcPct val="90000"/>
              </a:lnSpc>
              <a:spcBef>
                <a:spcPts val="1000"/>
              </a:spcBef>
              <a:spcAft>
                <a:spcPts val="0"/>
              </a:spcAft>
              <a:buSzPts val="1800"/>
              <a:buNone/>
            </a:pPr>
            <a:endParaRPr>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a:latin typeface="Arial"/>
                <a:ea typeface="Arial"/>
                <a:cs typeface="Arial"/>
                <a:sym typeface="Arial"/>
              </a:rPr>
              <a:t>Can be artificially high where there is no CAPE</a:t>
            </a:r>
            <a:endParaRPr>
              <a:latin typeface="Arial"/>
              <a:ea typeface="Arial"/>
              <a:cs typeface="Arial"/>
              <a:sym typeface="Arial"/>
            </a:endParaRPr>
          </a:p>
          <a:p>
            <a:pPr marL="457200" lvl="0" indent="0" algn="l" rtl="0">
              <a:lnSpc>
                <a:spcPct val="90000"/>
              </a:lnSpc>
              <a:spcBef>
                <a:spcPts val="1000"/>
              </a:spcBef>
              <a:spcAft>
                <a:spcPts val="0"/>
              </a:spcAft>
              <a:buSzPts val="1800"/>
              <a:buNone/>
            </a:pPr>
            <a:endParaRPr>
              <a:latin typeface="Arial"/>
              <a:ea typeface="Arial"/>
              <a:cs typeface="Arial"/>
              <a:sym typeface="Arial"/>
            </a:endParaRPr>
          </a:p>
          <a:p>
            <a:pPr marL="0" lvl="0" indent="0" algn="l" rtl="0">
              <a:lnSpc>
                <a:spcPct val="90000"/>
              </a:lnSpc>
              <a:spcBef>
                <a:spcPts val="1000"/>
              </a:spcBef>
              <a:spcAft>
                <a:spcPts val="0"/>
              </a:spcAft>
              <a:buSzPts val="1800"/>
              <a:buNone/>
            </a:pPr>
            <a:r>
              <a:rPr lang="en-US">
                <a:latin typeface="Arial"/>
                <a:ea typeface="Arial"/>
                <a:cs typeface="Arial"/>
                <a:sym typeface="Arial"/>
              </a:rPr>
              <a:t>SHERBE (effective bulk shear) </a:t>
            </a:r>
            <a:endParaRPr>
              <a:latin typeface="Arial"/>
              <a:ea typeface="Arial"/>
              <a:cs typeface="Arial"/>
              <a:sym typeface="Arial"/>
            </a:endParaRPr>
          </a:p>
          <a:p>
            <a:pPr marL="0" lvl="0" indent="0" algn="l" rtl="0">
              <a:lnSpc>
                <a:spcPct val="90000"/>
              </a:lnSpc>
              <a:spcBef>
                <a:spcPts val="1000"/>
              </a:spcBef>
              <a:spcAft>
                <a:spcPts val="0"/>
              </a:spcAft>
              <a:buSzPts val="1800"/>
              <a:buNone/>
            </a:pPr>
            <a:endParaRPr>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a:latin typeface="Arial"/>
                <a:ea typeface="Arial"/>
                <a:cs typeface="Arial"/>
                <a:sym typeface="Arial"/>
              </a:rPr>
              <a:t>Can miss events where forecast CAPE is nonexistent or zero</a:t>
            </a:r>
            <a:endParaRPr>
              <a:latin typeface="Arial"/>
              <a:ea typeface="Arial"/>
              <a:cs typeface="Arial"/>
              <a:sym typeface="Arial"/>
            </a:endParaRPr>
          </a:p>
        </p:txBody>
      </p:sp>
      <p:pic>
        <p:nvPicPr>
          <p:cNvPr id="391" name="Google Shape;391;g109bc524932_0_76"/>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392" name="Google Shape;392;g109bc524932_0_76"/>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30</a:t>
            </a:fld>
            <a:endParaRPr/>
          </a:p>
        </p:txBody>
      </p:sp>
      <p:pic>
        <p:nvPicPr>
          <p:cNvPr id="393" name="Google Shape;393;g109bc524932_0_76"/>
          <p:cNvPicPr preferRelativeResize="0"/>
          <p:nvPr/>
        </p:nvPicPr>
        <p:blipFill rotWithShape="1">
          <a:blip r:embed="rId4">
            <a:alphaModFix/>
          </a:blip>
          <a:srcRect/>
          <a:stretch/>
        </p:blipFill>
        <p:spPr>
          <a:xfrm>
            <a:off x="4087550" y="2329012"/>
            <a:ext cx="7618219" cy="800200"/>
          </a:xfrm>
          <a:prstGeom prst="rect">
            <a:avLst/>
          </a:prstGeom>
          <a:noFill/>
          <a:ln>
            <a:noFill/>
          </a:ln>
        </p:spPr>
      </p:pic>
      <p:pic>
        <p:nvPicPr>
          <p:cNvPr id="394" name="Google Shape;394;g109bc524932_0_76"/>
          <p:cNvPicPr preferRelativeResize="0"/>
          <p:nvPr/>
        </p:nvPicPr>
        <p:blipFill rotWithShape="1">
          <a:blip r:embed="rId5">
            <a:alphaModFix/>
          </a:blip>
          <a:srcRect/>
          <a:stretch/>
        </p:blipFill>
        <p:spPr>
          <a:xfrm>
            <a:off x="4087550" y="3918532"/>
            <a:ext cx="7618224" cy="710331"/>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109bc524932_0_42"/>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Origins of the Modified SHERBE (MOSHE)</a:t>
            </a:r>
            <a:endParaRPr/>
          </a:p>
        </p:txBody>
      </p:sp>
      <p:sp>
        <p:nvSpPr>
          <p:cNvPr id="400" name="Google Shape;400;g109bc524932_0_42"/>
          <p:cNvSpPr txBox="1">
            <a:spLocks noGrp="1"/>
          </p:cNvSpPr>
          <p:nvPr>
            <p:ph type="body" idx="1"/>
          </p:nvPr>
        </p:nvSpPr>
        <p:spPr>
          <a:xfrm>
            <a:off x="129300" y="1929950"/>
            <a:ext cx="6220800" cy="4687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a:latin typeface="Arial"/>
                <a:ea typeface="Arial"/>
                <a:cs typeface="Arial"/>
                <a:sym typeface="Arial"/>
              </a:rPr>
              <a:t>Modified SHERB/SHERBE (MOSH/MOSHE)</a:t>
            </a:r>
            <a:endParaRPr>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a:latin typeface="Arial"/>
                <a:ea typeface="Arial"/>
                <a:cs typeface="Arial"/>
                <a:sym typeface="Arial"/>
              </a:rPr>
              <a:t>MOSH </a:t>
            </a:r>
            <a:endParaRPr>
              <a:latin typeface="Arial"/>
              <a:ea typeface="Arial"/>
              <a:cs typeface="Arial"/>
              <a:sym typeface="Arial"/>
            </a:endParaRPr>
          </a:p>
          <a:p>
            <a:pPr marL="457200" lvl="0" indent="-342900" algn="l" rtl="0">
              <a:lnSpc>
                <a:spcPct val="90000"/>
              </a:lnSpc>
              <a:spcBef>
                <a:spcPts val="0"/>
              </a:spcBef>
              <a:spcAft>
                <a:spcPts val="0"/>
              </a:spcAft>
              <a:buSzPts val="1800"/>
              <a:buFont typeface="Arial"/>
              <a:buChar char="•"/>
            </a:pPr>
            <a:r>
              <a:rPr lang="en-US">
                <a:latin typeface="Arial"/>
                <a:ea typeface="Arial"/>
                <a:cs typeface="Arial"/>
                <a:sym typeface="Arial"/>
              </a:rPr>
              <a:t>MOSHE (effective bulk shear) </a:t>
            </a:r>
            <a:endParaRPr>
              <a:latin typeface="Arial"/>
              <a:ea typeface="Arial"/>
              <a:cs typeface="Arial"/>
              <a:sym typeface="Arial"/>
            </a:endParaRPr>
          </a:p>
          <a:p>
            <a:pPr marL="0" lvl="0" indent="0" algn="l" rtl="0">
              <a:lnSpc>
                <a:spcPct val="90000"/>
              </a:lnSpc>
              <a:spcBef>
                <a:spcPts val="1000"/>
              </a:spcBef>
              <a:spcAft>
                <a:spcPts val="0"/>
              </a:spcAft>
              <a:buSzPts val="1800"/>
              <a:buNone/>
            </a:pPr>
            <a:r>
              <a:rPr lang="en-US">
                <a:latin typeface="Arial"/>
                <a:ea typeface="Arial"/>
                <a:cs typeface="Arial"/>
                <a:sym typeface="Arial"/>
              </a:rPr>
              <a:t>Note that both equations are very similar. The only difference is the inclusion of the effective shear term in the MOSHE parameter.</a:t>
            </a:r>
            <a:endParaRPr>
              <a:latin typeface="Arial"/>
              <a:ea typeface="Arial"/>
              <a:cs typeface="Arial"/>
              <a:sym typeface="Arial"/>
            </a:endParaRPr>
          </a:p>
          <a:p>
            <a:pPr marL="0" lvl="0" indent="0" algn="l" rtl="0">
              <a:lnSpc>
                <a:spcPct val="90000"/>
              </a:lnSpc>
              <a:spcBef>
                <a:spcPts val="1000"/>
              </a:spcBef>
              <a:spcAft>
                <a:spcPts val="0"/>
              </a:spcAft>
              <a:buSzPts val="1800"/>
              <a:buNone/>
            </a:pPr>
            <a:r>
              <a:rPr lang="en-US">
                <a:latin typeface="Arial"/>
                <a:ea typeface="Arial"/>
                <a:cs typeface="Arial"/>
                <a:sym typeface="Arial"/>
              </a:rPr>
              <a:t>The “MAXTEVV” term helps to reduce false alarm and maximize the parameter in strongly-forced situations where rapid local increases of CAPE may occur.</a:t>
            </a:r>
            <a:endParaRPr/>
          </a:p>
          <a:p>
            <a:pPr marL="800100" lvl="1" indent="-342900" algn="l" rtl="0">
              <a:lnSpc>
                <a:spcPct val="90000"/>
              </a:lnSpc>
              <a:spcBef>
                <a:spcPts val="1500"/>
              </a:spcBef>
              <a:spcAft>
                <a:spcPts val="1000"/>
              </a:spcAft>
              <a:buSzPts val="1800"/>
              <a:buChar char="•"/>
            </a:pPr>
            <a:r>
              <a:rPr lang="en-US">
                <a:latin typeface="Arial"/>
                <a:ea typeface="Arial"/>
                <a:cs typeface="Arial"/>
                <a:sym typeface="Arial"/>
              </a:rPr>
              <a:t>This term is meant to represent the release of potential instability in a location.</a:t>
            </a:r>
            <a:endParaRPr>
              <a:latin typeface="Arial"/>
              <a:ea typeface="Arial"/>
              <a:cs typeface="Arial"/>
              <a:sym typeface="Arial"/>
            </a:endParaRPr>
          </a:p>
        </p:txBody>
      </p:sp>
      <p:pic>
        <p:nvPicPr>
          <p:cNvPr id="401" name="Google Shape;401;g109bc524932_0_42"/>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402" name="Google Shape;402;g109bc524932_0_42"/>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31</a:t>
            </a:fld>
            <a:endParaRPr/>
          </a:p>
        </p:txBody>
      </p:sp>
      <p:pic>
        <p:nvPicPr>
          <p:cNvPr id="403" name="Google Shape;403;g109bc524932_0_42"/>
          <p:cNvPicPr preferRelativeResize="0"/>
          <p:nvPr/>
        </p:nvPicPr>
        <p:blipFill rotWithShape="1">
          <a:blip r:embed="rId4">
            <a:alphaModFix/>
          </a:blip>
          <a:srcRect/>
          <a:stretch/>
        </p:blipFill>
        <p:spPr>
          <a:xfrm>
            <a:off x="6464975" y="2341450"/>
            <a:ext cx="4802495" cy="1293000"/>
          </a:xfrm>
          <a:prstGeom prst="rect">
            <a:avLst/>
          </a:prstGeom>
          <a:noFill/>
          <a:ln>
            <a:noFill/>
          </a:ln>
        </p:spPr>
      </p:pic>
      <p:pic>
        <p:nvPicPr>
          <p:cNvPr id="404" name="Google Shape;404;g109bc524932_0_42"/>
          <p:cNvPicPr preferRelativeResize="0"/>
          <p:nvPr/>
        </p:nvPicPr>
        <p:blipFill rotWithShape="1">
          <a:blip r:embed="rId5">
            <a:alphaModFix/>
          </a:blip>
          <a:srcRect/>
          <a:stretch/>
        </p:blipFill>
        <p:spPr>
          <a:xfrm>
            <a:off x="6464975" y="4035873"/>
            <a:ext cx="4802499" cy="1798728"/>
          </a:xfrm>
          <a:prstGeom prst="rect">
            <a:avLst/>
          </a:prstGeom>
          <a:noFill/>
          <a:ln>
            <a:noFill/>
          </a:ln>
        </p:spPr>
      </p:pic>
      <p:sp>
        <p:nvSpPr>
          <p:cNvPr id="405" name="Google Shape;405;g109bc524932_0_42"/>
          <p:cNvSpPr txBox="1"/>
          <p:nvPr/>
        </p:nvSpPr>
        <p:spPr>
          <a:xfrm>
            <a:off x="6311542" y="5834601"/>
            <a:ext cx="5109359" cy="557830"/>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dirty="0">
                <a:solidFill>
                  <a:schemeClr val="lt1"/>
                </a:solidFill>
                <a:latin typeface="Century Gothic"/>
                <a:ea typeface="Century Gothic"/>
                <a:cs typeface="Century Gothic"/>
                <a:sym typeface="Century Gothic"/>
              </a:rPr>
              <a:t>Any value greater than 1 for MOSHE is favorable for severe weather potential (not exclusive to </a:t>
            </a:r>
            <a:r>
              <a:rPr lang="en-US" sz="1200" b="0" i="0" u="none" strike="noStrike" cap="none" dirty="0" err="1">
                <a:solidFill>
                  <a:schemeClr val="lt1"/>
                </a:solidFill>
                <a:latin typeface="Century Gothic"/>
                <a:ea typeface="Century Gothic"/>
                <a:cs typeface="Century Gothic"/>
                <a:sym typeface="Century Gothic"/>
              </a:rPr>
              <a:t>tornadogenesis</a:t>
            </a:r>
            <a:r>
              <a:rPr lang="en-US" sz="1200" b="0" i="0" u="none" strike="noStrike" cap="none" dirty="0">
                <a:solidFill>
                  <a:schemeClr val="lt1"/>
                </a:solidFill>
                <a:latin typeface="Century Gothic"/>
                <a:ea typeface="Century Gothic"/>
                <a:cs typeface="Century Gothic"/>
                <a:sym typeface="Century Gothic"/>
              </a:rPr>
              <a:t>). Any value 3 or higher is extremely favorable for severe weather potential.</a:t>
            </a:r>
            <a:endParaRPr sz="16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9"/>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Origins of the Modified SHERBE (MOSHE)</a:t>
            </a:r>
            <a:endParaRPr/>
          </a:p>
        </p:txBody>
      </p:sp>
      <p:sp>
        <p:nvSpPr>
          <p:cNvPr id="411" name="Google Shape;411;p9"/>
          <p:cNvSpPr txBox="1">
            <a:spLocks noGrp="1"/>
          </p:cNvSpPr>
          <p:nvPr>
            <p:ph type="body" idx="1"/>
          </p:nvPr>
        </p:nvSpPr>
        <p:spPr>
          <a:xfrm>
            <a:off x="129299" y="1929950"/>
            <a:ext cx="4400485" cy="48399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000" dirty="0">
                <a:latin typeface="Arial"/>
                <a:ea typeface="Arial"/>
                <a:cs typeface="Arial"/>
                <a:sym typeface="Arial"/>
              </a:rPr>
              <a:t>Note that 25</a:t>
            </a:r>
            <a:r>
              <a:rPr lang="en-US" sz="2000" baseline="30000" dirty="0">
                <a:latin typeface="Arial"/>
                <a:ea typeface="Arial"/>
                <a:cs typeface="Arial"/>
                <a:sym typeface="Arial"/>
              </a:rPr>
              <a:t>th</a:t>
            </a:r>
            <a:r>
              <a:rPr lang="en-US" sz="2000" dirty="0">
                <a:latin typeface="Arial"/>
                <a:ea typeface="Arial"/>
                <a:cs typeface="Arial"/>
                <a:sym typeface="Arial"/>
              </a:rPr>
              <a:t> and 75</a:t>
            </a:r>
            <a:r>
              <a:rPr lang="en-US" sz="2000" baseline="30000" dirty="0">
                <a:latin typeface="Arial"/>
                <a:ea typeface="Arial"/>
                <a:cs typeface="Arial"/>
                <a:sym typeface="Arial"/>
              </a:rPr>
              <a:t>th</a:t>
            </a:r>
            <a:r>
              <a:rPr lang="en-US" sz="2000" dirty="0">
                <a:latin typeface="Arial"/>
                <a:ea typeface="Arial"/>
                <a:cs typeface="Arial"/>
                <a:sym typeface="Arial"/>
              </a:rPr>
              <a:t> percentiles for MOSHE are ~1 and ~4.5 respectively with a median value of 2.</a:t>
            </a:r>
            <a:endParaRPr dirty="0"/>
          </a:p>
          <a:p>
            <a:pPr marL="800100" lvl="1" indent="-342900" algn="l" rtl="0">
              <a:lnSpc>
                <a:spcPct val="90000"/>
              </a:lnSpc>
              <a:spcBef>
                <a:spcPts val="0"/>
              </a:spcBef>
              <a:spcAft>
                <a:spcPts val="0"/>
              </a:spcAft>
              <a:buSzPts val="1800"/>
              <a:buChar char="•"/>
            </a:pPr>
            <a:r>
              <a:rPr lang="en-US" dirty="0">
                <a:latin typeface="Arial"/>
                <a:ea typeface="Arial"/>
                <a:cs typeface="Arial"/>
                <a:sym typeface="Arial"/>
              </a:rPr>
              <a:t>For this event, our MOSHE values were around 4-4.5, i.e. closer to the 75</a:t>
            </a:r>
            <a:r>
              <a:rPr lang="en-US" baseline="30000" dirty="0">
                <a:latin typeface="Arial"/>
                <a:ea typeface="Arial"/>
                <a:cs typeface="Arial"/>
                <a:sym typeface="Arial"/>
              </a:rPr>
              <a:t>th</a:t>
            </a:r>
            <a:r>
              <a:rPr lang="en-US" dirty="0">
                <a:latin typeface="Arial"/>
                <a:ea typeface="Arial"/>
                <a:cs typeface="Arial"/>
                <a:sym typeface="Arial"/>
              </a:rPr>
              <a:t> percentile.</a:t>
            </a:r>
            <a:endParaRPr dirty="0"/>
          </a:p>
          <a:p>
            <a:pPr marL="800100" lvl="1" indent="-342900" algn="l" rtl="0">
              <a:lnSpc>
                <a:spcPct val="90000"/>
              </a:lnSpc>
              <a:spcBef>
                <a:spcPts val="0"/>
              </a:spcBef>
              <a:spcAft>
                <a:spcPts val="0"/>
              </a:spcAft>
              <a:buSzPts val="1800"/>
              <a:buChar char="•"/>
            </a:pPr>
            <a:r>
              <a:rPr lang="en-US" dirty="0">
                <a:latin typeface="Arial"/>
                <a:ea typeface="Arial"/>
                <a:cs typeface="Arial"/>
                <a:sym typeface="Arial"/>
              </a:rPr>
              <a:t>Compare with null events, where the max is just under 3.5.</a:t>
            </a:r>
            <a:endParaRPr dirty="0"/>
          </a:p>
          <a:p>
            <a:pPr marL="342900" lvl="0" indent="-228600" algn="l" rtl="0">
              <a:lnSpc>
                <a:spcPct val="90000"/>
              </a:lnSpc>
              <a:spcBef>
                <a:spcPts val="0"/>
              </a:spcBef>
              <a:spcAft>
                <a:spcPts val="0"/>
              </a:spcAft>
              <a:buSzPts val="1800"/>
              <a:buNone/>
            </a:pPr>
            <a:endParaRPr sz="2000" dirty="0">
              <a:latin typeface="Arial"/>
              <a:ea typeface="Arial"/>
              <a:cs typeface="Arial"/>
              <a:sym typeface="Arial"/>
            </a:endParaRPr>
          </a:p>
          <a:p>
            <a:pPr marL="0" lvl="0" indent="0" algn="l" rtl="0">
              <a:lnSpc>
                <a:spcPct val="90000"/>
              </a:lnSpc>
              <a:spcBef>
                <a:spcPts val="0"/>
              </a:spcBef>
              <a:spcAft>
                <a:spcPts val="0"/>
              </a:spcAft>
              <a:buSzPts val="1800"/>
              <a:buNone/>
            </a:pPr>
            <a:r>
              <a:rPr lang="en-US" sz="2000" dirty="0">
                <a:latin typeface="Arial"/>
                <a:ea typeface="Arial"/>
                <a:cs typeface="Arial"/>
                <a:sym typeface="Arial"/>
              </a:rPr>
              <a:t>This parameter is available on the SPC </a:t>
            </a:r>
            <a:r>
              <a:rPr lang="en-US" sz="2000" dirty="0" err="1">
                <a:latin typeface="Arial"/>
                <a:ea typeface="Arial"/>
                <a:cs typeface="Arial"/>
                <a:sym typeface="Arial"/>
              </a:rPr>
              <a:t>mesoanalysis</a:t>
            </a:r>
            <a:r>
              <a:rPr lang="en-US" sz="2000" dirty="0">
                <a:latin typeface="Arial"/>
                <a:ea typeface="Arial"/>
                <a:cs typeface="Arial"/>
                <a:sym typeface="Arial"/>
              </a:rPr>
              <a:t> page under </a:t>
            </a:r>
            <a:r>
              <a:rPr lang="en-US" sz="2000" b="1" dirty="0">
                <a:latin typeface="Arial"/>
                <a:ea typeface="Arial"/>
                <a:cs typeface="Arial"/>
                <a:sym typeface="Arial"/>
              </a:rPr>
              <a:t>beta</a:t>
            </a:r>
            <a:r>
              <a:rPr lang="en-US" sz="2000" dirty="0">
                <a:latin typeface="Arial"/>
                <a:ea typeface="Arial"/>
                <a:cs typeface="Arial"/>
                <a:sym typeface="Arial"/>
              </a:rPr>
              <a:t> -&gt; </a:t>
            </a:r>
            <a:r>
              <a:rPr lang="en-US" sz="2000" b="1" dirty="0">
                <a:latin typeface="Arial"/>
                <a:ea typeface="Arial"/>
                <a:cs typeface="Arial"/>
                <a:sym typeface="Arial"/>
              </a:rPr>
              <a:t>modified SHERBE</a:t>
            </a:r>
            <a:r>
              <a:rPr lang="en-US" sz="2000" dirty="0">
                <a:latin typeface="Arial"/>
                <a:ea typeface="Arial"/>
                <a:cs typeface="Arial"/>
                <a:sym typeface="Arial"/>
              </a:rPr>
              <a:t>.</a:t>
            </a:r>
            <a:endParaRPr dirty="0"/>
          </a:p>
          <a:p>
            <a:pPr marL="800100" lvl="1" indent="-342900" algn="l" rtl="0">
              <a:lnSpc>
                <a:spcPct val="90000"/>
              </a:lnSpc>
              <a:spcBef>
                <a:spcPts val="0"/>
              </a:spcBef>
              <a:spcAft>
                <a:spcPts val="0"/>
              </a:spcAft>
              <a:buSzPts val="1800"/>
              <a:buChar char="•"/>
            </a:pPr>
            <a:r>
              <a:rPr lang="en-US" dirty="0">
                <a:latin typeface="Arial"/>
                <a:ea typeface="Arial"/>
                <a:cs typeface="Arial"/>
                <a:sym typeface="Arial"/>
              </a:rPr>
              <a:t>As of early March, 2022, you can now extrapolate the MOSHE (forecast) out to 6 hours.</a:t>
            </a:r>
            <a:endParaRPr dirty="0"/>
          </a:p>
          <a:p>
            <a:pPr marL="0" lvl="0" indent="0" algn="l" rtl="0">
              <a:lnSpc>
                <a:spcPct val="90000"/>
              </a:lnSpc>
              <a:spcBef>
                <a:spcPts val="0"/>
              </a:spcBef>
              <a:spcAft>
                <a:spcPts val="0"/>
              </a:spcAft>
              <a:buSzPts val="1800"/>
              <a:buNone/>
            </a:pPr>
            <a:r>
              <a:rPr lang="en-US" sz="2000" dirty="0">
                <a:latin typeface="Arial"/>
                <a:ea typeface="Arial"/>
                <a:cs typeface="Arial"/>
                <a:sym typeface="Arial"/>
              </a:rPr>
              <a:t>	</a:t>
            </a:r>
            <a:endParaRPr dirty="0"/>
          </a:p>
          <a:p>
            <a:pPr marL="0" lvl="0" indent="0" algn="l" rtl="0">
              <a:lnSpc>
                <a:spcPct val="90000"/>
              </a:lnSpc>
              <a:spcBef>
                <a:spcPts val="0"/>
              </a:spcBef>
              <a:spcAft>
                <a:spcPts val="0"/>
              </a:spcAft>
              <a:buSzPts val="1800"/>
              <a:buNone/>
            </a:pPr>
            <a:endParaRPr dirty="0">
              <a:latin typeface="Arial"/>
              <a:ea typeface="Arial"/>
              <a:cs typeface="Arial"/>
              <a:sym typeface="Arial"/>
            </a:endParaRPr>
          </a:p>
          <a:p>
            <a:pPr marL="0" lvl="0" indent="0" algn="l" rtl="0">
              <a:lnSpc>
                <a:spcPct val="90000"/>
              </a:lnSpc>
              <a:spcBef>
                <a:spcPts val="0"/>
              </a:spcBef>
              <a:spcAft>
                <a:spcPts val="0"/>
              </a:spcAft>
              <a:buSzPts val="1800"/>
              <a:buNone/>
            </a:pPr>
            <a:endParaRPr dirty="0">
              <a:latin typeface="Arial"/>
              <a:ea typeface="Arial"/>
              <a:cs typeface="Arial"/>
              <a:sym typeface="Arial"/>
            </a:endParaRPr>
          </a:p>
          <a:p>
            <a:pPr marL="0" lvl="0" indent="0" algn="l" rtl="0">
              <a:lnSpc>
                <a:spcPct val="90000"/>
              </a:lnSpc>
              <a:spcBef>
                <a:spcPts val="0"/>
              </a:spcBef>
              <a:spcAft>
                <a:spcPts val="0"/>
              </a:spcAft>
              <a:buSzPts val="1800"/>
              <a:buNone/>
            </a:pPr>
            <a:endParaRPr dirty="0">
              <a:latin typeface="Arial"/>
              <a:ea typeface="Arial"/>
              <a:cs typeface="Arial"/>
              <a:sym typeface="Arial"/>
            </a:endParaRPr>
          </a:p>
        </p:txBody>
      </p:sp>
      <p:pic>
        <p:nvPicPr>
          <p:cNvPr id="412" name="Google Shape;412;p9"/>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413" name="Google Shape;413;p9"/>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32</a:t>
            </a:fld>
            <a:endParaRPr/>
          </a:p>
        </p:txBody>
      </p:sp>
      <p:pic>
        <p:nvPicPr>
          <p:cNvPr id="414" name="Google Shape;414;p9"/>
          <p:cNvPicPr preferRelativeResize="0"/>
          <p:nvPr/>
        </p:nvPicPr>
        <p:blipFill rotWithShape="1">
          <a:blip r:embed="rId4">
            <a:alphaModFix/>
          </a:blip>
          <a:srcRect/>
          <a:stretch/>
        </p:blipFill>
        <p:spPr>
          <a:xfrm>
            <a:off x="4571030" y="1929950"/>
            <a:ext cx="7579724" cy="3631951"/>
          </a:xfrm>
          <a:prstGeom prst="rect">
            <a:avLst/>
          </a:prstGeom>
          <a:noFill/>
          <a:ln>
            <a:noFill/>
          </a:ln>
        </p:spPr>
      </p:pic>
      <p:sp>
        <p:nvSpPr>
          <p:cNvPr id="415" name="Google Shape;415;p9"/>
          <p:cNvSpPr txBox="1"/>
          <p:nvPr/>
        </p:nvSpPr>
        <p:spPr>
          <a:xfrm>
            <a:off x="4571030" y="5561901"/>
            <a:ext cx="7579724" cy="29993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Figure 17 from Sherburn, K. et al. 2016.</a:t>
            </a:r>
            <a:endParaRPr sz="1600" b="0" i="0" u="none" strike="noStrike" cap="none">
              <a:solidFill>
                <a:srgbClr val="000000"/>
              </a:solidFill>
              <a:latin typeface="Arial"/>
              <a:ea typeface="Arial"/>
              <a:cs typeface="Arial"/>
              <a:sym typeface="Arial"/>
            </a:endParaRPr>
          </a:p>
        </p:txBody>
      </p:sp>
      <p:sp>
        <p:nvSpPr>
          <p:cNvPr id="416" name="Google Shape;416;p9"/>
          <p:cNvSpPr/>
          <p:nvPr/>
        </p:nvSpPr>
        <p:spPr>
          <a:xfrm>
            <a:off x="9555061" y="2357306"/>
            <a:ext cx="385893" cy="2667699"/>
          </a:xfrm>
          <a:prstGeom prst="rect">
            <a:avLst/>
          </a:prstGeom>
          <a:noFill/>
          <a:ln w="38100" cap="flat" cmpd="sng">
            <a:solidFill>
              <a:srgbClr val="A221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9"/>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dirty="0" smtClean="0"/>
              <a:t>MOSH In AWIPS (Aug, 2022)</a:t>
            </a:r>
            <a:endParaRPr dirty="0"/>
          </a:p>
        </p:txBody>
      </p:sp>
      <p:sp>
        <p:nvSpPr>
          <p:cNvPr id="411" name="Google Shape;411;p9"/>
          <p:cNvSpPr txBox="1">
            <a:spLocks noGrp="1"/>
          </p:cNvSpPr>
          <p:nvPr>
            <p:ph type="body" idx="1"/>
          </p:nvPr>
        </p:nvSpPr>
        <p:spPr>
          <a:xfrm>
            <a:off x="126503" y="2188632"/>
            <a:ext cx="5969497" cy="347256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000" dirty="0" smtClean="0">
                <a:latin typeface="Arial"/>
                <a:ea typeface="Arial"/>
                <a:cs typeface="Arial"/>
                <a:sym typeface="Arial"/>
              </a:rPr>
              <a:t>MOSH (not MOSH</a:t>
            </a:r>
            <a:r>
              <a:rPr lang="en-US" sz="2000" b="1" dirty="0" smtClean="0">
                <a:latin typeface="Arial"/>
                <a:ea typeface="Arial"/>
                <a:cs typeface="Arial"/>
                <a:sym typeface="Arial"/>
              </a:rPr>
              <a:t>E) </a:t>
            </a:r>
            <a:r>
              <a:rPr lang="en-US" sz="2000" dirty="0" smtClean="0">
                <a:latin typeface="Arial"/>
                <a:ea typeface="Arial"/>
                <a:cs typeface="Arial"/>
                <a:sym typeface="Arial"/>
              </a:rPr>
              <a:t>now available in the Volume Browser</a:t>
            </a:r>
            <a:endParaRPr dirty="0" smtClean="0"/>
          </a:p>
          <a:p>
            <a:pPr marL="800100" lvl="1" indent="-342900" algn="l" rtl="0">
              <a:lnSpc>
                <a:spcPct val="90000"/>
              </a:lnSpc>
              <a:spcBef>
                <a:spcPts val="0"/>
              </a:spcBef>
              <a:spcAft>
                <a:spcPts val="0"/>
              </a:spcAft>
              <a:buSzPts val="1800"/>
              <a:buChar char="•"/>
            </a:pPr>
            <a:r>
              <a:rPr lang="en-US" dirty="0" smtClean="0">
                <a:latin typeface="Arial"/>
                <a:cs typeface="Arial"/>
                <a:sym typeface="Arial"/>
              </a:rPr>
              <a:t>Can be loaded via RAP13/NAM12/FV3/ARW/GFS20</a:t>
            </a:r>
          </a:p>
          <a:p>
            <a:pPr marL="800100" lvl="1" indent="-342900" algn="l" rtl="0">
              <a:lnSpc>
                <a:spcPct val="90000"/>
              </a:lnSpc>
              <a:spcBef>
                <a:spcPts val="0"/>
              </a:spcBef>
              <a:spcAft>
                <a:spcPts val="0"/>
              </a:spcAft>
              <a:buSzPts val="1800"/>
              <a:buChar char="•"/>
            </a:pPr>
            <a:r>
              <a:rPr lang="en-US" dirty="0" smtClean="0">
                <a:latin typeface="Arial"/>
                <a:cs typeface="Arial"/>
                <a:sym typeface="Arial"/>
              </a:rPr>
              <a:t>Load as an image or contour – If loaded as a contour, can follow a technique similar to how </a:t>
            </a:r>
            <a:r>
              <a:rPr lang="en-US" dirty="0" err="1" smtClean="0">
                <a:latin typeface="Arial"/>
                <a:cs typeface="Arial"/>
                <a:sym typeface="Arial"/>
              </a:rPr>
              <a:t>LightningCast</a:t>
            </a:r>
            <a:r>
              <a:rPr lang="en-US" dirty="0" smtClean="0">
                <a:latin typeface="Arial"/>
                <a:cs typeface="Arial"/>
                <a:sym typeface="Arial"/>
              </a:rPr>
              <a:t> is being utilized as a contour style rule, overlaid on satellite imagery</a:t>
            </a:r>
          </a:p>
          <a:p>
            <a:pPr marL="800100" lvl="1" indent="-342900" algn="l" rtl="0">
              <a:lnSpc>
                <a:spcPct val="90000"/>
              </a:lnSpc>
              <a:spcBef>
                <a:spcPts val="0"/>
              </a:spcBef>
              <a:spcAft>
                <a:spcPts val="0"/>
              </a:spcAft>
              <a:buSzPts val="1800"/>
              <a:buChar char="•"/>
            </a:pPr>
            <a:r>
              <a:rPr lang="en-US" dirty="0" smtClean="0">
                <a:latin typeface="Arial"/>
                <a:cs typeface="Arial"/>
                <a:sym typeface="Arial"/>
              </a:rPr>
              <a:t>MOSH will be zeroed out when model MUCAPE is &lt; 10 J/kg or higher than 2000 J/kg.</a:t>
            </a:r>
            <a:endParaRPr dirty="0">
              <a:latin typeface="Arial"/>
              <a:ea typeface="Arial"/>
              <a:cs typeface="Arial"/>
              <a:sym typeface="Arial"/>
            </a:endParaRPr>
          </a:p>
        </p:txBody>
      </p:sp>
      <p:pic>
        <p:nvPicPr>
          <p:cNvPr id="412" name="Google Shape;412;p9"/>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413" name="Google Shape;413;p9"/>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33</a:t>
            </a:fld>
            <a:endParaRPr/>
          </a:p>
        </p:txBody>
      </p:sp>
      <p:pic>
        <p:nvPicPr>
          <p:cNvPr id="414" name="Google Shape;414;p9"/>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379" y="1707296"/>
            <a:ext cx="5326005" cy="4435232"/>
          </a:xfrm>
          <a:prstGeom prst="rect">
            <a:avLst/>
          </a:prstGeom>
          <a:noFill/>
          <a:ln>
            <a:noFill/>
          </a:ln>
        </p:spPr>
      </p:pic>
      <p:sp>
        <p:nvSpPr>
          <p:cNvPr id="415" name="Google Shape;415;p9"/>
          <p:cNvSpPr txBox="1"/>
          <p:nvPr/>
        </p:nvSpPr>
        <p:spPr>
          <a:xfrm>
            <a:off x="6349379" y="6212810"/>
            <a:ext cx="5326005" cy="47397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dirty="0" smtClean="0">
                <a:solidFill>
                  <a:schemeClr val="lt1"/>
                </a:solidFill>
                <a:latin typeface="Century Gothic"/>
                <a:ea typeface="Century Gothic"/>
                <a:cs typeface="Century Gothic"/>
                <a:sym typeface="Century Gothic"/>
              </a:rPr>
              <a:t>MOSH contour overlaid on day cloud phase distinction (DCPD) satellite product. Values &gt; 3 are shown via a pink contour.</a:t>
            </a:r>
            <a:endParaRPr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41477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6"/>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Check Out Our Event Summary Page</a:t>
            </a:r>
            <a:endParaRPr/>
          </a:p>
        </p:txBody>
      </p:sp>
      <p:pic>
        <p:nvPicPr>
          <p:cNvPr id="587" name="Google Shape;587;p16"/>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588" name="Google Shape;588;p16"/>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34</a:t>
            </a:fld>
            <a:endParaRPr/>
          </a:p>
        </p:txBody>
      </p:sp>
      <p:sp>
        <p:nvSpPr>
          <p:cNvPr id="589" name="Google Shape;589;p16"/>
          <p:cNvSpPr txBox="1">
            <a:spLocks noGrp="1"/>
          </p:cNvSpPr>
          <p:nvPr>
            <p:ph type="body" idx="1"/>
          </p:nvPr>
        </p:nvSpPr>
        <p:spPr>
          <a:xfrm>
            <a:off x="0" y="2075646"/>
            <a:ext cx="12088536" cy="1993015"/>
          </a:xfrm>
          <a:prstGeom prst="rect">
            <a:avLst/>
          </a:prstGeom>
          <a:noFill/>
          <a:ln>
            <a:noFill/>
          </a:ln>
        </p:spPr>
        <p:txBody>
          <a:bodyPr spcFirstLastPara="1" wrap="square" lIns="91425" tIns="45700" rIns="91425" bIns="45700" anchor="t" anchorCtr="0">
            <a:normAutofit/>
          </a:bodyPr>
          <a:lstStyle/>
          <a:p>
            <a:pPr marL="86360" lvl="0" indent="0" algn="l" rtl="0">
              <a:lnSpc>
                <a:spcPct val="100000"/>
              </a:lnSpc>
              <a:spcBef>
                <a:spcPts val="0"/>
              </a:spcBef>
              <a:spcAft>
                <a:spcPts val="0"/>
              </a:spcAft>
              <a:buClr>
                <a:srgbClr val="FFFFFF"/>
              </a:buClr>
              <a:buSzPts val="2200"/>
              <a:buNone/>
            </a:pPr>
            <a:r>
              <a:rPr lang="en-US">
                <a:solidFill>
                  <a:srgbClr val="FFFFFF"/>
                </a:solidFill>
                <a:latin typeface="Arial"/>
                <a:ea typeface="Arial"/>
                <a:cs typeface="Arial"/>
                <a:sym typeface="Arial"/>
              </a:rPr>
              <a:t>For our local event archive - </a:t>
            </a:r>
            <a:r>
              <a:rPr lang="en-US" u="sng">
                <a:solidFill>
                  <a:srgbClr val="FFFFFF"/>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https://www.weather.gov/cle/localevents</a:t>
            </a:r>
            <a:endParaRPr>
              <a:solidFill>
                <a:srgbClr val="FFFFFF"/>
              </a:solidFill>
              <a:latin typeface="Arial"/>
              <a:ea typeface="Arial"/>
              <a:cs typeface="Arial"/>
              <a:sym typeface="Arial"/>
            </a:endParaRPr>
          </a:p>
          <a:p>
            <a:pPr marL="86360" lvl="0" indent="0" algn="l" rtl="0">
              <a:lnSpc>
                <a:spcPct val="100000"/>
              </a:lnSpc>
              <a:spcBef>
                <a:spcPts val="0"/>
              </a:spcBef>
              <a:spcAft>
                <a:spcPts val="0"/>
              </a:spcAft>
              <a:buClr>
                <a:srgbClr val="FFFFFF"/>
              </a:buClr>
              <a:buSzPts val="2200"/>
              <a:buNone/>
            </a:pPr>
            <a:endParaRPr>
              <a:solidFill>
                <a:srgbClr val="FFFFFF"/>
              </a:solidFill>
              <a:latin typeface="Arial"/>
              <a:ea typeface="Arial"/>
              <a:cs typeface="Arial"/>
              <a:sym typeface="Arial"/>
            </a:endParaRPr>
          </a:p>
          <a:p>
            <a:pPr marL="86360" lvl="0" indent="0" algn="l" rtl="0">
              <a:lnSpc>
                <a:spcPct val="100000"/>
              </a:lnSpc>
              <a:spcBef>
                <a:spcPts val="0"/>
              </a:spcBef>
              <a:spcAft>
                <a:spcPts val="0"/>
              </a:spcAft>
              <a:buClr>
                <a:srgbClr val="FFFFFF"/>
              </a:buClr>
              <a:buSzPts val="2200"/>
              <a:buNone/>
            </a:pPr>
            <a:endParaRPr>
              <a:solidFill>
                <a:srgbClr val="FFFFFF"/>
              </a:solidFill>
              <a:latin typeface="Arial"/>
              <a:ea typeface="Arial"/>
              <a:cs typeface="Arial"/>
              <a:sym typeface="Arial"/>
            </a:endParaRPr>
          </a:p>
          <a:p>
            <a:pPr marL="86360" lvl="0" indent="0" algn="l" rtl="0">
              <a:lnSpc>
                <a:spcPct val="100000"/>
              </a:lnSpc>
              <a:spcBef>
                <a:spcPts val="0"/>
              </a:spcBef>
              <a:spcAft>
                <a:spcPts val="0"/>
              </a:spcAft>
              <a:buClr>
                <a:srgbClr val="FFFFFF"/>
              </a:buClr>
              <a:buSzPts val="2200"/>
              <a:buNone/>
            </a:pPr>
            <a:r>
              <a:rPr lang="en-US">
                <a:solidFill>
                  <a:srgbClr val="FFFFFF"/>
                </a:solidFill>
                <a:latin typeface="Arial"/>
                <a:ea typeface="Arial"/>
                <a:cs typeface="Arial"/>
                <a:sym typeface="Arial"/>
              </a:rPr>
              <a:t>For this specific event - </a:t>
            </a:r>
            <a:r>
              <a:rPr lang="en-US" u="sng">
                <a:solidFill>
                  <a:srgbClr val="FFFFFF"/>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https://www.weather.gov/cle/event_October212021TornadoOutbreak</a:t>
            </a:r>
            <a:endParaRPr>
              <a:solidFill>
                <a:srgbClr val="FFFFFF"/>
              </a:solidFill>
              <a:latin typeface="Arial"/>
              <a:ea typeface="Arial"/>
              <a:cs typeface="Arial"/>
              <a:sym typeface="Arial"/>
            </a:endParaRPr>
          </a:p>
          <a:p>
            <a:pPr marL="86360" lvl="0" indent="0" algn="l" rtl="0">
              <a:lnSpc>
                <a:spcPct val="100000"/>
              </a:lnSpc>
              <a:spcBef>
                <a:spcPts val="0"/>
              </a:spcBef>
              <a:spcAft>
                <a:spcPts val="0"/>
              </a:spcAft>
              <a:buClr>
                <a:srgbClr val="FFFFFF"/>
              </a:buClr>
              <a:buSzPts val="2200"/>
              <a:buNone/>
            </a:pPr>
            <a:endParaRPr>
              <a:solidFill>
                <a:srgbClr val="FFFFFF"/>
              </a:solidFill>
              <a:latin typeface="Arial"/>
              <a:ea typeface="Arial"/>
              <a:cs typeface="Arial"/>
              <a:sym typeface="Arial"/>
            </a:endParaRPr>
          </a:p>
          <a:p>
            <a:pPr marL="86360" lvl="0" indent="0" algn="l" rtl="0">
              <a:lnSpc>
                <a:spcPct val="100000"/>
              </a:lnSpc>
              <a:spcBef>
                <a:spcPts val="0"/>
              </a:spcBef>
              <a:spcAft>
                <a:spcPts val="0"/>
              </a:spcAft>
              <a:buClr>
                <a:srgbClr val="FFFFFF"/>
              </a:buClr>
              <a:buSzPts val="2200"/>
              <a:buNone/>
            </a:pPr>
            <a:endParaRPr>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7"/>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References</a:t>
            </a:r>
            <a:endParaRPr/>
          </a:p>
        </p:txBody>
      </p:sp>
      <p:pic>
        <p:nvPicPr>
          <p:cNvPr id="595" name="Google Shape;595;p17"/>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596" name="Google Shape;596;p17"/>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35</a:t>
            </a:fld>
            <a:endParaRPr/>
          </a:p>
        </p:txBody>
      </p:sp>
      <p:sp>
        <p:nvSpPr>
          <p:cNvPr id="597" name="Google Shape;597;p17"/>
          <p:cNvSpPr txBox="1">
            <a:spLocks noGrp="1"/>
          </p:cNvSpPr>
          <p:nvPr>
            <p:ph type="body" idx="1"/>
          </p:nvPr>
        </p:nvSpPr>
        <p:spPr>
          <a:xfrm>
            <a:off x="685800" y="2194560"/>
            <a:ext cx="10820400" cy="4024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latin typeface="Arial"/>
                <a:ea typeface="Arial"/>
                <a:cs typeface="Arial"/>
                <a:sym typeface="Arial"/>
              </a:rPr>
              <a:t>Sherburn, K. et al. 2016:  Composite Environments of Severe and Nonsevere High-Shear, Low-CAPE Convection Events. </a:t>
            </a:r>
            <a:r>
              <a:rPr lang="en-US" i="1">
                <a:latin typeface="Arial"/>
                <a:ea typeface="Arial"/>
                <a:cs typeface="Arial"/>
                <a:sym typeface="Arial"/>
              </a:rPr>
              <a:t>Wea Forecasting</a:t>
            </a:r>
            <a:r>
              <a:rPr lang="en-US">
                <a:latin typeface="Arial"/>
                <a:ea typeface="Arial"/>
                <a:cs typeface="Arial"/>
                <a:sym typeface="Arial"/>
              </a:rPr>
              <a:t>, </a:t>
            </a:r>
            <a:r>
              <a:rPr lang="en-US" b="1">
                <a:latin typeface="Arial"/>
                <a:ea typeface="Arial"/>
                <a:cs typeface="Arial"/>
                <a:sym typeface="Arial"/>
              </a:rPr>
              <a:t>31</a:t>
            </a:r>
            <a:r>
              <a:rPr lang="en-US">
                <a:latin typeface="Arial"/>
                <a:ea typeface="Arial"/>
                <a:cs typeface="Arial"/>
                <a:sym typeface="Arial"/>
              </a:rPr>
              <a:t>, 1899-1927.</a:t>
            </a:r>
            <a:endParaRPr>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8"/>
          <p:cNvSpPr txBox="1">
            <a:spLocks noGrp="1"/>
          </p:cNvSpPr>
          <p:nvPr>
            <p:ph type="title"/>
          </p:nvPr>
        </p:nvSpPr>
        <p:spPr>
          <a:xfrm>
            <a:off x="0" y="884089"/>
            <a:ext cx="12192000" cy="90495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latin typeface="Century Gothic"/>
                <a:ea typeface="Century Gothic"/>
                <a:cs typeface="Century Gothic"/>
                <a:sym typeface="Century Gothic"/>
              </a:rPr>
              <a:t>THANK</a:t>
            </a:r>
            <a:r>
              <a:rPr lang="en-US">
                <a:latin typeface="Arial"/>
                <a:ea typeface="Arial"/>
                <a:cs typeface="Arial"/>
                <a:sym typeface="Arial"/>
              </a:rPr>
              <a:t> YOU!</a:t>
            </a:r>
            <a:endParaRPr>
              <a:latin typeface="Arial"/>
              <a:ea typeface="Arial"/>
              <a:cs typeface="Arial"/>
              <a:sym typeface="Arial"/>
            </a:endParaRPr>
          </a:p>
        </p:txBody>
      </p:sp>
      <p:pic>
        <p:nvPicPr>
          <p:cNvPr id="603" name="Google Shape;603;p18"/>
          <p:cNvPicPr preferRelativeResize="0"/>
          <p:nvPr/>
        </p:nvPicPr>
        <p:blipFill rotWithShape="1">
          <a:blip r:embed="rId3">
            <a:alphaModFix/>
          </a:blip>
          <a:srcRect/>
          <a:stretch/>
        </p:blipFill>
        <p:spPr>
          <a:xfrm>
            <a:off x="0" y="-58834"/>
            <a:ext cx="12192000" cy="942923"/>
          </a:xfrm>
          <a:prstGeom prst="rect">
            <a:avLst/>
          </a:prstGeom>
          <a:noFill/>
          <a:ln>
            <a:noFill/>
          </a:ln>
        </p:spPr>
      </p:pic>
      <p:sp>
        <p:nvSpPr>
          <p:cNvPr id="604" name="Google Shape;604;p18"/>
          <p:cNvSpPr txBox="1"/>
          <p:nvPr/>
        </p:nvSpPr>
        <p:spPr>
          <a:xfrm>
            <a:off x="233868" y="2145245"/>
            <a:ext cx="6251864" cy="1154480"/>
          </a:xfrm>
          <a:prstGeom prst="rect">
            <a:avLst/>
          </a:prstGeom>
          <a:noFill/>
          <a:ln>
            <a:noFill/>
          </a:ln>
        </p:spPr>
        <p:txBody>
          <a:bodyPr spcFirstLastPara="1" wrap="square" lIns="91425" tIns="45700" rIns="91425" bIns="45700" anchor="t" anchorCtr="0">
            <a:normAutofit/>
          </a:bodyPr>
          <a:lstStyle/>
          <a:p>
            <a:pPr marL="228600" marR="0" lvl="0" indent="-88900" algn="l" rtl="0">
              <a:lnSpc>
                <a:spcPct val="90000"/>
              </a:lnSpc>
              <a:spcBef>
                <a:spcPts val="0"/>
              </a:spcBef>
              <a:spcAft>
                <a:spcPts val="0"/>
              </a:spcAft>
              <a:buClr>
                <a:schemeClr val="lt1"/>
              </a:buClr>
              <a:buSzPts val="2200"/>
              <a:buFont typeface="Arial"/>
              <a:buNone/>
            </a:pPr>
            <a:endParaRPr sz="2200" b="0" i="0" u="none" strike="noStrike" cap="none">
              <a:solidFill>
                <a:schemeClr val="lt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chemeClr val="lt1"/>
              </a:buClr>
              <a:buSzPts val="2200"/>
              <a:buFont typeface="Arial"/>
              <a:buNone/>
            </a:pPr>
            <a:endParaRPr sz="2200" b="0" i="0" u="none" strike="noStrike" cap="none">
              <a:solidFill>
                <a:schemeClr val="lt1"/>
              </a:solidFill>
              <a:latin typeface="Century Gothic"/>
              <a:ea typeface="Century Gothic"/>
              <a:cs typeface="Century Gothic"/>
              <a:sym typeface="Century Gothic"/>
            </a:endParaRPr>
          </a:p>
        </p:txBody>
      </p:sp>
      <p:sp>
        <p:nvSpPr>
          <p:cNvPr id="605" name="Google Shape;605;p18"/>
          <p:cNvSpPr txBox="1"/>
          <p:nvPr/>
        </p:nvSpPr>
        <p:spPr>
          <a:xfrm>
            <a:off x="0" y="3522594"/>
            <a:ext cx="12192000" cy="9049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000"/>
              <a:buFont typeface="Century Gothic"/>
              <a:buNone/>
            </a:pPr>
            <a:r>
              <a:rPr lang="en-US" sz="4000" b="0" i="0" u="none" strike="noStrike" cap="none">
                <a:solidFill>
                  <a:schemeClr val="lt1"/>
                </a:solidFill>
                <a:latin typeface="Century Gothic"/>
                <a:ea typeface="Century Gothic"/>
                <a:cs typeface="Century Gothic"/>
                <a:sym typeface="Century Gothic"/>
              </a:rPr>
              <a:t>QUESTIONS</a:t>
            </a:r>
            <a:r>
              <a:rPr lang="en-US" sz="4000" b="0" i="0" u="none" strike="noStrike" cap="none">
                <a:solidFill>
                  <a:schemeClr val="lt1"/>
                </a:solidFill>
                <a:latin typeface="Arial"/>
                <a:ea typeface="Arial"/>
                <a:cs typeface="Arial"/>
                <a:sym typeface="Arial"/>
              </a:rPr>
              <a:t>?</a:t>
            </a:r>
            <a:endParaRPr sz="4000" b="0" i="0" u="none" strike="noStrike" cap="none">
              <a:solidFill>
                <a:schemeClr val="lt1"/>
              </a:solidFill>
              <a:latin typeface="Arial"/>
              <a:ea typeface="Arial"/>
              <a:cs typeface="Arial"/>
              <a:sym typeface="Arial"/>
            </a:endParaRPr>
          </a:p>
        </p:txBody>
      </p:sp>
      <p:sp>
        <p:nvSpPr>
          <p:cNvPr id="606" name="Google Shape;606;p18"/>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11787660d22_0_2"/>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HSLC Environments for the Great Lakes Area</a:t>
            </a:r>
            <a:endParaRPr/>
          </a:p>
        </p:txBody>
      </p:sp>
      <p:pic>
        <p:nvPicPr>
          <p:cNvPr id="432" name="Google Shape;432;g11787660d22_0_2"/>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433" name="Google Shape;433;g11787660d22_0_2"/>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37</a:t>
            </a:fld>
            <a:endParaRPr/>
          </a:p>
        </p:txBody>
      </p:sp>
      <p:sp>
        <p:nvSpPr>
          <p:cNvPr id="434" name="Google Shape;434;g11787660d22_0_2"/>
          <p:cNvSpPr txBox="1">
            <a:spLocks noGrp="1"/>
          </p:cNvSpPr>
          <p:nvPr>
            <p:ph type="body" idx="1"/>
          </p:nvPr>
        </p:nvSpPr>
        <p:spPr>
          <a:xfrm>
            <a:off x="303900" y="1824000"/>
            <a:ext cx="11202300" cy="1472873"/>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US">
                <a:latin typeface="Arial"/>
                <a:ea typeface="Arial"/>
                <a:cs typeface="Arial"/>
                <a:sym typeface="Arial"/>
              </a:rPr>
              <a:t>A “typical” high shear-low cape environment for the Great Lakes area includes:</a:t>
            </a:r>
            <a:endParaRPr>
              <a:latin typeface="Arial"/>
              <a:ea typeface="Arial"/>
              <a:cs typeface="Arial"/>
              <a:sym typeface="Arial"/>
            </a:endParaRPr>
          </a:p>
          <a:p>
            <a:pPr marL="914400" lvl="1" indent="-342900" algn="l" rtl="0">
              <a:lnSpc>
                <a:spcPct val="90000"/>
              </a:lnSpc>
              <a:spcBef>
                <a:spcPts val="0"/>
              </a:spcBef>
              <a:spcAft>
                <a:spcPts val="0"/>
              </a:spcAft>
              <a:buSzPts val="1800"/>
              <a:buChar char="•"/>
            </a:pPr>
            <a:r>
              <a:rPr lang="en-US" sz="2200">
                <a:latin typeface="Arial"/>
                <a:ea typeface="Arial"/>
                <a:cs typeface="Arial"/>
                <a:sym typeface="Arial"/>
              </a:rPr>
              <a:t>Located under the exit region of a southwesterly upper-level jet.</a:t>
            </a:r>
            <a:endParaRPr sz="2200">
              <a:latin typeface="Arial"/>
              <a:ea typeface="Arial"/>
              <a:cs typeface="Arial"/>
              <a:sym typeface="Arial"/>
            </a:endParaRPr>
          </a:p>
          <a:p>
            <a:pPr marL="914400" lvl="1" indent="-342900" algn="l" rtl="0">
              <a:lnSpc>
                <a:spcPct val="90000"/>
              </a:lnSpc>
              <a:spcBef>
                <a:spcPts val="0"/>
              </a:spcBef>
              <a:spcAft>
                <a:spcPts val="0"/>
              </a:spcAft>
              <a:buSzPts val="1800"/>
              <a:buChar char="•"/>
            </a:pPr>
            <a:r>
              <a:rPr lang="en-US" sz="2200">
                <a:latin typeface="Arial"/>
                <a:ea typeface="Arial"/>
                <a:cs typeface="Arial"/>
                <a:sym typeface="Arial"/>
              </a:rPr>
              <a:t>A negatively tilted mid-level trough with 40-60 kts of 500mb flow.</a:t>
            </a:r>
            <a:endParaRPr sz="2200">
              <a:latin typeface="Arial"/>
              <a:ea typeface="Arial"/>
              <a:cs typeface="Arial"/>
              <a:sym typeface="Arial"/>
            </a:endParaRPr>
          </a:p>
          <a:p>
            <a:pPr marL="914400" lvl="1" indent="-342900" algn="l" rtl="0">
              <a:lnSpc>
                <a:spcPct val="90000"/>
              </a:lnSpc>
              <a:spcBef>
                <a:spcPts val="0"/>
              </a:spcBef>
              <a:spcAft>
                <a:spcPts val="0"/>
              </a:spcAft>
              <a:buSzPts val="1800"/>
              <a:buChar char="•"/>
            </a:pPr>
            <a:r>
              <a:rPr lang="en-US" sz="2200">
                <a:latin typeface="Arial"/>
                <a:ea typeface="Arial"/>
                <a:cs typeface="Arial"/>
                <a:sym typeface="Arial"/>
              </a:rPr>
              <a:t>A sub-1000mb low tracking just to the northwest.</a:t>
            </a:r>
            <a:endParaRPr sz="2200">
              <a:latin typeface="Arial"/>
              <a:ea typeface="Arial"/>
              <a:cs typeface="Arial"/>
              <a:sym typeface="Arial"/>
            </a:endParaRPr>
          </a:p>
        </p:txBody>
      </p:sp>
      <p:pic>
        <p:nvPicPr>
          <p:cNvPr id="435" name="Google Shape;435;g11787660d22_0_2"/>
          <p:cNvPicPr preferRelativeResize="0"/>
          <p:nvPr/>
        </p:nvPicPr>
        <p:blipFill rotWithShape="1">
          <a:blip r:embed="rId4">
            <a:alphaModFix/>
          </a:blip>
          <a:srcRect l="-796" t="33377" b="36739"/>
          <a:stretch/>
        </p:blipFill>
        <p:spPr>
          <a:xfrm>
            <a:off x="3829301" y="3296873"/>
            <a:ext cx="8228474" cy="3021900"/>
          </a:xfrm>
          <a:prstGeom prst="rect">
            <a:avLst/>
          </a:prstGeom>
          <a:noFill/>
          <a:ln>
            <a:noFill/>
          </a:ln>
        </p:spPr>
      </p:pic>
      <p:pic>
        <p:nvPicPr>
          <p:cNvPr id="436" name="Google Shape;436;g11787660d22_0_2"/>
          <p:cNvPicPr preferRelativeResize="0"/>
          <p:nvPr/>
        </p:nvPicPr>
        <p:blipFill rotWithShape="1">
          <a:blip r:embed="rId4">
            <a:alphaModFix/>
          </a:blip>
          <a:srcRect b="96696"/>
          <a:stretch/>
        </p:blipFill>
        <p:spPr>
          <a:xfrm>
            <a:off x="3910776" y="3296873"/>
            <a:ext cx="8147000" cy="342850"/>
          </a:xfrm>
          <a:prstGeom prst="rect">
            <a:avLst/>
          </a:prstGeom>
          <a:noFill/>
          <a:ln>
            <a:noFill/>
          </a:ln>
        </p:spPr>
      </p:pic>
      <p:pic>
        <p:nvPicPr>
          <p:cNvPr id="437" name="Google Shape;437;g11787660d22_0_2"/>
          <p:cNvPicPr preferRelativeResize="0"/>
          <p:nvPr/>
        </p:nvPicPr>
        <p:blipFill rotWithShape="1">
          <a:blip r:embed="rId4">
            <a:alphaModFix/>
          </a:blip>
          <a:srcRect t="93918"/>
          <a:stretch/>
        </p:blipFill>
        <p:spPr>
          <a:xfrm>
            <a:off x="3910776" y="5755723"/>
            <a:ext cx="8147000" cy="584850"/>
          </a:xfrm>
          <a:prstGeom prst="rect">
            <a:avLst/>
          </a:prstGeom>
          <a:noFill/>
          <a:ln>
            <a:noFill/>
          </a:ln>
        </p:spPr>
      </p:pic>
      <p:sp>
        <p:nvSpPr>
          <p:cNvPr id="438" name="Google Shape;438;g11787660d22_0_2"/>
          <p:cNvSpPr txBox="1"/>
          <p:nvPr/>
        </p:nvSpPr>
        <p:spPr>
          <a:xfrm>
            <a:off x="303900" y="3113864"/>
            <a:ext cx="3659624" cy="2577079"/>
          </a:xfrm>
          <a:prstGeom prst="rect">
            <a:avLst/>
          </a:prstGeom>
          <a:noFill/>
          <a:ln>
            <a:noFill/>
          </a:ln>
        </p:spPr>
        <p:txBody>
          <a:bodyPr spcFirstLastPara="1" wrap="square" lIns="91425" tIns="45700" rIns="91425" bIns="45700" anchor="t" anchorCtr="0">
            <a:normAutofit/>
          </a:bodyPr>
          <a:lstStyle/>
          <a:p>
            <a:pPr marL="914400" marR="0" lvl="1" indent="-342900" algn="l" rtl="0">
              <a:lnSpc>
                <a:spcPct val="90000"/>
              </a:lnSpc>
              <a:spcBef>
                <a:spcPts val="0"/>
              </a:spcBef>
              <a:spcAft>
                <a:spcPts val="0"/>
              </a:spcAft>
              <a:buClr>
                <a:schemeClr val="lt1"/>
              </a:buClr>
              <a:buSzPts val="1800"/>
              <a:buFont typeface="Arial"/>
              <a:buChar char="•"/>
            </a:pPr>
            <a:r>
              <a:rPr lang="en-US" sz="2200" b="0" i="0" u="none" strike="noStrike" cap="none">
                <a:solidFill>
                  <a:schemeClr val="lt1"/>
                </a:solidFill>
                <a:latin typeface="Arial"/>
                <a:ea typeface="Arial"/>
                <a:cs typeface="Arial"/>
                <a:sym typeface="Arial"/>
              </a:rPr>
              <a:t>Surface dew points </a:t>
            </a:r>
            <a:br>
              <a:rPr lang="en-US" sz="2200" b="0" i="0" u="none" strike="noStrike" cap="none">
                <a:solidFill>
                  <a:schemeClr val="lt1"/>
                </a:solidFill>
                <a:latin typeface="Arial"/>
                <a:ea typeface="Arial"/>
                <a:cs typeface="Arial"/>
                <a:sym typeface="Arial"/>
              </a:rPr>
            </a:br>
            <a:r>
              <a:rPr lang="en-US" sz="2200" b="0" i="0" u="none" strike="noStrike" cap="none">
                <a:solidFill>
                  <a:schemeClr val="lt1"/>
                </a:solidFill>
                <a:latin typeface="Arial"/>
                <a:ea typeface="Arial"/>
                <a:cs typeface="Arial"/>
                <a:sym typeface="Arial"/>
              </a:rPr>
              <a:t>in the upper 50s to </a:t>
            </a:r>
            <a:br>
              <a:rPr lang="en-US" sz="2200" b="0" i="0" u="none" strike="noStrike" cap="none">
                <a:solidFill>
                  <a:schemeClr val="lt1"/>
                </a:solidFill>
                <a:latin typeface="Arial"/>
                <a:ea typeface="Arial"/>
                <a:cs typeface="Arial"/>
                <a:sym typeface="Arial"/>
              </a:rPr>
            </a:br>
            <a:r>
              <a:rPr lang="en-US" sz="2200" b="0" i="0" u="none" strike="noStrike" cap="none">
                <a:solidFill>
                  <a:schemeClr val="lt1"/>
                </a:solidFill>
                <a:latin typeface="Arial"/>
                <a:ea typeface="Arial"/>
                <a:cs typeface="Arial"/>
                <a:sym typeface="Arial"/>
              </a:rPr>
              <a:t>near 60.</a:t>
            </a:r>
            <a:endParaRPr/>
          </a:p>
          <a:p>
            <a:pPr marL="914400" marR="0" lvl="1" indent="-342900" algn="l" rtl="0">
              <a:lnSpc>
                <a:spcPct val="90000"/>
              </a:lnSpc>
              <a:spcBef>
                <a:spcPts val="0"/>
              </a:spcBef>
              <a:spcAft>
                <a:spcPts val="0"/>
              </a:spcAft>
              <a:buClr>
                <a:schemeClr val="lt1"/>
              </a:buClr>
              <a:buSzPts val="1800"/>
              <a:buFont typeface="Arial"/>
              <a:buChar char="•"/>
            </a:pPr>
            <a:r>
              <a:rPr lang="en-US" sz="2200" b="0" i="0" u="none" strike="noStrike" cap="none">
                <a:solidFill>
                  <a:schemeClr val="lt1"/>
                </a:solidFill>
                <a:latin typeface="Arial"/>
                <a:ea typeface="Arial"/>
                <a:cs typeface="Arial"/>
                <a:sym typeface="Arial"/>
              </a:rPr>
              <a:t>Surface southerly </a:t>
            </a:r>
            <a:br>
              <a:rPr lang="en-US" sz="2200" b="0" i="0" u="none" strike="noStrike" cap="none">
                <a:solidFill>
                  <a:schemeClr val="lt1"/>
                </a:solidFill>
                <a:latin typeface="Arial"/>
                <a:ea typeface="Arial"/>
                <a:cs typeface="Arial"/>
                <a:sym typeface="Arial"/>
              </a:rPr>
            </a:br>
            <a:r>
              <a:rPr lang="en-US" sz="2200" b="0" i="0" u="none" strike="noStrike" cap="none">
                <a:solidFill>
                  <a:schemeClr val="lt1"/>
                </a:solidFill>
                <a:latin typeface="Arial"/>
                <a:ea typeface="Arial"/>
                <a:cs typeface="Arial"/>
                <a:sym typeface="Arial"/>
              </a:rPr>
              <a:t>winds of around </a:t>
            </a:r>
            <a:br>
              <a:rPr lang="en-US" sz="2200" b="0" i="0" u="none" strike="noStrike" cap="none">
                <a:solidFill>
                  <a:schemeClr val="lt1"/>
                </a:solidFill>
                <a:latin typeface="Arial"/>
                <a:ea typeface="Arial"/>
                <a:cs typeface="Arial"/>
                <a:sym typeface="Arial"/>
              </a:rPr>
            </a:br>
            <a:r>
              <a:rPr lang="en-US" sz="2200" b="0" i="0" u="none" strike="noStrike" cap="none">
                <a:solidFill>
                  <a:schemeClr val="lt1"/>
                </a:solidFill>
                <a:latin typeface="Arial"/>
                <a:ea typeface="Arial"/>
                <a:cs typeface="Arial"/>
                <a:sym typeface="Arial"/>
              </a:rPr>
              <a:t>10-15 kts.</a:t>
            </a:r>
            <a:endParaRPr/>
          </a:p>
        </p:txBody>
      </p:sp>
      <p:sp>
        <p:nvSpPr>
          <p:cNvPr id="439" name="Google Shape;439;g11787660d22_0_2"/>
          <p:cNvSpPr txBox="1"/>
          <p:nvPr/>
        </p:nvSpPr>
        <p:spPr>
          <a:xfrm>
            <a:off x="3910776" y="6383553"/>
            <a:ext cx="8379096" cy="48656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Conceptual model of a typical HSLC environment for the Great Lakes area. From left to right shown are 300 mb winds, 500 mb absolute vorticity, and 2-meter dew point.</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11787660d22_0_31"/>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HSLC Environments for the Great Lakes Area</a:t>
            </a:r>
            <a:endParaRPr/>
          </a:p>
        </p:txBody>
      </p:sp>
      <p:pic>
        <p:nvPicPr>
          <p:cNvPr id="445" name="Google Shape;445;g11787660d22_0_31"/>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446" name="Google Shape;446;g11787660d22_0_31"/>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38</a:t>
            </a:fld>
            <a:endParaRPr/>
          </a:p>
        </p:txBody>
      </p:sp>
      <p:sp>
        <p:nvSpPr>
          <p:cNvPr id="447" name="Google Shape;447;g11787660d22_0_31"/>
          <p:cNvSpPr txBox="1">
            <a:spLocks noGrp="1"/>
          </p:cNvSpPr>
          <p:nvPr>
            <p:ph type="body" idx="1"/>
          </p:nvPr>
        </p:nvSpPr>
        <p:spPr>
          <a:xfrm>
            <a:off x="303900" y="1719125"/>
            <a:ext cx="11202300" cy="1904919"/>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latin typeface="Arial"/>
                <a:ea typeface="Arial"/>
                <a:cs typeface="Arial"/>
                <a:sym typeface="Arial"/>
              </a:rPr>
              <a:t>Low-level lapse rates is a skillful parameter in differentiating favorable and unfavorable HSLC environments.</a:t>
            </a:r>
            <a:endParaRPr>
              <a:latin typeface="Arial"/>
              <a:ea typeface="Arial"/>
              <a:cs typeface="Arial"/>
              <a:sym typeface="Arial"/>
            </a:endParaRPr>
          </a:p>
          <a:p>
            <a:pPr marL="457200" lvl="0" indent="-342900" algn="l" rtl="0">
              <a:lnSpc>
                <a:spcPct val="90000"/>
              </a:lnSpc>
              <a:spcBef>
                <a:spcPts val="0"/>
              </a:spcBef>
              <a:spcAft>
                <a:spcPts val="0"/>
              </a:spcAft>
              <a:buSzPts val="1800"/>
              <a:buChar char="•"/>
            </a:pPr>
            <a:r>
              <a:rPr lang="en-US">
                <a:latin typeface="Arial"/>
                <a:ea typeface="Arial"/>
                <a:cs typeface="Arial"/>
                <a:sym typeface="Arial"/>
              </a:rPr>
              <a:t>For null events (HSLC tornado events that were forecast but didn’t occur), 0-3 km lapse rates were around 5 to 5.75 C/km whereas severe events had 5.5 to 6.25 C/km.</a:t>
            </a:r>
            <a:endParaRPr>
              <a:latin typeface="Arial"/>
              <a:ea typeface="Arial"/>
              <a:cs typeface="Arial"/>
              <a:sym typeface="Arial"/>
            </a:endParaRPr>
          </a:p>
        </p:txBody>
      </p:sp>
      <p:pic>
        <p:nvPicPr>
          <p:cNvPr id="448" name="Google Shape;448;g11787660d22_0_31"/>
          <p:cNvPicPr preferRelativeResize="0"/>
          <p:nvPr/>
        </p:nvPicPr>
        <p:blipFill rotWithShape="1">
          <a:blip r:embed="rId4">
            <a:alphaModFix/>
          </a:blip>
          <a:srcRect t="32989" b="36780"/>
          <a:stretch/>
        </p:blipFill>
        <p:spPr>
          <a:xfrm>
            <a:off x="2865968" y="3303387"/>
            <a:ext cx="8302574" cy="3126775"/>
          </a:xfrm>
          <a:prstGeom prst="rect">
            <a:avLst/>
          </a:prstGeom>
          <a:noFill/>
          <a:ln>
            <a:noFill/>
          </a:ln>
        </p:spPr>
      </p:pic>
      <p:pic>
        <p:nvPicPr>
          <p:cNvPr id="449" name="Google Shape;449;g11787660d22_0_31"/>
          <p:cNvPicPr preferRelativeResize="0"/>
          <p:nvPr/>
        </p:nvPicPr>
        <p:blipFill rotWithShape="1">
          <a:blip r:embed="rId4">
            <a:alphaModFix/>
          </a:blip>
          <a:srcRect b="97353"/>
          <a:stretch/>
        </p:blipFill>
        <p:spPr>
          <a:xfrm>
            <a:off x="2865968" y="3303387"/>
            <a:ext cx="8302574" cy="279414"/>
          </a:xfrm>
          <a:prstGeom prst="rect">
            <a:avLst/>
          </a:prstGeom>
          <a:noFill/>
          <a:ln>
            <a:noFill/>
          </a:ln>
        </p:spPr>
      </p:pic>
      <p:pic>
        <p:nvPicPr>
          <p:cNvPr id="450" name="Google Shape;450;g11787660d22_0_31"/>
          <p:cNvPicPr preferRelativeResize="0"/>
          <p:nvPr/>
        </p:nvPicPr>
        <p:blipFill rotWithShape="1">
          <a:blip r:embed="rId4">
            <a:alphaModFix/>
          </a:blip>
          <a:srcRect t="93041"/>
          <a:stretch/>
        </p:blipFill>
        <p:spPr>
          <a:xfrm>
            <a:off x="2865968" y="5717112"/>
            <a:ext cx="8302574" cy="713050"/>
          </a:xfrm>
          <a:prstGeom prst="rect">
            <a:avLst/>
          </a:prstGeom>
          <a:noFill/>
          <a:ln>
            <a:noFill/>
          </a:ln>
        </p:spPr>
      </p:pic>
      <p:sp>
        <p:nvSpPr>
          <p:cNvPr id="451" name="Google Shape;451;g11787660d22_0_31"/>
          <p:cNvSpPr txBox="1"/>
          <p:nvPr/>
        </p:nvSpPr>
        <p:spPr>
          <a:xfrm>
            <a:off x="2865968" y="6430162"/>
            <a:ext cx="8302574" cy="48656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Diagram showing how low-level lapse rates in the lowest 3 km can be a skillful parameter in differentiating between favorable and unfavorable HSLC environments.</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0"/>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Did This Event Fit The Model?</a:t>
            </a:r>
            <a:endParaRPr/>
          </a:p>
        </p:txBody>
      </p:sp>
      <p:pic>
        <p:nvPicPr>
          <p:cNvPr id="457" name="Google Shape;457;p10"/>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458" name="Google Shape;458;p10"/>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39</a:t>
            </a:fld>
            <a:endParaRPr/>
          </a:p>
        </p:txBody>
      </p:sp>
      <p:sp>
        <p:nvSpPr>
          <p:cNvPr id="459" name="Google Shape;459;p10"/>
          <p:cNvSpPr txBox="1">
            <a:spLocks noGrp="1"/>
          </p:cNvSpPr>
          <p:nvPr>
            <p:ph type="body" idx="1"/>
          </p:nvPr>
        </p:nvSpPr>
        <p:spPr>
          <a:xfrm>
            <a:off x="303900" y="1824000"/>
            <a:ext cx="11667190" cy="3586899"/>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latin typeface="Arial"/>
                <a:ea typeface="Arial"/>
                <a:cs typeface="Arial"/>
                <a:sym typeface="Arial"/>
              </a:rPr>
              <a:t>Located under the exit region of a southwesterly upper-level jet? </a:t>
            </a:r>
            <a:endParaRPr/>
          </a:p>
          <a:p>
            <a:pPr marL="914400" lvl="1" indent="-342900" algn="l" rtl="0">
              <a:lnSpc>
                <a:spcPct val="90000"/>
              </a:lnSpc>
              <a:spcBef>
                <a:spcPts val="0"/>
              </a:spcBef>
              <a:spcAft>
                <a:spcPts val="0"/>
              </a:spcAft>
              <a:buSzPts val="1800"/>
              <a:buChar char="•"/>
            </a:pPr>
            <a:r>
              <a:rPr lang="en-US">
                <a:latin typeface="Arial"/>
                <a:ea typeface="Arial"/>
                <a:cs typeface="Arial"/>
                <a:sym typeface="Arial"/>
              </a:rPr>
              <a:t>Leaned more towards the right front entrance region, though still favorable for upper divergence. </a:t>
            </a:r>
            <a:endParaRPr>
              <a:latin typeface="Arial"/>
              <a:ea typeface="Arial"/>
              <a:cs typeface="Arial"/>
              <a:sym typeface="Arial"/>
            </a:endParaRPr>
          </a:p>
          <a:p>
            <a:pPr marL="914400" lvl="1" indent="-228600" algn="l" rtl="0">
              <a:lnSpc>
                <a:spcPct val="90000"/>
              </a:lnSpc>
              <a:spcBef>
                <a:spcPts val="0"/>
              </a:spcBef>
              <a:spcAft>
                <a:spcPts val="0"/>
              </a:spcAft>
              <a:buSzPts val="1800"/>
              <a:buNone/>
            </a:pPr>
            <a:endParaRPr sz="2200"/>
          </a:p>
        </p:txBody>
      </p:sp>
      <p:sp>
        <p:nvSpPr>
          <p:cNvPr id="460" name="Google Shape;460;p10"/>
          <p:cNvSpPr txBox="1"/>
          <p:nvPr/>
        </p:nvSpPr>
        <p:spPr>
          <a:xfrm>
            <a:off x="3541319" y="6375163"/>
            <a:ext cx="5109359" cy="32764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300 mb mesoanalysis map at 4 PM EDT on Oct 21, 2021.</a:t>
            </a:r>
            <a:endParaRPr sz="1600" b="0" i="0" u="none" strike="noStrike" cap="none">
              <a:solidFill>
                <a:srgbClr val="000000"/>
              </a:solidFill>
              <a:latin typeface="Arial"/>
              <a:ea typeface="Arial"/>
              <a:cs typeface="Arial"/>
              <a:sym typeface="Arial"/>
            </a:endParaRPr>
          </a:p>
        </p:txBody>
      </p:sp>
      <p:pic>
        <p:nvPicPr>
          <p:cNvPr id="461" name="Google Shape;461;p10"/>
          <p:cNvPicPr preferRelativeResize="0"/>
          <p:nvPr/>
        </p:nvPicPr>
        <p:blipFill rotWithShape="1">
          <a:blip r:embed="rId4">
            <a:alphaModFix/>
          </a:blip>
          <a:srcRect/>
          <a:stretch/>
        </p:blipFill>
        <p:spPr>
          <a:xfrm>
            <a:off x="3541320" y="2539345"/>
            <a:ext cx="5109358" cy="3832019"/>
          </a:xfrm>
          <a:prstGeom prst="rect">
            <a:avLst/>
          </a:prstGeom>
          <a:solidFill>
            <a:schemeClr val="lt1"/>
          </a:solidFill>
          <a:ln>
            <a:noFill/>
          </a:ln>
        </p:spPr>
      </p:pic>
      <p:pic>
        <p:nvPicPr>
          <p:cNvPr id="462" name="Google Shape;462;p10" descr="✓ White Heavy Check Mark Emoji"/>
          <p:cNvPicPr preferRelativeResize="0"/>
          <p:nvPr/>
        </p:nvPicPr>
        <p:blipFill rotWithShape="1">
          <a:blip r:embed="rId5">
            <a:alphaModFix/>
          </a:blip>
          <a:srcRect/>
          <a:stretch/>
        </p:blipFill>
        <p:spPr>
          <a:xfrm>
            <a:off x="8897353" y="1734970"/>
            <a:ext cx="427527" cy="427527"/>
          </a:xfrm>
          <a:prstGeom prst="rect">
            <a:avLst/>
          </a:prstGeom>
          <a:noFill/>
          <a:ln>
            <a:noFill/>
          </a:ln>
        </p:spPr>
      </p:pic>
      <p:pic>
        <p:nvPicPr>
          <p:cNvPr id="463" name="Google Shape;463;p10" descr="File:Red X.svg - Wikimedia Commons"/>
          <p:cNvPicPr preferRelativeResize="0"/>
          <p:nvPr/>
        </p:nvPicPr>
        <p:blipFill rotWithShape="1">
          <a:blip r:embed="rId6">
            <a:alphaModFix/>
          </a:blip>
          <a:srcRect/>
          <a:stretch/>
        </p:blipFill>
        <p:spPr>
          <a:xfrm>
            <a:off x="9422980" y="1742933"/>
            <a:ext cx="411600" cy="41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
          <p:cNvSpPr txBox="1">
            <a:spLocks noGrp="1"/>
          </p:cNvSpPr>
          <p:nvPr>
            <p:ph type="ctrTitle"/>
          </p:nvPr>
        </p:nvSpPr>
        <p:spPr>
          <a:xfrm>
            <a:off x="963425" y="884089"/>
            <a:ext cx="10788600" cy="394841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US" dirty="0"/>
              <a:t>Use of the Modified SHERBE Parameter To Identify Tornadic HSLC Environments – </a:t>
            </a:r>
            <a:br>
              <a:rPr lang="en-US" dirty="0"/>
            </a:br>
            <a:r>
              <a:rPr lang="en-US" dirty="0"/>
              <a:t>An Examination of the Oct 21, 2021 Event Over OH/PA</a:t>
            </a:r>
            <a:endParaRPr dirty="0"/>
          </a:p>
        </p:txBody>
      </p:sp>
      <p:sp>
        <p:nvSpPr>
          <p:cNvPr id="149" name="Google Shape;149;p1"/>
          <p:cNvSpPr txBox="1">
            <a:spLocks noGrp="1"/>
          </p:cNvSpPr>
          <p:nvPr>
            <p:ph type="subTitle" idx="1"/>
          </p:nvPr>
        </p:nvSpPr>
        <p:spPr>
          <a:xfrm>
            <a:off x="963425" y="5039548"/>
            <a:ext cx="8444344" cy="167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US" dirty="0" smtClean="0"/>
              <a:t>October 12, 2022 – FDTD Satellite Applications Webinar</a:t>
            </a:r>
            <a:endParaRPr dirty="0"/>
          </a:p>
          <a:p>
            <a:pPr marL="0" lvl="0" indent="0" algn="l" rtl="0">
              <a:lnSpc>
                <a:spcPct val="90000"/>
              </a:lnSpc>
              <a:spcBef>
                <a:spcPts val="1000"/>
              </a:spcBef>
              <a:spcAft>
                <a:spcPts val="0"/>
              </a:spcAft>
              <a:buClr>
                <a:schemeClr val="lt1"/>
              </a:buClr>
              <a:buSzPts val="2000"/>
              <a:buNone/>
            </a:pPr>
            <a:r>
              <a:rPr lang="en-US" dirty="0"/>
              <a:t>Douglas Kahn – Meteorologist, WFO Cleveland</a:t>
            </a:r>
            <a:endParaRPr dirty="0"/>
          </a:p>
          <a:p>
            <a:pPr marL="0" lvl="0" indent="0" algn="l" rtl="0">
              <a:lnSpc>
                <a:spcPct val="90000"/>
              </a:lnSpc>
              <a:spcBef>
                <a:spcPts val="1000"/>
              </a:spcBef>
              <a:spcAft>
                <a:spcPts val="0"/>
              </a:spcAft>
              <a:buClr>
                <a:schemeClr val="lt1"/>
              </a:buClr>
              <a:buSzPts val="2000"/>
              <a:buNone/>
            </a:pPr>
            <a:r>
              <a:rPr lang="en-US" dirty="0"/>
              <a:t>Patrick Saunders – Meteorologist, WFO Cleveland</a:t>
            </a:r>
            <a:endParaRPr dirty="0"/>
          </a:p>
          <a:p>
            <a:pPr marL="0" lvl="0" indent="0" algn="l" rtl="0">
              <a:lnSpc>
                <a:spcPct val="90000"/>
              </a:lnSpc>
              <a:spcBef>
                <a:spcPts val="1000"/>
              </a:spcBef>
              <a:spcAft>
                <a:spcPts val="0"/>
              </a:spcAft>
              <a:buClr>
                <a:schemeClr val="lt1"/>
              </a:buClr>
              <a:buSzPts val="2000"/>
              <a:buNone/>
            </a:pPr>
            <a:r>
              <a:rPr lang="en-US" dirty="0"/>
              <a:t>Robert </a:t>
            </a:r>
            <a:r>
              <a:rPr lang="en-US" dirty="0" err="1"/>
              <a:t>LaPlante</a:t>
            </a:r>
            <a:r>
              <a:rPr lang="en-US" dirty="0"/>
              <a:t> – Science and Operations Officer, WFO Cleveland</a:t>
            </a:r>
            <a:endParaRPr dirty="0"/>
          </a:p>
          <a:p>
            <a:pPr marL="0" lvl="0" indent="0" algn="l" rtl="0">
              <a:lnSpc>
                <a:spcPct val="90000"/>
              </a:lnSpc>
              <a:spcBef>
                <a:spcPts val="1000"/>
              </a:spcBef>
              <a:spcAft>
                <a:spcPts val="0"/>
              </a:spcAft>
              <a:buClr>
                <a:schemeClr val="lt1"/>
              </a:buClr>
              <a:buSzPts val="2000"/>
              <a:buNone/>
            </a:pPr>
            <a:endParaRPr dirty="0"/>
          </a:p>
        </p:txBody>
      </p:sp>
      <p:pic>
        <p:nvPicPr>
          <p:cNvPr id="150" name="Google Shape;150;p1"/>
          <p:cNvPicPr preferRelativeResize="0"/>
          <p:nvPr/>
        </p:nvPicPr>
        <p:blipFill rotWithShape="1">
          <a:blip r:embed="rId4">
            <a:alphaModFix/>
          </a:blip>
          <a:srcRect/>
          <a:stretch/>
        </p:blipFill>
        <p:spPr>
          <a:xfrm>
            <a:off x="0" y="-58834"/>
            <a:ext cx="12192000" cy="942923"/>
          </a:xfrm>
          <a:prstGeom prst="rect">
            <a:avLst/>
          </a:prstGeom>
          <a:noFill/>
          <a:ln>
            <a:noFill/>
          </a:ln>
        </p:spPr>
      </p:pic>
      <p:sp>
        <p:nvSpPr>
          <p:cNvPr id="151" name="Google Shape;151;p1"/>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a:t>
            </a:fld>
            <a:endParaRP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1"/>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Did This Event Fit The Model?</a:t>
            </a:r>
            <a:endParaRPr/>
          </a:p>
        </p:txBody>
      </p:sp>
      <p:pic>
        <p:nvPicPr>
          <p:cNvPr id="469" name="Google Shape;469;p11"/>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470" name="Google Shape;470;p11"/>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40</a:t>
            </a:fld>
            <a:endParaRPr/>
          </a:p>
        </p:txBody>
      </p:sp>
      <p:sp>
        <p:nvSpPr>
          <p:cNvPr id="471" name="Google Shape;471;p11"/>
          <p:cNvSpPr txBox="1">
            <a:spLocks noGrp="1"/>
          </p:cNvSpPr>
          <p:nvPr>
            <p:ph type="body" idx="1"/>
          </p:nvPr>
        </p:nvSpPr>
        <p:spPr>
          <a:xfrm>
            <a:off x="303900" y="1824000"/>
            <a:ext cx="10903792" cy="3586899"/>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latin typeface="Arial"/>
                <a:ea typeface="Arial"/>
                <a:cs typeface="Arial"/>
                <a:sym typeface="Arial"/>
              </a:rPr>
              <a:t>A negatively tilted mid-level trough with 40-60 kts of 500mb flow?</a:t>
            </a:r>
            <a:endParaRPr/>
          </a:p>
          <a:p>
            <a:pPr marL="914400" lvl="1" indent="-342900" algn="l" rtl="0">
              <a:lnSpc>
                <a:spcPct val="90000"/>
              </a:lnSpc>
              <a:spcBef>
                <a:spcPts val="0"/>
              </a:spcBef>
              <a:spcAft>
                <a:spcPts val="0"/>
              </a:spcAft>
              <a:buSzPts val="1800"/>
              <a:buChar char="•"/>
            </a:pPr>
            <a:r>
              <a:rPr lang="en-US">
                <a:latin typeface="Arial"/>
                <a:ea typeface="Arial"/>
                <a:cs typeface="Arial"/>
                <a:sym typeface="Arial"/>
              </a:rPr>
              <a:t>Trough axis more neutral than negatively tilted</a:t>
            </a:r>
            <a:endParaRPr>
              <a:latin typeface="Arial"/>
              <a:ea typeface="Arial"/>
              <a:cs typeface="Arial"/>
              <a:sym typeface="Arial"/>
            </a:endParaRPr>
          </a:p>
          <a:p>
            <a:pPr marL="914400" lvl="1" indent="-228600" algn="l" rtl="0">
              <a:lnSpc>
                <a:spcPct val="90000"/>
              </a:lnSpc>
              <a:spcBef>
                <a:spcPts val="0"/>
              </a:spcBef>
              <a:spcAft>
                <a:spcPts val="0"/>
              </a:spcAft>
              <a:buSzPts val="1800"/>
              <a:buNone/>
            </a:pPr>
            <a:endParaRPr sz="2200"/>
          </a:p>
        </p:txBody>
      </p:sp>
      <p:pic>
        <p:nvPicPr>
          <p:cNvPr id="472" name="Google Shape;472;p11"/>
          <p:cNvPicPr preferRelativeResize="0"/>
          <p:nvPr/>
        </p:nvPicPr>
        <p:blipFill rotWithShape="1">
          <a:blip r:embed="rId4">
            <a:alphaModFix/>
          </a:blip>
          <a:srcRect/>
          <a:stretch/>
        </p:blipFill>
        <p:spPr>
          <a:xfrm>
            <a:off x="3568927" y="2580755"/>
            <a:ext cx="5054145" cy="3790609"/>
          </a:xfrm>
          <a:prstGeom prst="rect">
            <a:avLst/>
          </a:prstGeom>
          <a:solidFill>
            <a:schemeClr val="lt1"/>
          </a:solidFill>
          <a:ln>
            <a:noFill/>
          </a:ln>
        </p:spPr>
      </p:pic>
      <p:sp>
        <p:nvSpPr>
          <p:cNvPr id="473" name="Google Shape;473;p11"/>
          <p:cNvSpPr txBox="1"/>
          <p:nvPr/>
        </p:nvSpPr>
        <p:spPr>
          <a:xfrm>
            <a:off x="3541319" y="6375163"/>
            <a:ext cx="5109359" cy="35280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500 mb mesoanalysis map at 4 PM EDT on Oct 21, 2021.</a:t>
            </a:r>
            <a:endParaRPr sz="1600" b="0" i="0" u="none" strike="noStrike" cap="none">
              <a:solidFill>
                <a:srgbClr val="000000"/>
              </a:solidFill>
              <a:latin typeface="Arial"/>
              <a:ea typeface="Arial"/>
              <a:cs typeface="Arial"/>
              <a:sym typeface="Arial"/>
            </a:endParaRPr>
          </a:p>
        </p:txBody>
      </p:sp>
      <p:sp>
        <p:nvSpPr>
          <p:cNvPr id="474" name="Google Shape;474;p11" descr="File:Red X.svg - Wikimedia Commons"/>
          <p:cNvSpPr/>
          <p:nvPr/>
        </p:nvSpPr>
        <p:spPr>
          <a:xfrm>
            <a:off x="759582" y="58253"/>
            <a:ext cx="45719" cy="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75" name="Google Shape;475;p11" descr="File:Red X.svg - Wikimedia Commons"/>
          <p:cNvPicPr preferRelativeResize="0"/>
          <p:nvPr/>
        </p:nvPicPr>
        <p:blipFill rotWithShape="1">
          <a:blip r:embed="rId5">
            <a:alphaModFix/>
          </a:blip>
          <a:srcRect/>
          <a:stretch/>
        </p:blipFill>
        <p:spPr>
          <a:xfrm>
            <a:off x="9439309" y="1839927"/>
            <a:ext cx="411600" cy="411600"/>
          </a:xfrm>
          <a:prstGeom prst="rect">
            <a:avLst/>
          </a:prstGeom>
          <a:noFill/>
          <a:ln>
            <a:noFill/>
          </a:ln>
        </p:spPr>
      </p:pic>
      <p:pic>
        <p:nvPicPr>
          <p:cNvPr id="476" name="Google Shape;476;p11" descr="✓ White Heavy Check Mark Emoji"/>
          <p:cNvPicPr preferRelativeResize="0"/>
          <p:nvPr/>
        </p:nvPicPr>
        <p:blipFill rotWithShape="1">
          <a:blip r:embed="rId6">
            <a:alphaModFix/>
          </a:blip>
          <a:srcRect/>
          <a:stretch/>
        </p:blipFill>
        <p:spPr>
          <a:xfrm>
            <a:off x="8913682" y="1824000"/>
            <a:ext cx="427527" cy="42752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2"/>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Did This Event Fit The Model?</a:t>
            </a:r>
            <a:endParaRPr/>
          </a:p>
        </p:txBody>
      </p:sp>
      <p:pic>
        <p:nvPicPr>
          <p:cNvPr id="482" name="Google Shape;482;p12"/>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483" name="Google Shape;483;p12"/>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41</a:t>
            </a:fld>
            <a:endParaRPr/>
          </a:p>
        </p:txBody>
      </p:sp>
      <p:sp>
        <p:nvSpPr>
          <p:cNvPr id="484" name="Google Shape;484;p12"/>
          <p:cNvSpPr txBox="1">
            <a:spLocks noGrp="1"/>
          </p:cNvSpPr>
          <p:nvPr>
            <p:ph type="body" idx="1"/>
          </p:nvPr>
        </p:nvSpPr>
        <p:spPr>
          <a:xfrm>
            <a:off x="303900" y="1824000"/>
            <a:ext cx="10903792" cy="3586899"/>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latin typeface="Arial"/>
                <a:ea typeface="Arial"/>
                <a:cs typeface="Arial"/>
                <a:sym typeface="Arial"/>
              </a:rPr>
              <a:t>A sub-1000 mb low tracking just to the northwest?</a:t>
            </a:r>
            <a:endParaRPr/>
          </a:p>
          <a:p>
            <a:pPr marL="914400" lvl="1" indent="-342900" algn="l" rtl="0">
              <a:lnSpc>
                <a:spcPct val="90000"/>
              </a:lnSpc>
              <a:spcBef>
                <a:spcPts val="0"/>
              </a:spcBef>
              <a:spcAft>
                <a:spcPts val="0"/>
              </a:spcAft>
              <a:buSzPts val="1800"/>
              <a:buChar char="•"/>
            </a:pPr>
            <a:r>
              <a:rPr lang="en-US">
                <a:latin typeface="Arial"/>
                <a:ea typeface="Arial"/>
                <a:cs typeface="Arial"/>
                <a:sym typeface="Arial"/>
              </a:rPr>
              <a:t>Despite not being sub-1000 mb, there is still a moderately strong low tracking to the north and west, allowing for our area to be placed in the warm sector.</a:t>
            </a:r>
            <a:endParaRPr/>
          </a:p>
          <a:p>
            <a:pPr marL="914400" lvl="1" indent="-228600" algn="l" rtl="0">
              <a:lnSpc>
                <a:spcPct val="90000"/>
              </a:lnSpc>
              <a:spcBef>
                <a:spcPts val="0"/>
              </a:spcBef>
              <a:spcAft>
                <a:spcPts val="0"/>
              </a:spcAft>
              <a:buSzPts val="1800"/>
              <a:buNone/>
            </a:pPr>
            <a:endParaRPr sz="2200"/>
          </a:p>
        </p:txBody>
      </p:sp>
      <p:pic>
        <p:nvPicPr>
          <p:cNvPr id="485" name="Google Shape;485;p12"/>
          <p:cNvPicPr preferRelativeResize="0"/>
          <p:nvPr/>
        </p:nvPicPr>
        <p:blipFill rotWithShape="1">
          <a:blip r:embed="rId4">
            <a:alphaModFix/>
          </a:blip>
          <a:srcRect/>
          <a:stretch/>
        </p:blipFill>
        <p:spPr>
          <a:xfrm>
            <a:off x="3544509" y="2761683"/>
            <a:ext cx="5102981" cy="3827236"/>
          </a:xfrm>
          <a:prstGeom prst="rect">
            <a:avLst/>
          </a:prstGeom>
          <a:solidFill>
            <a:schemeClr val="lt1"/>
          </a:solidFill>
          <a:ln>
            <a:noFill/>
          </a:ln>
        </p:spPr>
      </p:pic>
      <p:sp>
        <p:nvSpPr>
          <p:cNvPr id="486" name="Google Shape;486;p12"/>
          <p:cNvSpPr txBox="1"/>
          <p:nvPr/>
        </p:nvSpPr>
        <p:spPr>
          <a:xfrm>
            <a:off x="3541319" y="6603769"/>
            <a:ext cx="5109359" cy="35280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MSLP surface map at 4 PM EDT on Oct 21, 2021.</a:t>
            </a:r>
            <a:endParaRPr sz="1600" b="0" i="0" u="none" strike="noStrike" cap="none">
              <a:solidFill>
                <a:srgbClr val="000000"/>
              </a:solidFill>
              <a:latin typeface="Arial"/>
              <a:ea typeface="Arial"/>
              <a:cs typeface="Arial"/>
              <a:sym typeface="Arial"/>
            </a:endParaRPr>
          </a:p>
        </p:txBody>
      </p:sp>
      <p:pic>
        <p:nvPicPr>
          <p:cNvPr id="487" name="Google Shape;487;p12" descr="File:Red X.svg - Wikimedia Commons"/>
          <p:cNvPicPr preferRelativeResize="0"/>
          <p:nvPr/>
        </p:nvPicPr>
        <p:blipFill rotWithShape="1">
          <a:blip r:embed="rId5">
            <a:alphaModFix/>
          </a:blip>
          <a:srcRect/>
          <a:stretch/>
        </p:blipFill>
        <p:spPr>
          <a:xfrm>
            <a:off x="7014891" y="1809292"/>
            <a:ext cx="411600" cy="411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13"/>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Did This Event Fit The Model?</a:t>
            </a:r>
            <a:endParaRPr/>
          </a:p>
        </p:txBody>
      </p:sp>
      <p:pic>
        <p:nvPicPr>
          <p:cNvPr id="493" name="Google Shape;493;p13"/>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494" name="Google Shape;494;p13"/>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42</a:t>
            </a:fld>
            <a:endParaRPr/>
          </a:p>
        </p:txBody>
      </p:sp>
      <p:sp>
        <p:nvSpPr>
          <p:cNvPr id="495" name="Google Shape;495;p13"/>
          <p:cNvSpPr txBox="1">
            <a:spLocks noGrp="1"/>
          </p:cNvSpPr>
          <p:nvPr>
            <p:ph type="body" idx="1"/>
          </p:nvPr>
        </p:nvSpPr>
        <p:spPr>
          <a:xfrm>
            <a:off x="303900" y="1824000"/>
            <a:ext cx="10903792" cy="3586899"/>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latin typeface="Arial"/>
                <a:ea typeface="Arial"/>
                <a:cs typeface="Arial"/>
                <a:sym typeface="Arial"/>
              </a:rPr>
              <a:t>Low-level lapse rates greater than 6 C/km?</a:t>
            </a:r>
            <a:endParaRPr/>
          </a:p>
          <a:p>
            <a:pPr marL="914400" lvl="1" indent="-228600" algn="l" rtl="0">
              <a:lnSpc>
                <a:spcPct val="90000"/>
              </a:lnSpc>
              <a:spcBef>
                <a:spcPts val="0"/>
              </a:spcBef>
              <a:spcAft>
                <a:spcPts val="0"/>
              </a:spcAft>
              <a:buSzPts val="1800"/>
              <a:buNone/>
            </a:pPr>
            <a:endParaRPr sz="2200"/>
          </a:p>
        </p:txBody>
      </p:sp>
      <p:pic>
        <p:nvPicPr>
          <p:cNvPr id="496" name="Google Shape;496;p13"/>
          <p:cNvPicPr preferRelativeResize="0"/>
          <p:nvPr/>
        </p:nvPicPr>
        <p:blipFill rotWithShape="1">
          <a:blip r:embed="rId4">
            <a:alphaModFix/>
          </a:blip>
          <a:srcRect/>
          <a:stretch/>
        </p:blipFill>
        <p:spPr>
          <a:xfrm>
            <a:off x="3541320" y="2496914"/>
            <a:ext cx="5109359" cy="3830741"/>
          </a:xfrm>
          <a:prstGeom prst="rect">
            <a:avLst/>
          </a:prstGeom>
          <a:noFill/>
          <a:ln>
            <a:noFill/>
          </a:ln>
        </p:spPr>
      </p:pic>
      <p:sp>
        <p:nvSpPr>
          <p:cNvPr id="497" name="Google Shape;497;p13"/>
          <p:cNvSpPr txBox="1"/>
          <p:nvPr/>
        </p:nvSpPr>
        <p:spPr>
          <a:xfrm>
            <a:off x="3541319" y="6375163"/>
            <a:ext cx="5109359" cy="35280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200" b="0" i="0" u="none" strike="noStrike" cap="none">
                <a:solidFill>
                  <a:schemeClr val="lt1"/>
                </a:solidFill>
                <a:latin typeface="Century Gothic"/>
                <a:ea typeface="Century Gothic"/>
                <a:cs typeface="Century Gothic"/>
                <a:sym typeface="Century Gothic"/>
              </a:rPr>
              <a:t>Low-level lapse rates map at 4 PM EDT on Oct 21, 2021.</a:t>
            </a:r>
            <a:endParaRPr sz="1600" b="0" i="0" u="none" strike="noStrike" cap="none">
              <a:solidFill>
                <a:srgbClr val="000000"/>
              </a:solidFill>
              <a:latin typeface="Arial"/>
              <a:ea typeface="Arial"/>
              <a:cs typeface="Arial"/>
              <a:sym typeface="Arial"/>
            </a:endParaRPr>
          </a:p>
        </p:txBody>
      </p:sp>
      <p:pic>
        <p:nvPicPr>
          <p:cNvPr id="498" name="Google Shape;498;p13" descr="✓ White Heavy Check Mark Emoji"/>
          <p:cNvPicPr preferRelativeResize="0"/>
          <p:nvPr/>
        </p:nvPicPr>
        <p:blipFill rotWithShape="1">
          <a:blip r:embed="rId5">
            <a:alphaModFix/>
          </a:blip>
          <a:srcRect/>
          <a:stretch/>
        </p:blipFill>
        <p:spPr>
          <a:xfrm>
            <a:off x="6245983" y="1801019"/>
            <a:ext cx="427527" cy="42752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14"/>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Did This Event Fit The Model?</a:t>
            </a:r>
            <a:endParaRPr/>
          </a:p>
        </p:txBody>
      </p:sp>
      <p:pic>
        <p:nvPicPr>
          <p:cNvPr id="504" name="Google Shape;504;p14"/>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505" name="Google Shape;505;p14"/>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43</a:t>
            </a:fld>
            <a:endParaRPr/>
          </a:p>
        </p:txBody>
      </p:sp>
      <p:sp>
        <p:nvSpPr>
          <p:cNvPr id="506" name="Google Shape;506;p14"/>
          <p:cNvSpPr txBox="1">
            <a:spLocks noGrp="1"/>
          </p:cNvSpPr>
          <p:nvPr>
            <p:ph type="body" idx="1"/>
          </p:nvPr>
        </p:nvSpPr>
        <p:spPr>
          <a:xfrm>
            <a:off x="303900" y="1824000"/>
            <a:ext cx="10903792" cy="3586899"/>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latin typeface="Arial"/>
                <a:ea typeface="Arial"/>
                <a:cs typeface="Arial"/>
                <a:sym typeface="Arial"/>
              </a:rPr>
              <a:t>Surface dew points in the upper 50s to near 60?</a:t>
            </a:r>
            <a:endParaRPr/>
          </a:p>
          <a:p>
            <a:pPr marL="114300" lvl="0" indent="0" algn="l" rtl="0">
              <a:lnSpc>
                <a:spcPct val="90000"/>
              </a:lnSpc>
              <a:spcBef>
                <a:spcPts val="0"/>
              </a:spcBef>
              <a:spcAft>
                <a:spcPts val="0"/>
              </a:spcAft>
              <a:buSzPts val="1800"/>
              <a:buNone/>
            </a:pPr>
            <a:endParaRPr>
              <a:latin typeface="Arial"/>
              <a:ea typeface="Arial"/>
              <a:cs typeface="Arial"/>
              <a:sym typeface="Arial"/>
            </a:endParaRPr>
          </a:p>
          <a:p>
            <a:pPr marL="457200" lvl="0" indent="-342900" algn="l" rtl="0">
              <a:lnSpc>
                <a:spcPct val="90000"/>
              </a:lnSpc>
              <a:spcBef>
                <a:spcPts val="0"/>
              </a:spcBef>
              <a:spcAft>
                <a:spcPts val="0"/>
              </a:spcAft>
              <a:buSzPts val="1800"/>
              <a:buChar char="•"/>
            </a:pPr>
            <a:r>
              <a:rPr lang="en-US">
                <a:latin typeface="Arial"/>
                <a:ea typeface="Arial"/>
                <a:cs typeface="Arial"/>
                <a:sym typeface="Arial"/>
              </a:rPr>
              <a:t>Surface southerly winds of around 10-15 kts?</a:t>
            </a:r>
            <a:endParaRPr/>
          </a:p>
          <a:p>
            <a:pPr marL="914400" lvl="1" indent="-228600" algn="l" rtl="0">
              <a:lnSpc>
                <a:spcPct val="90000"/>
              </a:lnSpc>
              <a:spcBef>
                <a:spcPts val="0"/>
              </a:spcBef>
              <a:spcAft>
                <a:spcPts val="0"/>
              </a:spcAft>
              <a:buSzPts val="1800"/>
              <a:buNone/>
            </a:pPr>
            <a:endParaRPr sz="2200"/>
          </a:p>
        </p:txBody>
      </p:sp>
      <p:pic>
        <p:nvPicPr>
          <p:cNvPr id="507" name="Google Shape;507;p14"/>
          <p:cNvPicPr preferRelativeResize="0"/>
          <p:nvPr/>
        </p:nvPicPr>
        <p:blipFill rotWithShape="1">
          <a:blip r:embed="rId4">
            <a:alphaModFix/>
          </a:blip>
          <a:srcRect/>
          <a:stretch/>
        </p:blipFill>
        <p:spPr>
          <a:xfrm>
            <a:off x="186455" y="3241572"/>
            <a:ext cx="6458971" cy="3109238"/>
          </a:xfrm>
          <a:prstGeom prst="rect">
            <a:avLst/>
          </a:prstGeom>
          <a:noFill/>
          <a:ln>
            <a:noFill/>
          </a:ln>
        </p:spPr>
      </p:pic>
      <p:sp>
        <p:nvSpPr>
          <p:cNvPr id="508" name="Google Shape;508;p14"/>
          <p:cNvSpPr txBox="1"/>
          <p:nvPr/>
        </p:nvSpPr>
        <p:spPr>
          <a:xfrm>
            <a:off x="186455" y="6418694"/>
            <a:ext cx="11639226" cy="439306"/>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90000"/>
              </a:lnSpc>
              <a:spcBef>
                <a:spcPts val="0"/>
              </a:spcBef>
              <a:spcAft>
                <a:spcPts val="0"/>
              </a:spcAft>
              <a:buClr>
                <a:schemeClr val="lt1"/>
              </a:buClr>
              <a:buSzPct val="90090"/>
              <a:buFont typeface="Arial"/>
              <a:buNone/>
            </a:pPr>
            <a:r>
              <a:rPr lang="en-US" sz="1200" b="0" i="0" u="none" strike="noStrike" cap="none">
                <a:solidFill>
                  <a:schemeClr val="lt1"/>
                </a:solidFill>
                <a:latin typeface="Century Gothic"/>
                <a:ea typeface="Century Gothic"/>
                <a:cs typeface="Century Gothic"/>
                <a:sym typeface="Century Gothic"/>
              </a:rPr>
              <a:t>Shown are 500 mb vorticity/metar plots (left) and surface temp, dewpoint, and MSLP (right) at 4 PM EDT on Oct 21, 2021. Note a narrow corridor of 55-60 F dewpoints extending north across Ohio into Canada. Also note the south to south-southwest surface flow near 10 knots ahead of the eastward-advancing cold front.</a:t>
            </a:r>
            <a:endParaRPr sz="1600" b="0" i="0" u="none" strike="noStrike" cap="none">
              <a:solidFill>
                <a:srgbClr val="000000"/>
              </a:solidFill>
              <a:latin typeface="Arial"/>
              <a:ea typeface="Arial"/>
              <a:cs typeface="Arial"/>
              <a:sym typeface="Arial"/>
            </a:endParaRPr>
          </a:p>
        </p:txBody>
      </p:sp>
      <p:pic>
        <p:nvPicPr>
          <p:cNvPr id="509" name="Google Shape;509;p14"/>
          <p:cNvPicPr preferRelativeResize="0"/>
          <p:nvPr/>
        </p:nvPicPr>
        <p:blipFill rotWithShape="1">
          <a:blip r:embed="rId5">
            <a:alphaModFix/>
          </a:blip>
          <a:srcRect/>
          <a:stretch/>
        </p:blipFill>
        <p:spPr>
          <a:xfrm>
            <a:off x="6999660" y="2599510"/>
            <a:ext cx="4949506" cy="3729487"/>
          </a:xfrm>
          <a:prstGeom prst="rect">
            <a:avLst/>
          </a:prstGeom>
          <a:noFill/>
          <a:ln>
            <a:noFill/>
          </a:ln>
        </p:spPr>
      </p:pic>
      <p:pic>
        <p:nvPicPr>
          <p:cNvPr id="510" name="Google Shape;510;p14" descr="✓ White Heavy Check Mark Emoji"/>
          <p:cNvPicPr preferRelativeResize="0"/>
          <p:nvPr/>
        </p:nvPicPr>
        <p:blipFill rotWithShape="1">
          <a:blip r:embed="rId6">
            <a:alphaModFix/>
          </a:blip>
          <a:srcRect/>
          <a:stretch/>
        </p:blipFill>
        <p:spPr>
          <a:xfrm>
            <a:off x="6513410" y="2385746"/>
            <a:ext cx="427527" cy="427527"/>
          </a:xfrm>
          <a:prstGeom prst="rect">
            <a:avLst/>
          </a:prstGeom>
          <a:noFill/>
          <a:ln>
            <a:noFill/>
          </a:ln>
        </p:spPr>
      </p:pic>
      <p:pic>
        <p:nvPicPr>
          <p:cNvPr id="511" name="Google Shape;511;p14" descr="✓ White Heavy Check Mark Emoji"/>
          <p:cNvPicPr preferRelativeResize="0"/>
          <p:nvPr/>
        </p:nvPicPr>
        <p:blipFill rotWithShape="1">
          <a:blip r:embed="rId6">
            <a:alphaModFix/>
          </a:blip>
          <a:srcRect/>
          <a:stretch/>
        </p:blipFill>
        <p:spPr>
          <a:xfrm>
            <a:off x="6845394" y="1794032"/>
            <a:ext cx="427527" cy="42752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5"/>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Did This Event Fit The Model?</a:t>
            </a:r>
            <a:endParaRPr/>
          </a:p>
        </p:txBody>
      </p:sp>
      <p:pic>
        <p:nvPicPr>
          <p:cNvPr id="517" name="Google Shape;517;p15"/>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518" name="Google Shape;518;p15"/>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44</a:t>
            </a:fld>
            <a:endParaRPr/>
          </a:p>
        </p:txBody>
      </p:sp>
      <p:sp>
        <p:nvSpPr>
          <p:cNvPr id="519" name="Google Shape;519;p15"/>
          <p:cNvSpPr txBox="1">
            <a:spLocks noGrp="1"/>
          </p:cNvSpPr>
          <p:nvPr>
            <p:ph type="body" idx="1"/>
          </p:nvPr>
        </p:nvSpPr>
        <p:spPr>
          <a:xfrm>
            <a:off x="303899" y="1824000"/>
            <a:ext cx="11730257" cy="4930761"/>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50000"/>
              </a:lnSpc>
              <a:spcBef>
                <a:spcPts val="0"/>
              </a:spcBef>
              <a:spcAft>
                <a:spcPts val="0"/>
              </a:spcAft>
              <a:buSzPts val="1800"/>
              <a:buChar char="•"/>
            </a:pPr>
            <a:r>
              <a:rPr lang="en-US">
                <a:latin typeface="Arial"/>
                <a:ea typeface="Arial"/>
                <a:cs typeface="Arial"/>
                <a:sym typeface="Arial"/>
              </a:rPr>
              <a:t>Located under the exit region of a southwesterly upper-level jet?  </a:t>
            </a:r>
            <a:endParaRPr/>
          </a:p>
          <a:p>
            <a:pPr marL="457200" lvl="0" indent="-342900" algn="l" rtl="0">
              <a:lnSpc>
                <a:spcPct val="150000"/>
              </a:lnSpc>
              <a:spcBef>
                <a:spcPts val="0"/>
              </a:spcBef>
              <a:spcAft>
                <a:spcPts val="0"/>
              </a:spcAft>
              <a:buSzPts val="1800"/>
              <a:buChar char="•"/>
            </a:pPr>
            <a:r>
              <a:rPr lang="en-US">
                <a:latin typeface="Arial"/>
                <a:ea typeface="Arial"/>
                <a:cs typeface="Arial"/>
                <a:sym typeface="Arial"/>
              </a:rPr>
              <a:t>A negatively tilted mid-level trough with 40-60 kts of 500mb flow?</a:t>
            </a:r>
            <a:endParaRPr/>
          </a:p>
          <a:p>
            <a:pPr marL="457200" lvl="0" indent="-342900" algn="l" rtl="0">
              <a:lnSpc>
                <a:spcPct val="150000"/>
              </a:lnSpc>
              <a:spcBef>
                <a:spcPts val="0"/>
              </a:spcBef>
              <a:spcAft>
                <a:spcPts val="0"/>
              </a:spcAft>
              <a:buSzPts val="1800"/>
              <a:buChar char="•"/>
            </a:pPr>
            <a:r>
              <a:rPr lang="en-US">
                <a:latin typeface="Arial"/>
                <a:ea typeface="Arial"/>
                <a:cs typeface="Arial"/>
                <a:sym typeface="Arial"/>
              </a:rPr>
              <a:t>A sub-1000 mb low tracking just to the northwest?</a:t>
            </a:r>
            <a:endParaRPr/>
          </a:p>
          <a:p>
            <a:pPr marL="457200" lvl="0" indent="-342900" algn="l" rtl="0">
              <a:lnSpc>
                <a:spcPct val="150000"/>
              </a:lnSpc>
              <a:spcBef>
                <a:spcPts val="0"/>
              </a:spcBef>
              <a:spcAft>
                <a:spcPts val="0"/>
              </a:spcAft>
              <a:buSzPts val="1800"/>
              <a:buChar char="•"/>
            </a:pPr>
            <a:r>
              <a:rPr lang="en-US">
                <a:latin typeface="Arial"/>
                <a:ea typeface="Arial"/>
                <a:cs typeface="Arial"/>
                <a:sym typeface="Arial"/>
              </a:rPr>
              <a:t>Low-level lapse rates greater than 6 C/km?</a:t>
            </a:r>
            <a:endParaRPr/>
          </a:p>
          <a:p>
            <a:pPr marL="457200" lvl="0" indent="-342900" algn="l" rtl="0">
              <a:lnSpc>
                <a:spcPct val="150000"/>
              </a:lnSpc>
              <a:spcBef>
                <a:spcPts val="0"/>
              </a:spcBef>
              <a:spcAft>
                <a:spcPts val="0"/>
              </a:spcAft>
              <a:buSzPts val="1800"/>
              <a:buChar char="•"/>
            </a:pPr>
            <a:r>
              <a:rPr lang="en-US">
                <a:latin typeface="Arial"/>
                <a:ea typeface="Arial"/>
                <a:cs typeface="Arial"/>
                <a:sym typeface="Arial"/>
              </a:rPr>
              <a:t>Surface dew points in the upper 50s to near 60?</a:t>
            </a:r>
            <a:endParaRPr/>
          </a:p>
          <a:p>
            <a:pPr marL="457200" lvl="0" indent="-342900" algn="l" rtl="0">
              <a:lnSpc>
                <a:spcPct val="150000"/>
              </a:lnSpc>
              <a:spcBef>
                <a:spcPts val="0"/>
              </a:spcBef>
              <a:spcAft>
                <a:spcPts val="0"/>
              </a:spcAft>
              <a:buSzPts val="1800"/>
              <a:buChar char="•"/>
            </a:pPr>
            <a:r>
              <a:rPr lang="en-US">
                <a:latin typeface="Arial"/>
                <a:ea typeface="Arial"/>
                <a:cs typeface="Arial"/>
                <a:sym typeface="Arial"/>
              </a:rPr>
              <a:t>Surface southerly winds of around 10-15 kts?</a:t>
            </a:r>
            <a:endParaRPr/>
          </a:p>
          <a:p>
            <a:pPr marL="457200" lvl="0" indent="-228600" algn="l" rtl="0">
              <a:lnSpc>
                <a:spcPct val="150000"/>
              </a:lnSpc>
              <a:spcBef>
                <a:spcPts val="0"/>
              </a:spcBef>
              <a:spcAft>
                <a:spcPts val="0"/>
              </a:spcAft>
              <a:buSzPts val="1800"/>
              <a:buNone/>
            </a:pPr>
            <a:endParaRPr>
              <a:latin typeface="Arial"/>
              <a:ea typeface="Arial"/>
              <a:cs typeface="Arial"/>
              <a:sym typeface="Arial"/>
            </a:endParaRPr>
          </a:p>
          <a:p>
            <a:pPr marL="457200" lvl="0" indent="-342900" algn="l" rtl="0">
              <a:lnSpc>
                <a:spcPct val="150000"/>
              </a:lnSpc>
              <a:spcBef>
                <a:spcPts val="0"/>
              </a:spcBef>
              <a:spcAft>
                <a:spcPts val="0"/>
              </a:spcAft>
              <a:buSzPts val="1800"/>
              <a:buChar char="•"/>
            </a:pPr>
            <a:r>
              <a:rPr lang="en-US">
                <a:latin typeface="Arial"/>
                <a:ea typeface="Arial"/>
                <a:cs typeface="Arial"/>
                <a:sym typeface="Arial"/>
              </a:rPr>
              <a:t>Not a perfect match, many favorable parameters with some variability.</a:t>
            </a:r>
            <a:endParaRPr/>
          </a:p>
          <a:p>
            <a:pPr marL="914400" lvl="1" indent="-342900" algn="l" rtl="0">
              <a:lnSpc>
                <a:spcPct val="150000"/>
              </a:lnSpc>
              <a:spcBef>
                <a:spcPts val="0"/>
              </a:spcBef>
              <a:spcAft>
                <a:spcPts val="0"/>
              </a:spcAft>
              <a:buSzPts val="1800"/>
              <a:buChar char="•"/>
            </a:pPr>
            <a:r>
              <a:rPr lang="en-US">
                <a:latin typeface="Arial"/>
                <a:ea typeface="Arial"/>
                <a:cs typeface="Arial"/>
                <a:sym typeface="Arial"/>
              </a:rPr>
              <a:t>This shows that not all HSLC events in the Great Lakes are “textbook” and that even a small degree of deviation from the model can still result in a favorable environment.</a:t>
            </a:r>
            <a:endParaRPr/>
          </a:p>
        </p:txBody>
      </p:sp>
      <p:pic>
        <p:nvPicPr>
          <p:cNvPr id="520" name="Google Shape;520;p15" descr="✓ White Heavy Check Mark Emoji"/>
          <p:cNvPicPr preferRelativeResize="0"/>
          <p:nvPr/>
        </p:nvPicPr>
        <p:blipFill rotWithShape="1">
          <a:blip r:embed="rId4">
            <a:alphaModFix/>
          </a:blip>
          <a:srcRect/>
          <a:stretch/>
        </p:blipFill>
        <p:spPr>
          <a:xfrm>
            <a:off x="8968758" y="1892421"/>
            <a:ext cx="427527" cy="427527"/>
          </a:xfrm>
          <a:prstGeom prst="rect">
            <a:avLst/>
          </a:prstGeom>
          <a:noFill/>
          <a:ln>
            <a:noFill/>
          </a:ln>
        </p:spPr>
      </p:pic>
      <p:pic>
        <p:nvPicPr>
          <p:cNvPr id="521" name="Google Shape;521;p15" descr="✓ White Heavy Check Mark Emoji"/>
          <p:cNvPicPr preferRelativeResize="0"/>
          <p:nvPr/>
        </p:nvPicPr>
        <p:blipFill rotWithShape="1">
          <a:blip r:embed="rId4">
            <a:alphaModFix/>
          </a:blip>
          <a:srcRect/>
          <a:stretch/>
        </p:blipFill>
        <p:spPr>
          <a:xfrm>
            <a:off x="8962864" y="2413221"/>
            <a:ext cx="427527" cy="427527"/>
          </a:xfrm>
          <a:prstGeom prst="rect">
            <a:avLst/>
          </a:prstGeom>
          <a:noFill/>
          <a:ln>
            <a:noFill/>
          </a:ln>
        </p:spPr>
      </p:pic>
      <p:pic>
        <p:nvPicPr>
          <p:cNvPr id="522" name="Google Shape;522;p15" descr="✓ White Heavy Check Mark Emoji"/>
          <p:cNvPicPr preferRelativeResize="0"/>
          <p:nvPr/>
        </p:nvPicPr>
        <p:blipFill rotWithShape="1">
          <a:blip r:embed="rId4">
            <a:alphaModFix/>
          </a:blip>
          <a:srcRect/>
          <a:stretch/>
        </p:blipFill>
        <p:spPr>
          <a:xfrm>
            <a:off x="6947230" y="3764732"/>
            <a:ext cx="427527" cy="427527"/>
          </a:xfrm>
          <a:prstGeom prst="rect">
            <a:avLst/>
          </a:prstGeom>
          <a:noFill/>
          <a:ln>
            <a:noFill/>
          </a:ln>
        </p:spPr>
      </p:pic>
      <p:pic>
        <p:nvPicPr>
          <p:cNvPr id="523" name="Google Shape;523;p15" descr="✓ White Heavy Check Mark Emoji"/>
          <p:cNvPicPr preferRelativeResize="0"/>
          <p:nvPr/>
        </p:nvPicPr>
        <p:blipFill rotWithShape="1">
          <a:blip r:embed="rId4">
            <a:alphaModFix/>
          </a:blip>
          <a:srcRect/>
          <a:stretch/>
        </p:blipFill>
        <p:spPr>
          <a:xfrm>
            <a:off x="6332714" y="3322368"/>
            <a:ext cx="427527" cy="427527"/>
          </a:xfrm>
          <a:prstGeom prst="rect">
            <a:avLst/>
          </a:prstGeom>
          <a:noFill/>
          <a:ln>
            <a:noFill/>
          </a:ln>
        </p:spPr>
      </p:pic>
      <p:pic>
        <p:nvPicPr>
          <p:cNvPr id="524" name="Google Shape;524;p15" descr="✓ White Heavy Check Mark Emoji"/>
          <p:cNvPicPr preferRelativeResize="0"/>
          <p:nvPr/>
        </p:nvPicPr>
        <p:blipFill rotWithShape="1">
          <a:blip r:embed="rId4">
            <a:alphaModFix/>
          </a:blip>
          <a:srcRect/>
          <a:stretch/>
        </p:blipFill>
        <p:spPr>
          <a:xfrm>
            <a:off x="6546478" y="4249486"/>
            <a:ext cx="427527" cy="427527"/>
          </a:xfrm>
          <a:prstGeom prst="rect">
            <a:avLst/>
          </a:prstGeom>
          <a:noFill/>
          <a:ln>
            <a:noFill/>
          </a:ln>
        </p:spPr>
      </p:pic>
      <p:pic>
        <p:nvPicPr>
          <p:cNvPr id="525" name="Google Shape;525;p15" descr="File:Red X.svg - Wikimedia Commons"/>
          <p:cNvPicPr preferRelativeResize="0"/>
          <p:nvPr/>
        </p:nvPicPr>
        <p:blipFill rotWithShape="1">
          <a:blip r:embed="rId5">
            <a:alphaModFix/>
          </a:blip>
          <a:srcRect/>
          <a:stretch/>
        </p:blipFill>
        <p:spPr>
          <a:xfrm>
            <a:off x="7160994" y="2840748"/>
            <a:ext cx="411600" cy="411600"/>
          </a:xfrm>
          <a:prstGeom prst="rect">
            <a:avLst/>
          </a:prstGeom>
          <a:noFill/>
          <a:ln>
            <a:noFill/>
          </a:ln>
        </p:spPr>
      </p:pic>
      <p:pic>
        <p:nvPicPr>
          <p:cNvPr id="526" name="Google Shape;526;p15" descr="File:Red X.svg - Wikimedia Commons"/>
          <p:cNvPicPr preferRelativeResize="0"/>
          <p:nvPr/>
        </p:nvPicPr>
        <p:blipFill rotWithShape="1">
          <a:blip r:embed="rId5">
            <a:alphaModFix/>
          </a:blip>
          <a:srcRect/>
          <a:stretch/>
        </p:blipFill>
        <p:spPr>
          <a:xfrm>
            <a:off x="9543429" y="2429148"/>
            <a:ext cx="411600" cy="411600"/>
          </a:xfrm>
          <a:prstGeom prst="rect">
            <a:avLst/>
          </a:prstGeom>
          <a:noFill/>
          <a:ln>
            <a:noFill/>
          </a:ln>
        </p:spPr>
      </p:pic>
      <p:pic>
        <p:nvPicPr>
          <p:cNvPr id="527" name="Google Shape;527;p15" descr="File:Red X.svg - Wikimedia Commons"/>
          <p:cNvPicPr preferRelativeResize="0"/>
          <p:nvPr/>
        </p:nvPicPr>
        <p:blipFill rotWithShape="1">
          <a:blip r:embed="rId5">
            <a:alphaModFix/>
          </a:blip>
          <a:srcRect/>
          <a:stretch/>
        </p:blipFill>
        <p:spPr>
          <a:xfrm>
            <a:off x="9543429" y="1908348"/>
            <a:ext cx="411600" cy="411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11787660d22_0_48"/>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Applying the MOSHE to the Nov 5, 2017 Case</a:t>
            </a:r>
            <a:endParaRPr/>
          </a:p>
        </p:txBody>
      </p:sp>
      <p:pic>
        <p:nvPicPr>
          <p:cNvPr id="533" name="Google Shape;533;g11787660d22_0_48"/>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534" name="Google Shape;534;g11787660d22_0_48"/>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45</a:t>
            </a:fld>
            <a:endParaRPr/>
          </a:p>
        </p:txBody>
      </p:sp>
      <p:pic>
        <p:nvPicPr>
          <p:cNvPr id="535" name="Google Shape;535;g11787660d22_0_48"/>
          <p:cNvPicPr preferRelativeResize="0"/>
          <p:nvPr/>
        </p:nvPicPr>
        <p:blipFill rotWithShape="1">
          <a:blip r:embed="rId4">
            <a:alphaModFix/>
          </a:blip>
          <a:srcRect/>
          <a:stretch/>
        </p:blipFill>
        <p:spPr>
          <a:xfrm>
            <a:off x="5298050" y="1721913"/>
            <a:ext cx="6625974" cy="4969475"/>
          </a:xfrm>
          <a:prstGeom prst="rect">
            <a:avLst/>
          </a:prstGeom>
          <a:noFill/>
          <a:ln>
            <a:noFill/>
          </a:ln>
        </p:spPr>
      </p:pic>
      <p:sp>
        <p:nvSpPr>
          <p:cNvPr id="536" name="Google Shape;536;g11787660d22_0_48"/>
          <p:cNvSpPr txBox="1">
            <a:spLocks noGrp="1"/>
          </p:cNvSpPr>
          <p:nvPr>
            <p:ph type="body" idx="1"/>
          </p:nvPr>
        </p:nvSpPr>
        <p:spPr>
          <a:xfrm>
            <a:off x="303849" y="2075646"/>
            <a:ext cx="5107049" cy="4615604"/>
          </a:xfrm>
          <a:prstGeom prst="rect">
            <a:avLst/>
          </a:prstGeom>
          <a:noFill/>
          <a:ln>
            <a:noFill/>
          </a:ln>
        </p:spPr>
        <p:txBody>
          <a:bodyPr spcFirstLastPara="1" wrap="square" lIns="91425" tIns="45700" rIns="91425" bIns="45700" anchor="t" anchorCtr="0">
            <a:normAutofit fontScale="70000" lnSpcReduction="20000"/>
          </a:bodyPr>
          <a:lstStyle/>
          <a:p>
            <a:pPr marL="457200" lvl="0" indent="-370840" algn="l" rtl="0">
              <a:lnSpc>
                <a:spcPct val="100000"/>
              </a:lnSpc>
              <a:spcBef>
                <a:spcPts val="0"/>
              </a:spcBef>
              <a:spcAft>
                <a:spcPts val="0"/>
              </a:spcAft>
              <a:buClr>
                <a:srgbClr val="FFFFFF"/>
              </a:buClr>
              <a:buSzPct val="100000"/>
              <a:buChar char="•"/>
            </a:pPr>
            <a:r>
              <a:rPr lang="en-US" sz="3200">
                <a:solidFill>
                  <a:srgbClr val="FFFFFF"/>
                </a:solidFill>
                <a:latin typeface="Arial"/>
                <a:ea typeface="Arial"/>
                <a:cs typeface="Arial"/>
                <a:sym typeface="Arial"/>
              </a:rPr>
              <a:t>14 Confirmed Tornadoes (3 EF2, 9 EF1, 2 EF-0)</a:t>
            </a:r>
            <a:endParaRPr sz="3200">
              <a:solidFill>
                <a:srgbClr val="000000"/>
              </a:solidFill>
              <a:latin typeface="Arial"/>
              <a:ea typeface="Arial"/>
              <a:cs typeface="Arial"/>
              <a:sym typeface="Arial"/>
            </a:endParaRPr>
          </a:p>
          <a:p>
            <a:pPr marL="914400" lvl="1" indent="-353060" algn="l" rtl="0">
              <a:lnSpc>
                <a:spcPct val="100000"/>
              </a:lnSpc>
              <a:spcBef>
                <a:spcPts val="560"/>
              </a:spcBef>
              <a:spcAft>
                <a:spcPts val="0"/>
              </a:spcAft>
              <a:buClr>
                <a:srgbClr val="FFFFFF"/>
              </a:buClr>
              <a:buSzPct val="100000"/>
              <a:buChar char="•"/>
            </a:pPr>
            <a:r>
              <a:rPr lang="en-US" sz="2800">
                <a:solidFill>
                  <a:srgbClr val="FFFFFF"/>
                </a:solidFill>
                <a:latin typeface="Arial"/>
                <a:ea typeface="Arial"/>
                <a:cs typeface="Arial"/>
                <a:sym typeface="Arial"/>
              </a:rPr>
              <a:t>10/14 had a TDS</a:t>
            </a:r>
            <a:endParaRPr sz="2800">
              <a:solidFill>
                <a:srgbClr val="000000"/>
              </a:solidFill>
              <a:latin typeface="Arial"/>
              <a:ea typeface="Arial"/>
              <a:cs typeface="Arial"/>
              <a:sym typeface="Arial"/>
            </a:endParaRPr>
          </a:p>
          <a:p>
            <a:pPr marL="914400" lvl="1" indent="-353060" algn="l" rtl="0">
              <a:lnSpc>
                <a:spcPct val="100000"/>
              </a:lnSpc>
              <a:spcBef>
                <a:spcPts val="560"/>
              </a:spcBef>
              <a:spcAft>
                <a:spcPts val="0"/>
              </a:spcAft>
              <a:buClr>
                <a:srgbClr val="FFFFFF"/>
              </a:buClr>
              <a:buSzPct val="100000"/>
              <a:buChar char="•"/>
            </a:pPr>
            <a:r>
              <a:rPr lang="en-US" sz="2800">
                <a:solidFill>
                  <a:srgbClr val="FFFFFF"/>
                </a:solidFill>
                <a:latin typeface="Arial"/>
                <a:ea typeface="Arial"/>
                <a:cs typeface="Arial"/>
                <a:sym typeface="Arial"/>
              </a:rPr>
              <a:t>TDS appeared, on avg, just 1 min after touchdown</a:t>
            </a:r>
            <a:br>
              <a:rPr lang="en-US" sz="2800">
                <a:solidFill>
                  <a:srgbClr val="FFFFFF"/>
                </a:solidFill>
                <a:latin typeface="Arial"/>
                <a:ea typeface="Arial"/>
                <a:cs typeface="Arial"/>
                <a:sym typeface="Arial"/>
              </a:rPr>
            </a:br>
            <a:endParaRPr sz="2800">
              <a:solidFill>
                <a:srgbClr val="FFFFFF"/>
              </a:solidFill>
              <a:latin typeface="Arial"/>
              <a:ea typeface="Arial"/>
              <a:cs typeface="Arial"/>
              <a:sym typeface="Arial"/>
            </a:endParaRPr>
          </a:p>
          <a:p>
            <a:pPr marL="457200" lvl="0" indent="-370840" algn="l" rtl="0">
              <a:lnSpc>
                <a:spcPct val="100000"/>
              </a:lnSpc>
              <a:spcBef>
                <a:spcPts val="640"/>
              </a:spcBef>
              <a:spcAft>
                <a:spcPts val="0"/>
              </a:spcAft>
              <a:buClr>
                <a:srgbClr val="FFFFFF"/>
              </a:buClr>
              <a:buSzPct val="100000"/>
              <a:buChar char="•"/>
            </a:pPr>
            <a:r>
              <a:rPr lang="en-US" sz="3200">
                <a:solidFill>
                  <a:srgbClr val="FFFFFF"/>
                </a:solidFill>
                <a:latin typeface="Arial"/>
                <a:ea typeface="Arial"/>
                <a:cs typeface="Arial"/>
                <a:sym typeface="Arial"/>
              </a:rPr>
              <a:t>Widespread significant wind damage</a:t>
            </a:r>
            <a:endParaRPr sz="3200">
              <a:solidFill>
                <a:srgbClr val="000000"/>
              </a:solidFill>
              <a:latin typeface="Arial"/>
              <a:ea typeface="Arial"/>
              <a:cs typeface="Arial"/>
              <a:sym typeface="Arial"/>
            </a:endParaRPr>
          </a:p>
          <a:p>
            <a:pPr marL="914400" lvl="1" indent="-353060" algn="l" rtl="0">
              <a:lnSpc>
                <a:spcPct val="100000"/>
              </a:lnSpc>
              <a:spcBef>
                <a:spcPts val="560"/>
              </a:spcBef>
              <a:spcAft>
                <a:spcPts val="0"/>
              </a:spcAft>
              <a:buClr>
                <a:srgbClr val="FFFFFF"/>
              </a:buClr>
              <a:buSzPct val="100000"/>
              <a:buChar char="•"/>
            </a:pPr>
            <a:r>
              <a:rPr lang="en-US" sz="2800">
                <a:solidFill>
                  <a:srgbClr val="FFFFFF"/>
                </a:solidFill>
                <a:latin typeface="Arial"/>
                <a:ea typeface="Arial"/>
                <a:cs typeface="Arial"/>
                <a:sym typeface="Arial"/>
              </a:rPr>
              <a:t>Macroburst traveled ~110 miles with max width of ~13 miles and max winds of 105 mph (measured)</a:t>
            </a:r>
            <a:br>
              <a:rPr lang="en-US" sz="2800">
                <a:solidFill>
                  <a:srgbClr val="FFFFFF"/>
                </a:solidFill>
                <a:latin typeface="Arial"/>
                <a:ea typeface="Arial"/>
                <a:cs typeface="Arial"/>
                <a:sym typeface="Arial"/>
              </a:rPr>
            </a:br>
            <a:endParaRPr sz="2800">
              <a:solidFill>
                <a:srgbClr val="FFFFFF"/>
              </a:solidFill>
              <a:latin typeface="Arial"/>
              <a:ea typeface="Arial"/>
              <a:cs typeface="Arial"/>
              <a:sym typeface="Arial"/>
            </a:endParaRPr>
          </a:p>
          <a:p>
            <a:pPr marL="457200" lvl="0" indent="-370840" algn="l" rtl="0">
              <a:lnSpc>
                <a:spcPct val="100000"/>
              </a:lnSpc>
              <a:spcBef>
                <a:spcPts val="640"/>
              </a:spcBef>
              <a:spcAft>
                <a:spcPts val="0"/>
              </a:spcAft>
              <a:buClr>
                <a:srgbClr val="FFFFFF"/>
              </a:buClr>
              <a:buSzPct val="100000"/>
              <a:buChar char="•"/>
            </a:pPr>
            <a:r>
              <a:rPr lang="en-US" sz="3200">
                <a:solidFill>
                  <a:srgbClr val="FFFFFF"/>
                </a:solidFill>
                <a:latin typeface="Arial"/>
                <a:ea typeface="Arial"/>
                <a:cs typeface="Arial"/>
                <a:sym typeface="Arial"/>
              </a:rPr>
              <a:t>Average Echo Top Height of 29,000 feet</a:t>
            </a:r>
            <a:endParaRPr>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11787660d22_0_59"/>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Applying the MOSHE to the Nov 5, 2017 Case</a:t>
            </a:r>
            <a:endParaRPr/>
          </a:p>
        </p:txBody>
      </p:sp>
      <p:pic>
        <p:nvPicPr>
          <p:cNvPr id="542" name="Google Shape;542;g11787660d22_0_59"/>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543" name="Google Shape;543;g11787660d22_0_59"/>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46</a:t>
            </a:fld>
            <a:endParaRPr/>
          </a:p>
        </p:txBody>
      </p:sp>
      <p:sp>
        <p:nvSpPr>
          <p:cNvPr id="544" name="Google Shape;544;g11787660d22_0_59"/>
          <p:cNvSpPr txBox="1">
            <a:spLocks noGrp="1"/>
          </p:cNvSpPr>
          <p:nvPr>
            <p:ph type="body" idx="1"/>
          </p:nvPr>
        </p:nvSpPr>
        <p:spPr>
          <a:xfrm>
            <a:off x="303849" y="2075646"/>
            <a:ext cx="5107049" cy="4615604"/>
          </a:xfrm>
          <a:prstGeom prst="rect">
            <a:avLst/>
          </a:prstGeom>
          <a:noFill/>
          <a:ln>
            <a:noFill/>
          </a:ln>
        </p:spPr>
        <p:txBody>
          <a:bodyPr spcFirstLastPara="1" wrap="square" lIns="91425" tIns="45700" rIns="91425" bIns="45700" anchor="t" anchorCtr="0">
            <a:normAutofit fontScale="70000" lnSpcReduction="20000"/>
          </a:bodyPr>
          <a:lstStyle/>
          <a:p>
            <a:pPr marL="457200" lvl="0" indent="-370840" algn="l" rtl="0">
              <a:lnSpc>
                <a:spcPct val="100000"/>
              </a:lnSpc>
              <a:spcBef>
                <a:spcPts val="0"/>
              </a:spcBef>
              <a:spcAft>
                <a:spcPts val="0"/>
              </a:spcAft>
              <a:buClr>
                <a:srgbClr val="FFFFFF"/>
              </a:buClr>
              <a:buSzPct val="100000"/>
              <a:buChar char="•"/>
            </a:pPr>
            <a:r>
              <a:rPr lang="en-US" sz="3200">
                <a:solidFill>
                  <a:srgbClr val="FFFFFF"/>
                </a:solidFill>
                <a:latin typeface="Arial"/>
                <a:ea typeface="Arial"/>
                <a:cs typeface="Arial"/>
                <a:sym typeface="Arial"/>
              </a:rPr>
              <a:t>14 Confirmed Tornadoes (3 EF2, 9 EF1, 2 EF-0)</a:t>
            </a:r>
            <a:endParaRPr sz="3200">
              <a:solidFill>
                <a:srgbClr val="000000"/>
              </a:solidFill>
              <a:latin typeface="Arial"/>
              <a:ea typeface="Arial"/>
              <a:cs typeface="Arial"/>
              <a:sym typeface="Arial"/>
            </a:endParaRPr>
          </a:p>
          <a:p>
            <a:pPr marL="914400" lvl="1" indent="-353060" algn="l" rtl="0">
              <a:lnSpc>
                <a:spcPct val="100000"/>
              </a:lnSpc>
              <a:spcBef>
                <a:spcPts val="560"/>
              </a:spcBef>
              <a:spcAft>
                <a:spcPts val="0"/>
              </a:spcAft>
              <a:buClr>
                <a:srgbClr val="FFFFFF"/>
              </a:buClr>
              <a:buSzPct val="100000"/>
              <a:buChar char="•"/>
            </a:pPr>
            <a:r>
              <a:rPr lang="en-US" sz="2800">
                <a:solidFill>
                  <a:srgbClr val="FFFFFF"/>
                </a:solidFill>
                <a:latin typeface="Arial"/>
                <a:ea typeface="Arial"/>
                <a:cs typeface="Arial"/>
                <a:sym typeface="Arial"/>
              </a:rPr>
              <a:t>10/14 had a TDS</a:t>
            </a:r>
            <a:endParaRPr sz="2800">
              <a:solidFill>
                <a:srgbClr val="000000"/>
              </a:solidFill>
              <a:latin typeface="Arial"/>
              <a:ea typeface="Arial"/>
              <a:cs typeface="Arial"/>
              <a:sym typeface="Arial"/>
            </a:endParaRPr>
          </a:p>
          <a:p>
            <a:pPr marL="914400" lvl="1" indent="-353060" algn="l" rtl="0">
              <a:lnSpc>
                <a:spcPct val="100000"/>
              </a:lnSpc>
              <a:spcBef>
                <a:spcPts val="560"/>
              </a:spcBef>
              <a:spcAft>
                <a:spcPts val="0"/>
              </a:spcAft>
              <a:buClr>
                <a:srgbClr val="FFFFFF"/>
              </a:buClr>
              <a:buSzPct val="100000"/>
              <a:buChar char="•"/>
            </a:pPr>
            <a:r>
              <a:rPr lang="en-US" sz="2800">
                <a:solidFill>
                  <a:srgbClr val="FFFFFF"/>
                </a:solidFill>
                <a:latin typeface="Arial"/>
                <a:ea typeface="Arial"/>
                <a:cs typeface="Arial"/>
                <a:sym typeface="Arial"/>
              </a:rPr>
              <a:t>TDS appeared, on avg, just 1 min after touchdown</a:t>
            </a:r>
            <a:br>
              <a:rPr lang="en-US" sz="2800">
                <a:solidFill>
                  <a:srgbClr val="FFFFFF"/>
                </a:solidFill>
                <a:latin typeface="Arial"/>
                <a:ea typeface="Arial"/>
                <a:cs typeface="Arial"/>
                <a:sym typeface="Arial"/>
              </a:rPr>
            </a:br>
            <a:endParaRPr sz="2800">
              <a:solidFill>
                <a:srgbClr val="FFFFFF"/>
              </a:solidFill>
              <a:latin typeface="Arial"/>
              <a:ea typeface="Arial"/>
              <a:cs typeface="Arial"/>
              <a:sym typeface="Arial"/>
            </a:endParaRPr>
          </a:p>
          <a:p>
            <a:pPr marL="457200" lvl="0" indent="-370840" algn="l" rtl="0">
              <a:lnSpc>
                <a:spcPct val="100000"/>
              </a:lnSpc>
              <a:spcBef>
                <a:spcPts val="640"/>
              </a:spcBef>
              <a:spcAft>
                <a:spcPts val="0"/>
              </a:spcAft>
              <a:buClr>
                <a:srgbClr val="FFFFFF"/>
              </a:buClr>
              <a:buSzPct val="100000"/>
              <a:buChar char="•"/>
            </a:pPr>
            <a:r>
              <a:rPr lang="en-US" sz="3200">
                <a:solidFill>
                  <a:srgbClr val="FFFFFF"/>
                </a:solidFill>
                <a:latin typeface="Arial"/>
                <a:ea typeface="Arial"/>
                <a:cs typeface="Arial"/>
                <a:sym typeface="Arial"/>
              </a:rPr>
              <a:t>Widespread significant wind damage</a:t>
            </a:r>
            <a:endParaRPr sz="3200">
              <a:solidFill>
                <a:srgbClr val="000000"/>
              </a:solidFill>
              <a:latin typeface="Arial"/>
              <a:ea typeface="Arial"/>
              <a:cs typeface="Arial"/>
              <a:sym typeface="Arial"/>
            </a:endParaRPr>
          </a:p>
          <a:p>
            <a:pPr marL="914400" lvl="1" indent="-353060" algn="l" rtl="0">
              <a:lnSpc>
                <a:spcPct val="100000"/>
              </a:lnSpc>
              <a:spcBef>
                <a:spcPts val="560"/>
              </a:spcBef>
              <a:spcAft>
                <a:spcPts val="0"/>
              </a:spcAft>
              <a:buClr>
                <a:srgbClr val="FFFFFF"/>
              </a:buClr>
              <a:buSzPct val="100000"/>
              <a:buChar char="•"/>
            </a:pPr>
            <a:r>
              <a:rPr lang="en-US" sz="2800">
                <a:solidFill>
                  <a:srgbClr val="FFFFFF"/>
                </a:solidFill>
                <a:latin typeface="Arial"/>
                <a:ea typeface="Arial"/>
                <a:cs typeface="Arial"/>
                <a:sym typeface="Arial"/>
              </a:rPr>
              <a:t>Macroburst traveled ~110 miles with max width of ~13 miles and max winds of 105 mph (measured)</a:t>
            </a:r>
            <a:br>
              <a:rPr lang="en-US" sz="2800">
                <a:solidFill>
                  <a:srgbClr val="FFFFFF"/>
                </a:solidFill>
                <a:latin typeface="Arial"/>
                <a:ea typeface="Arial"/>
                <a:cs typeface="Arial"/>
                <a:sym typeface="Arial"/>
              </a:rPr>
            </a:br>
            <a:endParaRPr sz="2800">
              <a:solidFill>
                <a:srgbClr val="FFFFFF"/>
              </a:solidFill>
              <a:latin typeface="Arial"/>
              <a:ea typeface="Arial"/>
              <a:cs typeface="Arial"/>
              <a:sym typeface="Arial"/>
            </a:endParaRPr>
          </a:p>
          <a:p>
            <a:pPr marL="457200" lvl="0" indent="-370840" algn="l" rtl="0">
              <a:lnSpc>
                <a:spcPct val="100000"/>
              </a:lnSpc>
              <a:spcBef>
                <a:spcPts val="640"/>
              </a:spcBef>
              <a:spcAft>
                <a:spcPts val="0"/>
              </a:spcAft>
              <a:buClr>
                <a:srgbClr val="FFFFFF"/>
              </a:buClr>
              <a:buSzPct val="100000"/>
              <a:buChar char="•"/>
            </a:pPr>
            <a:r>
              <a:rPr lang="en-US" sz="3200">
                <a:solidFill>
                  <a:srgbClr val="FFFFFF"/>
                </a:solidFill>
                <a:latin typeface="Arial"/>
                <a:ea typeface="Arial"/>
                <a:cs typeface="Arial"/>
                <a:sym typeface="Arial"/>
              </a:rPr>
              <a:t>Average Echo Top Height of 29,000 feet</a:t>
            </a:r>
            <a:endParaRPr>
              <a:latin typeface="Arial"/>
              <a:ea typeface="Arial"/>
              <a:cs typeface="Arial"/>
              <a:sym typeface="Arial"/>
            </a:endParaRPr>
          </a:p>
        </p:txBody>
      </p:sp>
      <p:pic>
        <p:nvPicPr>
          <p:cNvPr id="545" name="Google Shape;545;g11787660d22_0_59" descr="P:\Journeymen\Greenawalt\20171105\Map.png"/>
          <p:cNvPicPr preferRelativeResize="0"/>
          <p:nvPr/>
        </p:nvPicPr>
        <p:blipFill rotWithShape="1">
          <a:blip r:embed="rId4">
            <a:alphaModFix/>
          </a:blip>
          <a:srcRect l="15582" r="16486"/>
          <a:stretch/>
        </p:blipFill>
        <p:spPr>
          <a:xfrm>
            <a:off x="6068075" y="1822575"/>
            <a:ext cx="5879678" cy="48686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11787660d22_0_68"/>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Applying the MOSHE to the Nov 5, 2017 Case</a:t>
            </a:r>
            <a:endParaRPr/>
          </a:p>
        </p:txBody>
      </p:sp>
      <p:pic>
        <p:nvPicPr>
          <p:cNvPr id="551" name="Google Shape;551;g11787660d22_0_68"/>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552" name="Google Shape;552;g11787660d22_0_68"/>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47</a:t>
            </a:fld>
            <a:endParaRPr/>
          </a:p>
        </p:txBody>
      </p:sp>
      <p:pic>
        <p:nvPicPr>
          <p:cNvPr id="553" name="Google Shape;553;g11787660d22_0_68"/>
          <p:cNvPicPr preferRelativeResize="0"/>
          <p:nvPr/>
        </p:nvPicPr>
        <p:blipFill rotWithShape="1">
          <a:blip r:embed="rId4">
            <a:alphaModFix/>
          </a:blip>
          <a:srcRect l="4709" r="4717"/>
          <a:stretch/>
        </p:blipFill>
        <p:spPr>
          <a:xfrm>
            <a:off x="6068075" y="1822575"/>
            <a:ext cx="5879677" cy="4868676"/>
          </a:xfrm>
          <a:prstGeom prst="rect">
            <a:avLst/>
          </a:prstGeom>
          <a:noFill/>
          <a:ln>
            <a:noFill/>
          </a:ln>
        </p:spPr>
      </p:pic>
      <p:sp>
        <p:nvSpPr>
          <p:cNvPr id="554" name="Google Shape;554;g11787660d22_0_68"/>
          <p:cNvSpPr txBox="1">
            <a:spLocks noGrp="1"/>
          </p:cNvSpPr>
          <p:nvPr>
            <p:ph type="body" idx="1"/>
          </p:nvPr>
        </p:nvSpPr>
        <p:spPr>
          <a:xfrm>
            <a:off x="303849" y="2075646"/>
            <a:ext cx="5593612" cy="2236295"/>
          </a:xfrm>
          <a:prstGeom prst="rect">
            <a:avLst/>
          </a:prstGeom>
          <a:noFill/>
          <a:ln>
            <a:noFill/>
          </a:ln>
        </p:spPr>
        <p:txBody>
          <a:bodyPr spcFirstLastPara="1" wrap="square" lIns="91425" tIns="45700" rIns="91425" bIns="45700" anchor="t" anchorCtr="0">
            <a:normAutofit/>
          </a:bodyPr>
          <a:lstStyle/>
          <a:p>
            <a:pPr marL="86360" lvl="0" indent="0" algn="l" rtl="0">
              <a:lnSpc>
                <a:spcPct val="100000"/>
              </a:lnSpc>
              <a:spcBef>
                <a:spcPts val="0"/>
              </a:spcBef>
              <a:spcAft>
                <a:spcPts val="0"/>
              </a:spcAft>
              <a:buClr>
                <a:srgbClr val="FFFFFF"/>
              </a:buClr>
              <a:buSzPts val="2200"/>
              <a:buNone/>
            </a:pPr>
            <a:r>
              <a:rPr lang="en-US">
                <a:solidFill>
                  <a:srgbClr val="FFFFFF"/>
                </a:solidFill>
                <a:latin typeface="Arial"/>
                <a:ea typeface="Arial"/>
                <a:cs typeface="Arial"/>
                <a:sym typeface="Arial"/>
              </a:rPr>
              <a:t>Loop of MOSHE from 1 PM EDT to 11 PM.</a:t>
            </a:r>
            <a:endParaRPr/>
          </a:p>
          <a:p>
            <a:pPr marL="429260" lvl="0" indent="-342900" algn="l" rtl="0">
              <a:lnSpc>
                <a:spcPct val="100000"/>
              </a:lnSpc>
              <a:spcBef>
                <a:spcPts val="0"/>
              </a:spcBef>
              <a:spcAft>
                <a:spcPts val="0"/>
              </a:spcAft>
              <a:buClr>
                <a:srgbClr val="FFFFFF"/>
              </a:buClr>
              <a:buSzPts val="2200"/>
              <a:buChar char="•"/>
            </a:pPr>
            <a:r>
              <a:rPr lang="en-US">
                <a:solidFill>
                  <a:srgbClr val="FFFFFF"/>
                </a:solidFill>
                <a:latin typeface="Arial"/>
                <a:ea typeface="Arial"/>
                <a:cs typeface="Arial"/>
                <a:sym typeface="Arial"/>
              </a:rPr>
              <a:t>Note the northeast advection of higher values of the MOSHE into northern OH.</a:t>
            </a:r>
            <a:endParaRPr>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11787660d22_0_76"/>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Compare to SHERBE for the Nov 5, 2017 Case</a:t>
            </a:r>
            <a:endParaRPr/>
          </a:p>
        </p:txBody>
      </p:sp>
      <p:pic>
        <p:nvPicPr>
          <p:cNvPr id="560" name="Google Shape;560;g11787660d22_0_76"/>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561" name="Google Shape;561;g11787660d22_0_76"/>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48</a:t>
            </a:fld>
            <a:endParaRPr/>
          </a:p>
        </p:txBody>
      </p:sp>
      <p:pic>
        <p:nvPicPr>
          <p:cNvPr id="562" name="Google Shape;562;g11787660d22_0_76"/>
          <p:cNvPicPr preferRelativeResize="0"/>
          <p:nvPr/>
        </p:nvPicPr>
        <p:blipFill rotWithShape="1">
          <a:blip r:embed="rId4">
            <a:alphaModFix/>
          </a:blip>
          <a:srcRect l="4709" r="4717"/>
          <a:stretch/>
        </p:blipFill>
        <p:spPr>
          <a:xfrm>
            <a:off x="6068075" y="1822575"/>
            <a:ext cx="5879677" cy="4868676"/>
          </a:xfrm>
          <a:prstGeom prst="rect">
            <a:avLst/>
          </a:prstGeom>
          <a:noFill/>
          <a:ln>
            <a:noFill/>
          </a:ln>
        </p:spPr>
      </p:pic>
      <p:sp>
        <p:nvSpPr>
          <p:cNvPr id="563" name="Google Shape;563;g11787660d22_0_76"/>
          <p:cNvSpPr txBox="1">
            <a:spLocks noGrp="1"/>
          </p:cNvSpPr>
          <p:nvPr>
            <p:ph type="body" idx="1"/>
          </p:nvPr>
        </p:nvSpPr>
        <p:spPr>
          <a:xfrm>
            <a:off x="303849" y="2075646"/>
            <a:ext cx="5764226" cy="2236295"/>
          </a:xfrm>
          <a:prstGeom prst="rect">
            <a:avLst/>
          </a:prstGeom>
          <a:noFill/>
          <a:ln>
            <a:noFill/>
          </a:ln>
        </p:spPr>
        <p:txBody>
          <a:bodyPr spcFirstLastPara="1" wrap="square" lIns="91425" tIns="45700" rIns="91425" bIns="45700" anchor="t" anchorCtr="0">
            <a:normAutofit/>
          </a:bodyPr>
          <a:lstStyle/>
          <a:p>
            <a:pPr marL="86360" lvl="0" indent="0" algn="l" rtl="0">
              <a:lnSpc>
                <a:spcPct val="100000"/>
              </a:lnSpc>
              <a:spcBef>
                <a:spcPts val="0"/>
              </a:spcBef>
              <a:spcAft>
                <a:spcPts val="0"/>
              </a:spcAft>
              <a:buClr>
                <a:srgbClr val="FFFFFF"/>
              </a:buClr>
              <a:buSzPts val="2200"/>
              <a:buNone/>
            </a:pPr>
            <a:r>
              <a:rPr lang="en-US">
                <a:solidFill>
                  <a:srgbClr val="FFFFFF"/>
                </a:solidFill>
                <a:latin typeface="Arial"/>
                <a:ea typeface="Arial"/>
                <a:cs typeface="Arial"/>
                <a:sym typeface="Arial"/>
              </a:rPr>
              <a:t>Loop of SHERBE from 1 PM EDT to 11 PM.</a:t>
            </a:r>
            <a:endParaRPr/>
          </a:p>
          <a:p>
            <a:pPr marL="429260" lvl="0" indent="-342900" algn="l" rtl="0">
              <a:lnSpc>
                <a:spcPct val="100000"/>
              </a:lnSpc>
              <a:spcBef>
                <a:spcPts val="0"/>
              </a:spcBef>
              <a:spcAft>
                <a:spcPts val="0"/>
              </a:spcAft>
              <a:buClr>
                <a:srgbClr val="FFFFFF"/>
              </a:buClr>
              <a:buSzPts val="2200"/>
              <a:buChar char="•"/>
            </a:pPr>
            <a:r>
              <a:rPr lang="en-US">
                <a:solidFill>
                  <a:srgbClr val="FFFFFF"/>
                </a:solidFill>
                <a:latin typeface="Arial"/>
                <a:ea typeface="Arial"/>
                <a:cs typeface="Arial"/>
                <a:sym typeface="Arial"/>
              </a:rPr>
              <a:t>Note the “broad-brushed” values of the SHERBE, highlighting nearly all areas for severe potential, but not pinpointing any locally higher regions.</a:t>
            </a:r>
            <a:endParaRPr>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11787660d22_0_83"/>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Compare to SHERBE for the Nov 5, 2017 Case</a:t>
            </a:r>
            <a:endParaRPr/>
          </a:p>
        </p:txBody>
      </p:sp>
      <p:pic>
        <p:nvPicPr>
          <p:cNvPr id="569" name="Google Shape;569;g11787660d22_0_83"/>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570" name="Google Shape;570;g11787660d22_0_83"/>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49</a:t>
            </a:fld>
            <a:endParaRPr/>
          </a:p>
        </p:txBody>
      </p:sp>
      <p:pic>
        <p:nvPicPr>
          <p:cNvPr id="571" name="Google Shape;571;g11787660d22_0_83"/>
          <p:cNvPicPr preferRelativeResize="0"/>
          <p:nvPr/>
        </p:nvPicPr>
        <p:blipFill rotWithShape="1">
          <a:blip r:embed="rId4">
            <a:alphaModFix/>
          </a:blip>
          <a:srcRect l="4709" r="4717"/>
          <a:stretch/>
        </p:blipFill>
        <p:spPr>
          <a:xfrm>
            <a:off x="6068075" y="1822575"/>
            <a:ext cx="5879677" cy="4868676"/>
          </a:xfrm>
          <a:prstGeom prst="rect">
            <a:avLst/>
          </a:prstGeom>
          <a:noFill/>
          <a:ln>
            <a:noFill/>
          </a:ln>
        </p:spPr>
      </p:pic>
      <p:pic>
        <p:nvPicPr>
          <p:cNvPr id="572" name="Google Shape;572;g11787660d22_0_83"/>
          <p:cNvPicPr preferRelativeResize="0"/>
          <p:nvPr/>
        </p:nvPicPr>
        <p:blipFill rotWithShape="1">
          <a:blip r:embed="rId5">
            <a:alphaModFix/>
          </a:blip>
          <a:srcRect l="4709" r="4717"/>
          <a:stretch/>
        </p:blipFill>
        <p:spPr>
          <a:xfrm>
            <a:off x="188400" y="1822575"/>
            <a:ext cx="5879677" cy="48686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
          <p:cNvSpPr txBox="1">
            <a:spLocks noGrp="1"/>
          </p:cNvSpPr>
          <p:nvPr>
            <p:ph type="title"/>
          </p:nvPr>
        </p:nvSpPr>
        <p:spPr>
          <a:xfrm>
            <a:off x="0" y="764373"/>
            <a:ext cx="12192000" cy="12930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Outline</a:t>
            </a:r>
            <a:endParaRPr/>
          </a:p>
        </p:txBody>
      </p:sp>
      <p:sp>
        <p:nvSpPr>
          <p:cNvPr id="157" name="Google Shape;157;p2"/>
          <p:cNvSpPr txBox="1">
            <a:spLocks noGrp="1"/>
          </p:cNvSpPr>
          <p:nvPr>
            <p:ph type="body" idx="1"/>
          </p:nvPr>
        </p:nvSpPr>
        <p:spPr>
          <a:xfrm>
            <a:off x="129209" y="1628337"/>
            <a:ext cx="11867048" cy="514157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lt1"/>
              </a:buClr>
              <a:buSzPts val="2200"/>
              <a:buChar char="•"/>
            </a:pPr>
            <a:r>
              <a:rPr lang="en-US" dirty="0">
                <a:latin typeface="Arial"/>
                <a:ea typeface="Arial"/>
                <a:cs typeface="Arial"/>
                <a:sym typeface="Arial"/>
              </a:rPr>
              <a:t>Overview of the event.</a:t>
            </a:r>
            <a:endParaRPr dirty="0"/>
          </a:p>
          <a:p>
            <a:pPr marL="228600" lvl="0" indent="-228600" algn="l" rtl="0">
              <a:lnSpc>
                <a:spcPct val="150000"/>
              </a:lnSpc>
              <a:spcBef>
                <a:spcPts val="0"/>
              </a:spcBef>
              <a:spcAft>
                <a:spcPts val="0"/>
              </a:spcAft>
              <a:buClr>
                <a:schemeClr val="lt1"/>
              </a:buClr>
              <a:buSzPts val="2200"/>
              <a:buChar char="•"/>
            </a:pPr>
            <a:r>
              <a:rPr lang="en-US" dirty="0">
                <a:latin typeface="Arial"/>
                <a:ea typeface="Arial"/>
                <a:cs typeface="Arial"/>
                <a:sym typeface="Arial"/>
              </a:rPr>
              <a:t>Forecast Progression.</a:t>
            </a:r>
            <a:endParaRPr dirty="0"/>
          </a:p>
          <a:p>
            <a:pPr marL="228600" lvl="0" indent="-228600" algn="l" rtl="0">
              <a:lnSpc>
                <a:spcPct val="150000"/>
              </a:lnSpc>
              <a:spcBef>
                <a:spcPts val="0"/>
              </a:spcBef>
              <a:spcAft>
                <a:spcPts val="0"/>
              </a:spcAft>
              <a:buSzPts val="2200"/>
              <a:buChar char="•"/>
            </a:pPr>
            <a:r>
              <a:rPr lang="en-US" dirty="0">
                <a:latin typeface="Arial"/>
                <a:ea typeface="Arial"/>
                <a:cs typeface="Arial"/>
                <a:sym typeface="Arial"/>
              </a:rPr>
              <a:t>Satellite &amp; radar imagery from the event.</a:t>
            </a:r>
            <a:endParaRPr dirty="0"/>
          </a:p>
          <a:p>
            <a:pPr marL="228600" lvl="0" indent="-228600" algn="l" rtl="0">
              <a:lnSpc>
                <a:spcPct val="150000"/>
              </a:lnSpc>
              <a:spcBef>
                <a:spcPts val="0"/>
              </a:spcBef>
              <a:spcAft>
                <a:spcPts val="0"/>
              </a:spcAft>
              <a:buClr>
                <a:schemeClr val="lt1"/>
              </a:buClr>
              <a:buSzPts val="2200"/>
              <a:buChar char="•"/>
            </a:pPr>
            <a:r>
              <a:rPr lang="en-US" dirty="0">
                <a:latin typeface="Arial"/>
                <a:ea typeface="Arial"/>
                <a:cs typeface="Arial"/>
                <a:sym typeface="Arial"/>
              </a:rPr>
              <a:t>Mesoscale Environment.</a:t>
            </a:r>
            <a:endParaRPr dirty="0"/>
          </a:p>
          <a:p>
            <a:pPr marL="228600" lvl="0" indent="-228600" algn="l" rtl="0">
              <a:lnSpc>
                <a:spcPct val="150000"/>
              </a:lnSpc>
              <a:spcBef>
                <a:spcPts val="0"/>
              </a:spcBef>
              <a:spcAft>
                <a:spcPts val="0"/>
              </a:spcAft>
              <a:buClr>
                <a:schemeClr val="lt1"/>
              </a:buClr>
              <a:buSzPts val="2200"/>
              <a:buChar char="•"/>
            </a:pPr>
            <a:r>
              <a:rPr lang="en-US" dirty="0">
                <a:latin typeface="Arial"/>
                <a:ea typeface="Arial"/>
                <a:cs typeface="Arial"/>
                <a:sym typeface="Arial"/>
              </a:rPr>
              <a:t>Introduction to the </a:t>
            </a:r>
            <a:r>
              <a:rPr lang="en-US" dirty="0" smtClean="0">
                <a:latin typeface="Arial"/>
                <a:ea typeface="Arial"/>
                <a:cs typeface="Arial"/>
                <a:sym typeface="Arial"/>
              </a:rPr>
              <a:t>MOSH(E) </a:t>
            </a:r>
            <a:r>
              <a:rPr lang="en-US" dirty="0">
                <a:latin typeface="Arial"/>
                <a:ea typeface="Arial"/>
                <a:cs typeface="Arial"/>
                <a:sym typeface="Arial"/>
              </a:rPr>
              <a:t>and </a:t>
            </a:r>
            <a:r>
              <a:rPr lang="en-US" dirty="0" smtClean="0">
                <a:latin typeface="Arial"/>
                <a:ea typeface="Arial"/>
                <a:cs typeface="Arial"/>
                <a:sym typeface="Arial"/>
              </a:rPr>
              <a:t>SHERB(E).</a:t>
            </a:r>
          </a:p>
          <a:p>
            <a:pPr marL="228600" lvl="0" indent="-228600" algn="l" rtl="0">
              <a:lnSpc>
                <a:spcPct val="150000"/>
              </a:lnSpc>
              <a:spcBef>
                <a:spcPts val="0"/>
              </a:spcBef>
              <a:spcAft>
                <a:spcPts val="0"/>
              </a:spcAft>
              <a:buClr>
                <a:schemeClr val="lt1"/>
              </a:buClr>
              <a:buSzPts val="2200"/>
              <a:buChar char="•"/>
            </a:pPr>
            <a:r>
              <a:rPr lang="en-US" dirty="0" smtClean="0">
                <a:latin typeface="Arial"/>
                <a:cs typeface="Arial"/>
                <a:sym typeface="Arial"/>
              </a:rPr>
              <a:t>Utilizing MOSH in AWIPS for future HSLC events</a:t>
            </a:r>
            <a:endParaRPr dirty="0"/>
          </a:p>
        </p:txBody>
      </p:sp>
      <p:pic>
        <p:nvPicPr>
          <p:cNvPr id="158" name="Google Shape;158;p2"/>
          <p:cNvPicPr preferRelativeResize="0"/>
          <p:nvPr/>
        </p:nvPicPr>
        <p:blipFill rotWithShape="1">
          <a:blip r:embed="rId3">
            <a:alphaModFix/>
          </a:blip>
          <a:srcRect/>
          <a:stretch/>
        </p:blipFill>
        <p:spPr>
          <a:xfrm>
            <a:off x="0" y="-58834"/>
            <a:ext cx="12192000" cy="942923"/>
          </a:xfrm>
          <a:prstGeom prst="rect">
            <a:avLst/>
          </a:prstGeom>
          <a:noFill/>
          <a:ln>
            <a:noFill/>
          </a:ln>
        </p:spPr>
      </p:pic>
      <p:sp>
        <p:nvSpPr>
          <p:cNvPr id="159" name="Google Shape;159;p2"/>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a:t>
            </a:fld>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11787660d22_0_91"/>
          <p:cNvSpPr txBox="1">
            <a:spLocks noGrp="1"/>
          </p:cNvSpPr>
          <p:nvPr>
            <p:ph type="title"/>
          </p:nvPr>
        </p:nvSpPr>
        <p:spPr>
          <a:xfrm>
            <a:off x="0" y="764373"/>
            <a:ext cx="12192000" cy="129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a:t>Low-Level Lapse Rate for the Nov 5, 2017 Case</a:t>
            </a:r>
            <a:endParaRPr/>
          </a:p>
        </p:txBody>
      </p:sp>
      <p:pic>
        <p:nvPicPr>
          <p:cNvPr id="578" name="Google Shape;578;g11787660d22_0_91"/>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579" name="Google Shape;579;g11787660d22_0_91"/>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50</a:t>
            </a:fld>
            <a:endParaRPr/>
          </a:p>
        </p:txBody>
      </p:sp>
      <p:pic>
        <p:nvPicPr>
          <p:cNvPr id="580" name="Google Shape;580;g11787660d22_0_91"/>
          <p:cNvPicPr preferRelativeResize="0"/>
          <p:nvPr/>
        </p:nvPicPr>
        <p:blipFill rotWithShape="1">
          <a:blip r:embed="rId4">
            <a:alphaModFix/>
          </a:blip>
          <a:srcRect l="4709" r="4717"/>
          <a:stretch/>
        </p:blipFill>
        <p:spPr>
          <a:xfrm>
            <a:off x="6068075" y="1822575"/>
            <a:ext cx="5879677" cy="4868676"/>
          </a:xfrm>
          <a:prstGeom prst="rect">
            <a:avLst/>
          </a:prstGeom>
          <a:noFill/>
          <a:ln>
            <a:noFill/>
          </a:ln>
        </p:spPr>
      </p:pic>
      <p:sp>
        <p:nvSpPr>
          <p:cNvPr id="581" name="Google Shape;581;g11787660d22_0_91"/>
          <p:cNvSpPr txBox="1">
            <a:spLocks noGrp="1"/>
          </p:cNvSpPr>
          <p:nvPr>
            <p:ph type="body" idx="1"/>
          </p:nvPr>
        </p:nvSpPr>
        <p:spPr>
          <a:xfrm>
            <a:off x="303849" y="2075646"/>
            <a:ext cx="5519978" cy="3888926"/>
          </a:xfrm>
          <a:prstGeom prst="rect">
            <a:avLst/>
          </a:prstGeom>
          <a:noFill/>
          <a:ln>
            <a:noFill/>
          </a:ln>
        </p:spPr>
        <p:txBody>
          <a:bodyPr spcFirstLastPara="1" wrap="square" lIns="91425" tIns="45700" rIns="91425" bIns="45700" anchor="t" anchorCtr="0">
            <a:normAutofit/>
          </a:bodyPr>
          <a:lstStyle/>
          <a:p>
            <a:pPr marL="86360" lvl="0" indent="0" algn="l" rtl="0">
              <a:lnSpc>
                <a:spcPct val="100000"/>
              </a:lnSpc>
              <a:spcBef>
                <a:spcPts val="0"/>
              </a:spcBef>
              <a:spcAft>
                <a:spcPts val="0"/>
              </a:spcAft>
              <a:buClr>
                <a:srgbClr val="FFFFFF"/>
              </a:buClr>
              <a:buSzPts val="2200"/>
              <a:buNone/>
            </a:pPr>
            <a:r>
              <a:rPr lang="en-US">
                <a:solidFill>
                  <a:srgbClr val="FFFFFF"/>
                </a:solidFill>
                <a:latin typeface="Arial"/>
                <a:ea typeface="Arial"/>
                <a:cs typeface="Arial"/>
                <a:sym typeface="Arial"/>
              </a:rPr>
              <a:t>Loop of low-level lapse rates from 1 PM EDT to 11 PM.</a:t>
            </a:r>
            <a:endParaRPr/>
          </a:p>
          <a:p>
            <a:pPr marL="429260" lvl="0" indent="-342900" algn="l" rtl="0">
              <a:lnSpc>
                <a:spcPct val="100000"/>
              </a:lnSpc>
              <a:spcBef>
                <a:spcPts val="0"/>
              </a:spcBef>
              <a:spcAft>
                <a:spcPts val="0"/>
              </a:spcAft>
              <a:buClr>
                <a:srgbClr val="FFFFFF"/>
              </a:buClr>
              <a:buSzPts val="2200"/>
              <a:buChar char="•"/>
            </a:pPr>
            <a:r>
              <a:rPr lang="en-US">
                <a:solidFill>
                  <a:srgbClr val="FFFFFF"/>
                </a:solidFill>
                <a:latin typeface="Arial"/>
                <a:ea typeface="Arial"/>
                <a:cs typeface="Arial"/>
                <a:sym typeface="Arial"/>
              </a:rPr>
              <a:t>Note low-level lapse rates of 6-7 C/km entering northern OH.</a:t>
            </a:r>
            <a:endParaRPr/>
          </a:p>
          <a:p>
            <a:pPr marL="429260" lvl="0" indent="-342900" algn="l" rtl="0">
              <a:lnSpc>
                <a:spcPct val="100000"/>
              </a:lnSpc>
              <a:spcBef>
                <a:spcPts val="0"/>
              </a:spcBef>
              <a:spcAft>
                <a:spcPts val="0"/>
              </a:spcAft>
              <a:buClr>
                <a:srgbClr val="FFFFFF"/>
              </a:buClr>
              <a:buSzPts val="2200"/>
              <a:buChar char="•"/>
            </a:pPr>
            <a:r>
              <a:rPr lang="en-US">
                <a:solidFill>
                  <a:srgbClr val="FFFFFF"/>
                </a:solidFill>
                <a:latin typeface="Arial"/>
                <a:ea typeface="Arial"/>
                <a:cs typeface="Arial"/>
                <a:sym typeface="Arial"/>
              </a:rPr>
              <a:t>Recall that low-level lapse rates can be skillful in differentiating between favorable and unfavorable HSLC environments, especially when greater than 6 C/km.</a:t>
            </a:r>
            <a:endParaRPr>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
          <p:cNvSpPr txBox="1">
            <a:spLocks noGrp="1"/>
          </p:cNvSpPr>
          <p:nvPr>
            <p:ph type="title"/>
          </p:nvPr>
        </p:nvSpPr>
        <p:spPr>
          <a:xfrm>
            <a:off x="0" y="764373"/>
            <a:ext cx="12192000" cy="12930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QUICK FACTS</a:t>
            </a:r>
            <a:endParaRPr/>
          </a:p>
        </p:txBody>
      </p:sp>
      <p:sp>
        <p:nvSpPr>
          <p:cNvPr id="165" name="Google Shape;165;p3"/>
          <p:cNvSpPr txBox="1">
            <a:spLocks noGrp="1"/>
          </p:cNvSpPr>
          <p:nvPr>
            <p:ph type="body" idx="1"/>
          </p:nvPr>
        </p:nvSpPr>
        <p:spPr>
          <a:xfrm>
            <a:off x="129209" y="1628337"/>
            <a:ext cx="6223883" cy="514157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200"/>
              <a:buChar char="•"/>
            </a:pPr>
            <a:r>
              <a:rPr lang="en-US">
                <a:latin typeface="Arial"/>
                <a:ea typeface="Arial"/>
                <a:cs typeface="Arial"/>
                <a:sym typeface="Arial"/>
              </a:rPr>
              <a:t>A high shear, low CAPE tornadic event occurred across the northern Ohio Valley on October 21, 2021</a:t>
            </a:r>
            <a:endParaRPr>
              <a:latin typeface="Arial"/>
              <a:ea typeface="Arial"/>
              <a:cs typeface="Arial"/>
              <a:sym typeface="Arial"/>
            </a:endParaRPr>
          </a:p>
          <a:p>
            <a:pPr marL="228600" lvl="0" indent="-228600" algn="l" rtl="0">
              <a:lnSpc>
                <a:spcPct val="90000"/>
              </a:lnSpc>
              <a:spcBef>
                <a:spcPts val="1000"/>
              </a:spcBef>
              <a:spcAft>
                <a:spcPts val="0"/>
              </a:spcAft>
              <a:buClr>
                <a:schemeClr val="lt1"/>
              </a:buClr>
              <a:buSzPts val="2200"/>
              <a:buChar char="•"/>
            </a:pPr>
            <a:r>
              <a:rPr lang="en-US">
                <a:latin typeface="Arial"/>
                <a:ea typeface="Arial"/>
                <a:cs typeface="Arial"/>
                <a:sym typeface="Arial"/>
              </a:rPr>
              <a:t>The environment was favorable for embedded, low-topped supercells along a broken line of thunderstorms</a:t>
            </a:r>
            <a:endParaRPr>
              <a:latin typeface="Arial"/>
              <a:ea typeface="Arial"/>
              <a:cs typeface="Arial"/>
              <a:sym typeface="Arial"/>
            </a:endParaRPr>
          </a:p>
          <a:p>
            <a:pPr marL="228600" lvl="0" indent="-228600" algn="l" rtl="0">
              <a:lnSpc>
                <a:spcPct val="90000"/>
              </a:lnSpc>
              <a:spcBef>
                <a:spcPts val="1000"/>
              </a:spcBef>
              <a:spcAft>
                <a:spcPts val="0"/>
              </a:spcAft>
              <a:buClr>
                <a:schemeClr val="lt1"/>
              </a:buClr>
              <a:buSzPts val="2200"/>
              <a:buChar char="•"/>
            </a:pPr>
            <a:r>
              <a:rPr lang="en-US">
                <a:latin typeface="Arial"/>
                <a:ea typeface="Arial"/>
                <a:cs typeface="Arial"/>
                <a:sym typeface="Arial"/>
              </a:rPr>
              <a:t>8 weak tornadoes across the CLE CWA</a:t>
            </a:r>
            <a:endParaRPr>
              <a:latin typeface="Arial"/>
              <a:ea typeface="Arial"/>
              <a:cs typeface="Arial"/>
              <a:sym typeface="Arial"/>
            </a:endParaRPr>
          </a:p>
          <a:p>
            <a:pPr marL="685800" lvl="1" indent="-228600" algn="l" rtl="0">
              <a:lnSpc>
                <a:spcPct val="90000"/>
              </a:lnSpc>
              <a:spcBef>
                <a:spcPts val="1000"/>
              </a:spcBef>
              <a:spcAft>
                <a:spcPts val="0"/>
              </a:spcAft>
              <a:buSzPts val="1800"/>
              <a:buChar char="•"/>
            </a:pPr>
            <a:r>
              <a:rPr lang="en-US" sz="2200">
                <a:latin typeface="Arial"/>
                <a:ea typeface="Arial"/>
                <a:cs typeface="Arial"/>
                <a:sym typeface="Arial"/>
              </a:rPr>
              <a:t>4 EF-1, 4 EF-0</a:t>
            </a:r>
            <a:endParaRPr sz="2200">
              <a:latin typeface="Arial"/>
              <a:ea typeface="Arial"/>
              <a:cs typeface="Arial"/>
              <a:sym typeface="Arial"/>
            </a:endParaRPr>
          </a:p>
          <a:p>
            <a:pPr marL="228600" lvl="0" indent="-228600" algn="l" rtl="0">
              <a:lnSpc>
                <a:spcPct val="90000"/>
              </a:lnSpc>
              <a:spcBef>
                <a:spcPts val="1000"/>
              </a:spcBef>
              <a:spcAft>
                <a:spcPts val="0"/>
              </a:spcAft>
              <a:buSzPts val="1800"/>
              <a:buChar char="•"/>
            </a:pPr>
            <a:r>
              <a:rPr lang="en-US">
                <a:latin typeface="Arial"/>
                <a:ea typeface="Arial"/>
                <a:cs typeface="Arial"/>
                <a:sym typeface="Arial"/>
              </a:rPr>
              <a:t>Longest path length was ~3 miles</a:t>
            </a:r>
            <a:endParaRPr>
              <a:latin typeface="Arial"/>
              <a:ea typeface="Arial"/>
              <a:cs typeface="Arial"/>
              <a:sym typeface="Arial"/>
            </a:endParaRPr>
          </a:p>
          <a:p>
            <a:pPr marL="228600" lvl="0" indent="-228600" algn="l" rtl="0">
              <a:lnSpc>
                <a:spcPct val="90000"/>
              </a:lnSpc>
              <a:spcBef>
                <a:spcPts val="1000"/>
              </a:spcBef>
              <a:spcAft>
                <a:spcPts val="0"/>
              </a:spcAft>
              <a:buSzPts val="1800"/>
              <a:buChar char="•"/>
            </a:pPr>
            <a:r>
              <a:rPr lang="en-US">
                <a:latin typeface="Arial"/>
                <a:ea typeface="Arial"/>
                <a:cs typeface="Arial"/>
                <a:sym typeface="Arial"/>
              </a:rPr>
              <a:t>Largest width was 50 yards</a:t>
            </a:r>
            <a:endParaRPr>
              <a:latin typeface="Arial"/>
              <a:ea typeface="Arial"/>
              <a:cs typeface="Arial"/>
              <a:sym typeface="Arial"/>
            </a:endParaRPr>
          </a:p>
          <a:p>
            <a:pPr marL="228600" lvl="0" indent="-228600" algn="l" rtl="0">
              <a:lnSpc>
                <a:spcPct val="90000"/>
              </a:lnSpc>
              <a:spcBef>
                <a:spcPts val="1000"/>
              </a:spcBef>
              <a:spcAft>
                <a:spcPts val="0"/>
              </a:spcAft>
              <a:buSzPts val="1800"/>
              <a:buChar char="•"/>
            </a:pPr>
            <a:r>
              <a:rPr lang="en-US">
                <a:latin typeface="Arial"/>
                <a:ea typeface="Arial"/>
                <a:cs typeface="Arial"/>
                <a:sym typeface="Arial"/>
              </a:rPr>
              <a:t>All tornadoes generally occurred between 4:30 and 6:30 PM local time</a:t>
            </a:r>
            <a:endParaRPr>
              <a:latin typeface="Arial"/>
              <a:ea typeface="Arial"/>
              <a:cs typeface="Arial"/>
              <a:sym typeface="Arial"/>
            </a:endParaRPr>
          </a:p>
          <a:p>
            <a:pPr marL="228600" lvl="0" indent="-228600" algn="l" rtl="0">
              <a:lnSpc>
                <a:spcPct val="90000"/>
              </a:lnSpc>
              <a:spcBef>
                <a:spcPts val="1000"/>
              </a:spcBef>
              <a:spcAft>
                <a:spcPts val="1000"/>
              </a:spcAft>
              <a:buSzPts val="1800"/>
              <a:buChar char="•"/>
            </a:pPr>
            <a:r>
              <a:rPr lang="en-US">
                <a:latin typeface="Arial"/>
                <a:ea typeface="Arial"/>
                <a:cs typeface="Arial"/>
                <a:sym typeface="Arial"/>
              </a:rPr>
              <a:t>There were 0 injuries during the course of the event</a:t>
            </a:r>
            <a:endParaRPr>
              <a:latin typeface="Arial"/>
              <a:ea typeface="Arial"/>
              <a:cs typeface="Arial"/>
              <a:sym typeface="Arial"/>
            </a:endParaRPr>
          </a:p>
        </p:txBody>
      </p:sp>
      <p:sp>
        <p:nvSpPr>
          <p:cNvPr id="166" name="Google Shape;166;p3"/>
          <p:cNvSpPr txBox="1"/>
          <p:nvPr/>
        </p:nvSpPr>
        <p:spPr>
          <a:xfrm>
            <a:off x="6353092" y="5256094"/>
            <a:ext cx="5596281" cy="36411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000" b="0" i="0" u="none" strike="noStrike" cap="none">
                <a:solidFill>
                  <a:schemeClr val="lt1"/>
                </a:solidFill>
                <a:latin typeface="Century Gothic"/>
                <a:ea typeface="Century Gothic"/>
                <a:cs typeface="Century Gothic"/>
                <a:sym typeface="Century Gothic"/>
              </a:rPr>
              <a:t>Radar loop with warnings from 3:00 PM EDT to 8:00 PM EDT on October 21, 2021.</a:t>
            </a:r>
            <a:endParaRPr sz="1400" b="0" i="0" u="none" strike="noStrike" cap="none">
              <a:solidFill>
                <a:srgbClr val="000000"/>
              </a:solidFill>
              <a:latin typeface="Arial"/>
              <a:ea typeface="Arial"/>
              <a:cs typeface="Arial"/>
              <a:sym typeface="Arial"/>
            </a:endParaRPr>
          </a:p>
        </p:txBody>
      </p:sp>
      <p:pic>
        <p:nvPicPr>
          <p:cNvPr id="167" name="Google Shape;167;p3"/>
          <p:cNvPicPr preferRelativeResize="0"/>
          <p:nvPr/>
        </p:nvPicPr>
        <p:blipFill rotWithShape="1">
          <a:blip r:embed="rId3">
            <a:alphaModFix/>
          </a:blip>
          <a:srcRect/>
          <a:stretch/>
        </p:blipFill>
        <p:spPr>
          <a:xfrm>
            <a:off x="0" y="-58834"/>
            <a:ext cx="12192000" cy="942923"/>
          </a:xfrm>
          <a:prstGeom prst="rect">
            <a:avLst/>
          </a:prstGeom>
          <a:noFill/>
          <a:ln>
            <a:noFill/>
          </a:ln>
        </p:spPr>
      </p:pic>
      <p:pic>
        <p:nvPicPr>
          <p:cNvPr id="168" name="Google Shape;168;p3"/>
          <p:cNvPicPr preferRelativeResize="0"/>
          <p:nvPr/>
        </p:nvPicPr>
        <p:blipFill rotWithShape="1">
          <a:blip r:embed="rId4">
            <a:alphaModFix/>
          </a:blip>
          <a:srcRect t="16087" b="16082"/>
          <a:stretch/>
        </p:blipFill>
        <p:spPr>
          <a:xfrm>
            <a:off x="6353092" y="2409266"/>
            <a:ext cx="5596280" cy="2846828"/>
          </a:xfrm>
          <a:prstGeom prst="rect">
            <a:avLst/>
          </a:prstGeom>
          <a:noFill/>
          <a:ln>
            <a:noFill/>
          </a:ln>
        </p:spPr>
      </p:pic>
      <p:sp>
        <p:nvSpPr>
          <p:cNvPr id="169" name="Google Shape;169;p3"/>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a:t>
            </a:f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098295f66d_0_39"/>
          <p:cNvSpPr txBox="1">
            <a:spLocks noGrp="1"/>
          </p:cNvSpPr>
          <p:nvPr>
            <p:ph type="title"/>
          </p:nvPr>
        </p:nvSpPr>
        <p:spPr>
          <a:xfrm>
            <a:off x="0" y="884100"/>
            <a:ext cx="12192000" cy="696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MRMS Rotational Tracks - October 21, 2021</a:t>
            </a:r>
            <a:endParaRPr/>
          </a:p>
        </p:txBody>
      </p:sp>
      <p:sp>
        <p:nvSpPr>
          <p:cNvPr id="175" name="Google Shape;175;g1098295f66d_0_39"/>
          <p:cNvSpPr txBox="1"/>
          <p:nvPr/>
        </p:nvSpPr>
        <p:spPr>
          <a:xfrm>
            <a:off x="3077400" y="6345002"/>
            <a:ext cx="6037200" cy="3420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000" b="0" i="0" u="none" strike="noStrike" cap="none">
                <a:solidFill>
                  <a:schemeClr val="lt1"/>
                </a:solidFill>
                <a:latin typeface="Century Gothic"/>
                <a:ea typeface="Century Gothic"/>
                <a:cs typeface="Century Gothic"/>
                <a:sym typeface="Century Gothic"/>
              </a:rPr>
              <a:t>Multi-radar-multi-sensor rotational tracks from October 21, 2021.</a:t>
            </a:r>
            <a:endParaRPr sz="1400" b="0" i="0" u="none" strike="noStrike" cap="none">
              <a:solidFill>
                <a:srgbClr val="000000"/>
              </a:solidFill>
              <a:latin typeface="Arial"/>
              <a:ea typeface="Arial"/>
              <a:cs typeface="Arial"/>
              <a:sym typeface="Arial"/>
            </a:endParaRPr>
          </a:p>
        </p:txBody>
      </p:sp>
      <p:pic>
        <p:nvPicPr>
          <p:cNvPr id="176" name="Google Shape;176;g1098295f66d_0_39"/>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177" name="Google Shape;177;g1098295f66d_0_39"/>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a:t>
            </a:fld>
            <a:endParaRPr/>
          </a:p>
        </p:txBody>
      </p:sp>
      <p:pic>
        <p:nvPicPr>
          <p:cNvPr id="178" name="Google Shape;178;g1098295f66d_0_39"/>
          <p:cNvPicPr preferRelativeResize="0"/>
          <p:nvPr/>
        </p:nvPicPr>
        <p:blipFill rotWithShape="1">
          <a:blip r:embed="rId4">
            <a:alphaModFix/>
          </a:blip>
          <a:srcRect/>
          <a:stretch/>
        </p:blipFill>
        <p:spPr>
          <a:xfrm>
            <a:off x="1275001" y="1774388"/>
            <a:ext cx="9641999" cy="4547926"/>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098295f66d_0_30"/>
          <p:cNvSpPr txBox="1">
            <a:spLocks noGrp="1"/>
          </p:cNvSpPr>
          <p:nvPr>
            <p:ph type="title"/>
          </p:nvPr>
        </p:nvSpPr>
        <p:spPr>
          <a:xfrm>
            <a:off x="0" y="884100"/>
            <a:ext cx="12192000" cy="696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LSR Map - October 21, 2021</a:t>
            </a:r>
            <a:endParaRPr/>
          </a:p>
        </p:txBody>
      </p:sp>
      <p:sp>
        <p:nvSpPr>
          <p:cNvPr id="184" name="Google Shape;184;g1098295f66d_0_30"/>
          <p:cNvSpPr txBox="1"/>
          <p:nvPr/>
        </p:nvSpPr>
        <p:spPr>
          <a:xfrm>
            <a:off x="3077575" y="6516000"/>
            <a:ext cx="6037200" cy="3420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000" b="0" i="0" u="none" strike="noStrike" cap="none">
                <a:solidFill>
                  <a:schemeClr val="lt1"/>
                </a:solidFill>
                <a:latin typeface="Century Gothic"/>
                <a:ea typeface="Century Gothic"/>
                <a:cs typeface="Century Gothic"/>
                <a:sym typeface="Century Gothic"/>
              </a:rPr>
              <a:t>SPC filtered local storm reports on October 21, 2021.</a:t>
            </a:r>
            <a:endParaRPr sz="1400" b="0" i="0" u="none" strike="noStrike" cap="none">
              <a:solidFill>
                <a:srgbClr val="000000"/>
              </a:solidFill>
              <a:latin typeface="Arial"/>
              <a:ea typeface="Arial"/>
              <a:cs typeface="Arial"/>
              <a:sym typeface="Arial"/>
            </a:endParaRPr>
          </a:p>
        </p:txBody>
      </p:sp>
      <p:pic>
        <p:nvPicPr>
          <p:cNvPr id="185" name="Google Shape;185;g1098295f66d_0_30"/>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186" name="Google Shape;186;g1098295f66d_0_30"/>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8</a:t>
            </a:fld>
            <a:endParaRPr/>
          </a:p>
        </p:txBody>
      </p:sp>
      <p:pic>
        <p:nvPicPr>
          <p:cNvPr id="187" name="Google Shape;187;g1098295f66d_0_30"/>
          <p:cNvPicPr preferRelativeResize="0"/>
          <p:nvPr/>
        </p:nvPicPr>
        <p:blipFill rotWithShape="1">
          <a:blip r:embed="rId4">
            <a:alphaModFix/>
          </a:blip>
          <a:srcRect/>
          <a:stretch/>
        </p:blipFill>
        <p:spPr>
          <a:xfrm>
            <a:off x="3077413" y="1531825"/>
            <a:ext cx="6037176" cy="4935200"/>
          </a:xfrm>
          <a:prstGeom prst="rect">
            <a:avLst/>
          </a:prstGeom>
          <a:noFill/>
          <a:ln>
            <a:noFill/>
          </a:ln>
        </p:spPr>
      </p:pic>
      <p:pic>
        <p:nvPicPr>
          <p:cNvPr id="188" name="Google Shape;188;g1098295f66d_0_30"/>
          <p:cNvPicPr preferRelativeResize="0"/>
          <p:nvPr/>
        </p:nvPicPr>
        <p:blipFill rotWithShape="1">
          <a:blip r:embed="rId5">
            <a:alphaModFix/>
          </a:blip>
          <a:srcRect/>
          <a:stretch/>
        </p:blipFill>
        <p:spPr>
          <a:xfrm>
            <a:off x="3077575" y="6009825"/>
            <a:ext cx="1943100" cy="45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98295f66d_0_0"/>
          <p:cNvSpPr txBox="1">
            <a:spLocks noGrp="1"/>
          </p:cNvSpPr>
          <p:nvPr>
            <p:ph type="title"/>
          </p:nvPr>
        </p:nvSpPr>
        <p:spPr>
          <a:xfrm>
            <a:off x="0" y="884100"/>
            <a:ext cx="12192000" cy="696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entury Gothic"/>
              <a:buNone/>
            </a:pPr>
            <a:r>
              <a:rPr lang="en-US"/>
              <a:t>MRMS Rotational Tracks - October 21, 2021</a:t>
            </a:r>
            <a:endParaRPr/>
          </a:p>
        </p:txBody>
      </p:sp>
      <p:sp>
        <p:nvSpPr>
          <p:cNvPr id="194" name="Google Shape;194;g1098295f66d_0_0"/>
          <p:cNvSpPr txBox="1"/>
          <p:nvPr/>
        </p:nvSpPr>
        <p:spPr>
          <a:xfrm>
            <a:off x="1275002" y="6384022"/>
            <a:ext cx="9641998" cy="39896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000"/>
              <a:buFont typeface="Arial"/>
              <a:buNone/>
            </a:pPr>
            <a:r>
              <a:rPr lang="en-US" sz="1000" b="0" i="0" u="none" strike="noStrike" cap="none">
                <a:solidFill>
                  <a:schemeClr val="lt1"/>
                </a:solidFill>
                <a:latin typeface="Century Gothic"/>
                <a:ea typeface="Century Gothic"/>
                <a:cs typeface="Century Gothic"/>
                <a:sym typeface="Century Gothic"/>
              </a:rPr>
              <a:t>Multi-radar-multi-sensor rotational tracks from October 21, 2021. The white ovals highlight the three main areas along the broken line of thunderstorms where rotation was the strongest and thus where tornado potential was maximized.</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1000"/>
              <a:buFont typeface="Arial"/>
              <a:buNone/>
            </a:pPr>
            <a:endParaRPr sz="1000" b="0" i="0" u="none" strike="noStrike" cap="none">
              <a:solidFill>
                <a:schemeClr val="lt1"/>
              </a:solidFill>
              <a:latin typeface="Century Gothic"/>
              <a:ea typeface="Century Gothic"/>
              <a:cs typeface="Century Gothic"/>
              <a:sym typeface="Century Gothic"/>
            </a:endParaRPr>
          </a:p>
        </p:txBody>
      </p:sp>
      <p:pic>
        <p:nvPicPr>
          <p:cNvPr id="195" name="Google Shape;195;g1098295f66d_0_0"/>
          <p:cNvPicPr preferRelativeResize="0"/>
          <p:nvPr/>
        </p:nvPicPr>
        <p:blipFill rotWithShape="1">
          <a:blip r:embed="rId3">
            <a:alphaModFix/>
          </a:blip>
          <a:srcRect/>
          <a:stretch/>
        </p:blipFill>
        <p:spPr>
          <a:xfrm>
            <a:off x="0" y="-58834"/>
            <a:ext cx="12192001" cy="942923"/>
          </a:xfrm>
          <a:prstGeom prst="rect">
            <a:avLst/>
          </a:prstGeom>
          <a:noFill/>
          <a:ln>
            <a:noFill/>
          </a:ln>
        </p:spPr>
      </p:pic>
      <p:sp>
        <p:nvSpPr>
          <p:cNvPr id="196" name="Google Shape;196;g1098295f66d_0_0"/>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9</a:t>
            </a:fld>
            <a:endParaRPr/>
          </a:p>
        </p:txBody>
      </p:sp>
      <p:pic>
        <p:nvPicPr>
          <p:cNvPr id="197" name="Google Shape;197;g1098295f66d_0_0"/>
          <p:cNvPicPr preferRelativeResize="0"/>
          <p:nvPr/>
        </p:nvPicPr>
        <p:blipFill rotWithShape="1">
          <a:blip r:embed="rId4">
            <a:alphaModFix/>
          </a:blip>
          <a:srcRect/>
          <a:stretch/>
        </p:blipFill>
        <p:spPr>
          <a:xfrm>
            <a:off x="1275001" y="1774388"/>
            <a:ext cx="9641999" cy="4547926"/>
          </a:xfrm>
          <a:prstGeom prst="rect">
            <a:avLst/>
          </a:prstGeom>
          <a:noFill/>
          <a:ln>
            <a:noFill/>
          </a:ln>
        </p:spPr>
      </p:pic>
      <p:sp>
        <p:nvSpPr>
          <p:cNvPr id="198" name="Google Shape;198;g1098295f66d_0_0"/>
          <p:cNvSpPr/>
          <p:nvPr/>
        </p:nvSpPr>
        <p:spPr>
          <a:xfrm rot="-1139651">
            <a:off x="3903128" y="2980149"/>
            <a:ext cx="3780968" cy="575595"/>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1098295f66d_0_0"/>
          <p:cNvSpPr/>
          <p:nvPr/>
        </p:nvSpPr>
        <p:spPr>
          <a:xfrm rot="-1024642">
            <a:off x="4157777" y="3556700"/>
            <a:ext cx="3788017" cy="587297"/>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1098295f66d_0_0"/>
          <p:cNvSpPr/>
          <p:nvPr/>
        </p:nvSpPr>
        <p:spPr>
          <a:xfrm rot="-1165101">
            <a:off x="4070715" y="4294019"/>
            <a:ext cx="3780870" cy="575463"/>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apor Trail">
  <a:themeElements>
    <a:clrScheme name="Vapor Trail">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5A5A5"/>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3764</Words>
  <Application>Microsoft Office PowerPoint</Application>
  <PresentationFormat>Widescreen</PresentationFormat>
  <Paragraphs>322</Paragraphs>
  <Slides>50</Slides>
  <Notes>50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50</vt:i4>
      </vt:variant>
    </vt:vector>
  </HeadingPairs>
  <TitlesOfParts>
    <vt:vector size="59" baseType="lpstr">
      <vt:lpstr>Franklin Gothic Demi Cond</vt:lpstr>
      <vt:lpstr>Century Gothic</vt:lpstr>
      <vt:lpstr>Calibri</vt:lpstr>
      <vt:lpstr>Arial</vt:lpstr>
      <vt:lpstr>Times New Roman</vt:lpstr>
      <vt:lpstr>Open Sans SemiBold</vt:lpstr>
      <vt:lpstr>Vapor Trail</vt:lpstr>
      <vt:lpstr>1_Office Theme</vt:lpstr>
      <vt:lpstr>2_Office Theme</vt:lpstr>
      <vt:lpstr>FDTD Satellite Applications Webinar: Use of the Modified SHERBE Parameter To Identify Tornadic HSLC Environments – An Examination of the Oct 21, 2021 Event Over OH/PA </vt:lpstr>
      <vt:lpstr>FDTD  “Satellite Chat” Library </vt:lpstr>
      <vt:lpstr>FDTD Satellite Applications Webinar Protocol</vt:lpstr>
      <vt:lpstr>Use of the Modified SHERBE Parameter To Identify Tornadic HSLC Environments –  An Examination of the Oct 21, 2021 Event Over OH/PA</vt:lpstr>
      <vt:lpstr>Outline</vt:lpstr>
      <vt:lpstr>QUICK FACTS</vt:lpstr>
      <vt:lpstr>MRMS Rotational Tracks - October 21, 2021</vt:lpstr>
      <vt:lpstr>LSR Map - October 21, 2021</vt:lpstr>
      <vt:lpstr>MRMS Rotational Tracks - October 21, 2021</vt:lpstr>
      <vt:lpstr>What About The Forecast?</vt:lpstr>
      <vt:lpstr>SPC Forecast Progression - Day 3</vt:lpstr>
      <vt:lpstr>What About The Forecast - Day 3 Discussion</vt:lpstr>
      <vt:lpstr>SPC Forecast Progression - Day 2</vt:lpstr>
      <vt:lpstr>What About The Forecast - Day 2 Discussion</vt:lpstr>
      <vt:lpstr>SPC Forecast Progression - Day 1 (early morning)</vt:lpstr>
      <vt:lpstr>What About The Forecast - Day 1 Discussion (1)</vt:lpstr>
      <vt:lpstr>SPC Forecast Progression - Day 1 (afternoon)</vt:lpstr>
      <vt:lpstr>What About The Forecast - Day 1 Discussion (2)</vt:lpstr>
      <vt:lpstr>Satellite Imagery</vt:lpstr>
      <vt:lpstr>Satellite Imagery</vt:lpstr>
      <vt:lpstr>Satellite Imagery (2:30 PM)</vt:lpstr>
      <vt:lpstr>Satellite Imagery (3:30 PM)</vt:lpstr>
      <vt:lpstr>Satellite Imagery (4:30 PM)</vt:lpstr>
      <vt:lpstr>Lightning (GLM)</vt:lpstr>
      <vt:lpstr>Northern Medina Tornado Radar (EF-1)</vt:lpstr>
      <vt:lpstr>Mesoscale Environment</vt:lpstr>
      <vt:lpstr>Mesoscale Environment</vt:lpstr>
      <vt:lpstr>Mesoscale Environment</vt:lpstr>
      <vt:lpstr>Mesoscale Environment</vt:lpstr>
      <vt:lpstr>Origins of the Modified SHERBE (MOSHE)</vt:lpstr>
      <vt:lpstr>Origins of the Modified SHERBE (MOSHE)</vt:lpstr>
      <vt:lpstr>Origins of the Modified SHERBE (MOSHE)</vt:lpstr>
      <vt:lpstr>MOSH In AWIPS (Aug, 2022)</vt:lpstr>
      <vt:lpstr>Check Out Our Event Summary Page</vt:lpstr>
      <vt:lpstr>References</vt:lpstr>
      <vt:lpstr>THANK YOU!</vt:lpstr>
      <vt:lpstr>HSLC Environments for the Great Lakes Area</vt:lpstr>
      <vt:lpstr>HSLC Environments for the Great Lakes Area</vt:lpstr>
      <vt:lpstr>Did This Event Fit The Model?</vt:lpstr>
      <vt:lpstr>Did This Event Fit The Model?</vt:lpstr>
      <vt:lpstr>Did This Event Fit The Model?</vt:lpstr>
      <vt:lpstr>Did This Event Fit The Model?</vt:lpstr>
      <vt:lpstr>Did This Event Fit The Model?</vt:lpstr>
      <vt:lpstr>Did This Event Fit The Model?</vt:lpstr>
      <vt:lpstr>Applying the MOSHE to the Nov 5, 2017 Case</vt:lpstr>
      <vt:lpstr>Applying the MOSHE to the Nov 5, 2017 Case</vt:lpstr>
      <vt:lpstr>Applying the MOSHE to the Nov 5, 2017 Case</vt:lpstr>
      <vt:lpstr>Compare to SHERBE for the Nov 5, 2017 Case</vt:lpstr>
      <vt:lpstr>Compare to SHERBE for the Nov 5, 2017 Case</vt:lpstr>
      <vt:lpstr>Low-Level Lapse Rate for the Nov 5, 2017 Case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of the Modified SHERBE Parameter To Identify Tornadic HSLC Environments –  An Examination of the Oct 21, 2021 Event Over OH/PA</dc:title>
  <dc:creator>Douglas Kahn</dc:creator>
  <cp:lastModifiedBy>A</cp:lastModifiedBy>
  <cp:revision>23</cp:revision>
  <dcterms:created xsi:type="dcterms:W3CDTF">2019-04-04T14:42:24Z</dcterms:created>
  <dcterms:modified xsi:type="dcterms:W3CDTF">2022-10-06T16:59:25Z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5A383D3F-C98F-4E16-B3FE-FDC0B43DF00E</vt:lpwstr>
  </property>
  <property fmtid="{D5CDD505-2E9C-101B-9397-08002B2CF9AE}" pid="3" name="ArticulatePath">
    <vt:lpwstr>2022 FDTD Satellite Applications Webinar</vt:lpwstr>
  </property>
</Properties>
</file>