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  <p:sldMasterId id="2147483664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Libre Franklin"/>
      <p:regular r:id="rId32"/>
      <p:bold r:id="rId33"/>
      <p:italic r:id="rId34"/>
      <p:boldItalic r:id="rId35"/>
    </p:embeddedFont>
    <p:embeddedFont>
      <p:font typeface="Open Sans SemiBold"/>
      <p:regular r:id="rId36"/>
      <p:bold r:id="rId37"/>
      <p:italic r:id="rId38"/>
      <p:boldItalic r:id="rId39"/>
    </p:embeddedFont>
    <p:embeddedFont>
      <p:font typeface="Libre Franklin Medium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Medium-regular.fntdata"/><Relationship Id="rId20" Type="http://schemas.openxmlformats.org/officeDocument/2006/relationships/slide" Target="slides/slide13.xml"/><Relationship Id="rId42" Type="http://schemas.openxmlformats.org/officeDocument/2006/relationships/font" Target="fonts/LibreFranklinMedium-italic.fntdata"/><Relationship Id="rId41" Type="http://schemas.openxmlformats.org/officeDocument/2006/relationships/font" Target="fonts/LibreFranklinMedium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schemas.openxmlformats.org/officeDocument/2006/relationships/font" Target="fonts/LibreFranklinMedium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LibreFranklin-bold.fntdata"/><Relationship Id="rId10" Type="http://schemas.openxmlformats.org/officeDocument/2006/relationships/slide" Target="slides/slide3.xml"/><Relationship Id="rId32" Type="http://schemas.openxmlformats.org/officeDocument/2006/relationships/font" Target="fonts/LibreFranklin-regular.fntdata"/><Relationship Id="rId13" Type="http://schemas.openxmlformats.org/officeDocument/2006/relationships/slide" Target="slides/slide6.xml"/><Relationship Id="rId35" Type="http://schemas.openxmlformats.org/officeDocument/2006/relationships/font" Target="fonts/LibreFranklin-boldItalic.fntdata"/><Relationship Id="rId12" Type="http://schemas.openxmlformats.org/officeDocument/2006/relationships/slide" Target="slides/slide5.xml"/><Relationship Id="rId34" Type="http://schemas.openxmlformats.org/officeDocument/2006/relationships/font" Target="fonts/LibreFranklin-italic.fntdata"/><Relationship Id="rId15" Type="http://schemas.openxmlformats.org/officeDocument/2006/relationships/slide" Target="slides/slide8.xml"/><Relationship Id="rId37" Type="http://schemas.openxmlformats.org/officeDocument/2006/relationships/font" Target="fonts/OpenSansSemiBold-bold.fntdata"/><Relationship Id="rId14" Type="http://schemas.openxmlformats.org/officeDocument/2006/relationships/slide" Target="slides/slide7.xml"/><Relationship Id="rId36" Type="http://schemas.openxmlformats.org/officeDocument/2006/relationships/font" Target="fonts/OpenSansSemiBold-regular.fntdata"/><Relationship Id="rId17" Type="http://schemas.openxmlformats.org/officeDocument/2006/relationships/slide" Target="slides/slide10.xml"/><Relationship Id="rId39" Type="http://schemas.openxmlformats.org/officeDocument/2006/relationships/font" Target="fonts/OpenSansSemiBold-boldItalic.fntdata"/><Relationship Id="rId16" Type="http://schemas.openxmlformats.org/officeDocument/2006/relationships/slide" Target="slides/slide9.xml"/><Relationship Id="rId38" Type="http://schemas.openxmlformats.org/officeDocument/2006/relationships/font" Target="fonts/OpenSansSemiBold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445e24178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g1e445e24178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526049df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526049df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26049df6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26049df6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26049df6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26049df6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3da19261b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3da19261b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3da19261b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53da19261b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2a3e1d27d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52a3e1d27d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2a3e1d27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52a3e1d27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53da19261b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53da19261b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abcd7fd3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2abcd7fd3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abe54a08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2abe54a08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445e24178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g1e445e24178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52a3e1d27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52a3e1d27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2a3e1d27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52a3e1d27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5cdcb784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55cdcb784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445e24178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e445e24178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e445e2417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e445e2417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445e24178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1e445e2417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g1e445e24178_0_1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a55d1c4e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a55d1c4e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2a3e1d27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2a3e1d27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2a3e1d27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52a3e1d27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a55d1c4e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a55d1c4e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2a3e1d2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2a3e1d2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0000"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b="0" i="0" sz="24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8612" lvl="1" marL="914400" marR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0037" lvl="3" marL="18288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0037" lvl="4" marL="22860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0037" lvl="5" marL="27432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0037" lvl="6" marL="32004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0037" lvl="7" marL="36576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0037" lvl="8" marL="41148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40000"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b="0" i="0" sz="24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57200" y="1200154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8612" lvl="1" marL="914400" marR="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0037" lvl="3" marL="18288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0037" lvl="4" marL="22860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0037" lvl="5" marL="27432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0037" lvl="6" marL="32004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0037" lvl="7" marL="36576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0037" lvl="8" marL="4114800" marR="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5" Type="http://schemas.openxmlformats.org/officeDocument/2006/relationships/image" Target="../media/image3.gif"/><Relationship Id="rId6" Type="http://schemas.openxmlformats.org/officeDocument/2006/relationships/image" Target="../media/image16.png"/><Relationship Id="rId7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gif"/><Relationship Id="rId4" Type="http://schemas.openxmlformats.org/officeDocument/2006/relationships/image" Target="../media/image6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hN6_KW7JuSqqP4L2I3HuCWqYLAkUgDLk/view" TargetMode="External"/><Relationship Id="rId4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hyperlink" Target="https://rammb2.cira.colostate.edu/training/visit/satellite_chat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jpg"/><Relationship Id="rId4" Type="http://schemas.openxmlformats.org/officeDocument/2006/relationships/image" Target="../media/image5.png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4195" y="3906901"/>
            <a:ext cx="736700" cy="5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4909" y="3977644"/>
            <a:ext cx="884039" cy="37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0686" y="3816910"/>
            <a:ext cx="535781" cy="53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6128" y="3886542"/>
            <a:ext cx="840178" cy="46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86276" y="3886537"/>
            <a:ext cx="471488" cy="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>
            <p:ph type="title"/>
          </p:nvPr>
        </p:nvSpPr>
        <p:spPr>
          <a:xfrm>
            <a:off x="942109" y="201337"/>
            <a:ext cx="7044900" cy="2137200"/>
          </a:xfrm>
          <a:prstGeom prst="rect">
            <a:avLst/>
          </a:prstGeom>
          <a:solidFill>
            <a:srgbClr val="0070C0">
              <a:alpha val="5294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" sz="3600">
                <a:latin typeface="Libre Franklin"/>
                <a:ea typeface="Libre Franklin"/>
                <a:cs typeface="Libre Franklin"/>
                <a:sym typeface="Libre Franklin"/>
              </a:rPr>
              <a:t>FDTD Satellite Applications Webinar</a:t>
            </a:r>
            <a:r>
              <a:rPr b="1" lang="en" sz="2800">
                <a:latin typeface="Libre Franklin"/>
                <a:ea typeface="Libre Franklin"/>
                <a:cs typeface="Libre Franklin"/>
                <a:sym typeface="Libre Franklin"/>
              </a:rPr>
              <a:t>:</a:t>
            </a:r>
            <a:br>
              <a:rPr b="1" lang="en" sz="2800"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>
                <a:latin typeface="Libre Franklin Medium"/>
                <a:ea typeface="Libre Franklin Medium"/>
                <a:cs typeface="Libre Franklin Medium"/>
                <a:sym typeface="Libre Franklin Medium"/>
              </a:rPr>
              <a:t>An Operational Review of the 1 May 2023 Localized Blowing Dust Event Across South-Central Illinois</a:t>
            </a:r>
            <a:r>
              <a:rPr lang="en" sz="2700"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endParaRPr b="1" sz="3000">
              <a:solidFill>
                <a:srgbClr val="FFC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528508" y="2558714"/>
            <a:ext cx="7843800" cy="1258200"/>
          </a:xfrm>
          <a:prstGeom prst="rect">
            <a:avLst/>
          </a:prstGeom>
          <a:solidFill>
            <a:srgbClr val="C00000">
              <a:alpha val="63140"/>
            </a:srgbClr>
          </a:solidFill>
          <a:ln cap="flat" cmpd="sng" w="412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Presented by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James Auten, WFO Lincoln IL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Marshall Pfahler, WFO St Louis MO</a:t>
            </a:r>
            <a:endParaRPr b="1" i="0" sz="18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1" lang="en" sz="15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28 June 2023 </a:t>
            </a:r>
            <a:endParaRPr b="1" i="1" sz="15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/>
          <p:nvPr/>
        </p:nvSpPr>
        <p:spPr>
          <a:xfrm>
            <a:off x="2050" y="658325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8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" y="651875"/>
            <a:ext cx="4572000" cy="342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51875"/>
            <a:ext cx="4572000" cy="34290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2050" y="4093775"/>
            <a:ext cx="457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Through 1 May, a deepening upper-level cyclone was centered near the Great Lakes.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4572000" y="4093775"/>
            <a:ext cx="457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cyclone established deep cyclonic, northwesterly flow across the Midwest, including Illinois.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b="0" l="20401" r="15863" t="0"/>
          <a:stretch/>
        </p:blipFill>
        <p:spPr>
          <a:xfrm>
            <a:off x="750" y="651875"/>
            <a:ext cx="5089476" cy="449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>
            <a:off x="5090225" y="650800"/>
            <a:ext cx="4054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Synoptic-scale ascent &amp;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moisture, along with any precipitation,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remained largely confined to the northeast of south-central Illinois on 1 May.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" y="651875"/>
            <a:ext cx="4222782" cy="44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/>
        </p:nvSpPr>
        <p:spPr>
          <a:xfrm>
            <a:off x="5090225" y="650800"/>
            <a:ext cx="40545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At the surface,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orthwesterly, broadly cyclonic flow was apparent &amp; enhanced by a relatively tight pressure gradient.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side from a weak surface pressure trough, no notable surface features (i.e., cold front, convective outflow boundary) were present across Illinois.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30"/>
          <p:cNvCxnSpPr/>
          <p:nvPr/>
        </p:nvCxnSpPr>
        <p:spPr>
          <a:xfrm flipH="1">
            <a:off x="1310450" y="2034425"/>
            <a:ext cx="1925100" cy="812100"/>
          </a:xfrm>
          <a:prstGeom prst="straightConnector1">
            <a:avLst/>
          </a:prstGeom>
          <a:noFill/>
          <a:ln cap="flat" cmpd="sng" w="28575">
            <a:solidFill>
              <a:srgbClr val="FC9C6D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193" name="Google Shape;193;p30"/>
          <p:cNvSpPr/>
          <p:nvPr/>
        </p:nvSpPr>
        <p:spPr>
          <a:xfrm>
            <a:off x="0" y="4816800"/>
            <a:ext cx="1819800" cy="3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18z 1 May 2023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5460450" y="650800"/>
            <a:ext cx="3684300" cy="45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KILX 12z 1 May &amp;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00z 2 May observed soundings sampled deepening of the boundary layer to 725 hPa along with drying through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significant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mixing.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As the boundary layer deepened, momentum from 30 to 40 kt flow near the top of boundary layer could be transferred to the surface.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Noteworthy, is the precipitable water decreasing to 9.1 mm (0.36”) by 00z 2 May, below the 10th percentile of climatology (1949–2022).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" y="761525"/>
            <a:ext cx="5545174" cy="415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2"/>
          <p:cNvSpPr txBox="1"/>
          <p:nvPr/>
        </p:nvSpPr>
        <p:spPr>
          <a:xfrm>
            <a:off x="5805150" y="650800"/>
            <a:ext cx="33396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NUCAPS derived soundings valid ~1930z (during mid-afternoon) indicated a local maximum in low-level lapse rates (superadiabatic) across south-central IL.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This local maximum suggests that boundary layer mixing was most pronounced where the plumes of blowing dust occurred.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b="0" l="7783" r="0" t="0"/>
          <a:stretch/>
        </p:blipFill>
        <p:spPr>
          <a:xfrm>
            <a:off x="750" y="650800"/>
            <a:ext cx="5894250" cy="359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0" l="8252" r="664" t="1980"/>
          <a:stretch/>
        </p:blipFill>
        <p:spPr>
          <a:xfrm>
            <a:off x="0" y="651875"/>
            <a:ext cx="5863504" cy="44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/>
          <p:nvPr/>
        </p:nvSpPr>
        <p:spPr>
          <a:xfrm>
            <a:off x="3009937" y="1432864"/>
            <a:ext cx="90300" cy="90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3"/>
          <p:cNvSpPr/>
          <p:nvPr/>
        </p:nvSpPr>
        <p:spPr>
          <a:xfrm>
            <a:off x="310350" y="1523175"/>
            <a:ext cx="5241300" cy="1623900"/>
          </a:xfrm>
          <a:prstGeom prst="triangle">
            <a:avLst>
              <a:gd fmla="val 523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3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36513"/>
            <a:ext cx="5863501" cy="200698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/>
          <p:nvPr/>
        </p:nvSpPr>
        <p:spPr>
          <a:xfrm rot="1482754">
            <a:off x="2493297" y="1947820"/>
            <a:ext cx="2187213" cy="94261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5863500" y="650800"/>
            <a:ext cx="32811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Northwesterly winds were sustained at 15 to 30 kt &amp; occasionally gusted up to 30 to over 40 kt from around 14 to 23z 1 May.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 peak wind gust of 47 kt was measured at Springfield, IL (KSPI) around 21z.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But no ASOS or AWOS was properly positioned to capture diminished visibilities from blowing dust.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Synoptic-Scale Pattern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3">
            <a:alphaModFix/>
          </a:blip>
          <a:srcRect b="0" l="8252" r="664" t="1980"/>
          <a:stretch/>
        </p:blipFill>
        <p:spPr>
          <a:xfrm>
            <a:off x="0" y="651875"/>
            <a:ext cx="5863504" cy="44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/>
          <p:nvPr/>
        </p:nvSpPr>
        <p:spPr>
          <a:xfrm>
            <a:off x="3791987" y="2049464"/>
            <a:ext cx="90300" cy="90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/>
          <p:nvPr/>
        </p:nvSpPr>
        <p:spPr>
          <a:xfrm>
            <a:off x="310350" y="2139775"/>
            <a:ext cx="5241300" cy="1007400"/>
          </a:xfrm>
          <a:prstGeom prst="triangle">
            <a:avLst>
              <a:gd fmla="val 67288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47000"/>
            <a:ext cx="5863498" cy="199650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/>
          <p:nvPr/>
        </p:nvSpPr>
        <p:spPr>
          <a:xfrm rot="1482754">
            <a:off x="2493297" y="1947820"/>
            <a:ext cx="2187213" cy="942610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5863500" y="650800"/>
            <a:ext cx="32811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Northwesterly winds were sustained at 15 to 30 kt &amp; occasionally gusted up to 30 to over 40 kt from around 14 to 23z 1 May.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 peak wind gust of 47 kt was measured at Springfield, IL (KSPI) around 21z.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But no ASOS or AWOS was properly positioned to capture diminished visibilities from blowing dust.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 title="230501_goes16_dustRGB_IL_ani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15546"/>
            <a:ext cx="9144001" cy="442795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Satellite Depiction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Satellite Depiction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6"/>
          <p:cNvSpPr txBox="1"/>
          <p:nvPr/>
        </p:nvSpPr>
        <p:spPr>
          <a:xfrm>
            <a:off x="5984800" y="650800"/>
            <a:ext cx="31596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Appropriately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, the plumes of blowing dust were most apparent in the GOES-16 Dust RGB.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Additionally, the blowing dust can be detected in the ASH and SO2 RGBs but is not discernable in the visible imagery (Ch 2).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With blowing dust unexpected on 1 May, forecasters at both KILX &amp; KLSX were not initially monitoring the Dust RGB.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0300"/>
            <a:ext cx="6042486" cy="37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Reports From Twitter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5726800" y="650800"/>
            <a:ext cx="34176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Instead, initial reports received by KILX &amp; KLSX between 1630 &amp; 1730z were from Twitter, including the public, IDOT, &amp; IL State Police.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By that time, SB &amp; NB I-55 were already closed near the Sangamon-Montgomery County border, due to a large crash.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1875"/>
            <a:ext cx="3062876" cy="3317118"/>
          </a:xfrm>
          <a:prstGeom prst="rect">
            <a:avLst/>
          </a:prstGeom>
          <a:noFill/>
          <a:ln cap="flat" cmpd="sng" w="19050">
            <a:solidFill>
              <a:srgbClr val="00A1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0" name="Google Shape;2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2199" y="1979016"/>
            <a:ext cx="3062876" cy="2104974"/>
          </a:xfrm>
          <a:prstGeom prst="rect">
            <a:avLst/>
          </a:prstGeom>
          <a:noFill/>
          <a:ln cap="flat" cmpd="sng" w="19050">
            <a:solidFill>
              <a:srgbClr val="00A1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2199" y="4083993"/>
            <a:ext cx="3062877" cy="794557"/>
          </a:xfrm>
          <a:prstGeom prst="rect">
            <a:avLst/>
          </a:prstGeom>
          <a:noFill/>
          <a:ln cap="flat" cmpd="sng" w="19050">
            <a:solidFill>
              <a:srgbClr val="00A1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3223" y="1063673"/>
            <a:ext cx="4197556" cy="365538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solidFill>
            <a:srgbClr val="FF0000">
              <a:alpha val="651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None/>
            </a:pPr>
            <a:r>
              <a:rPr b="1" lang="en" sz="400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 “Satellite Chat” Library </a:t>
            </a:r>
            <a:endParaRPr sz="4000"/>
          </a:p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1493240" y="3171827"/>
            <a:ext cx="6266700" cy="124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sng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https://rammb2.cira.colostate.edu/training/visit/satellite_chat/  </a:t>
            </a: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Recorded Content includes Q&amp;A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Call for speakers!  Let us know if you want to speak on a topic!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Contact:  </a:t>
            </a:r>
            <a:r>
              <a:rPr b="1" i="0" lang="en" sz="15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scott.lindstrom@noaa.gov  OR dan.bikos@noaa.gov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Product &amp; Messaging Decisions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4850"/>
            <a:ext cx="3210312" cy="18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" y="651875"/>
            <a:ext cx="5564425" cy="269298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8"/>
          <p:cNvSpPr txBox="1"/>
          <p:nvPr/>
        </p:nvSpPr>
        <p:spPr>
          <a:xfrm>
            <a:off x="5510400" y="651875"/>
            <a:ext cx="36345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 reaction from the Twitter reports, KILX issued a Blowing Dust Warning &amp; KLSX opted for public &amp; partner messaging without product issuance.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courses of action leveraged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Dust RGB for locating &amp; characterizing the plumes of blowing dust.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4830" y="3344850"/>
            <a:ext cx="3210344" cy="180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Blowing Dust Plume 2.0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" y="655900"/>
            <a:ext cx="3010422" cy="169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" y="2273050"/>
            <a:ext cx="3010425" cy="169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" y="3450125"/>
            <a:ext cx="3010425" cy="169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9776" y="655900"/>
            <a:ext cx="4094942" cy="44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/>
        </p:nvSpPr>
        <p:spPr>
          <a:xfrm>
            <a:off x="6133875" y="650800"/>
            <a:ext cx="30105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May 2: Similar conditions occurred w/ high winds and low visibilities…in the same area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 avoid another round of accidents, IDOT/IL State Police closed SB &amp; NB I-55.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Dust RGB showed very little usefulness.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KILX &amp; KLSX issued Dust Storm Warnings.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0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Blowing Dust Plume 2.0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913" y="651875"/>
            <a:ext cx="7282163" cy="449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1"/>
          <p:cNvSpPr txBox="1"/>
          <p:nvPr/>
        </p:nvSpPr>
        <p:spPr>
          <a:xfrm>
            <a:off x="124050" y="651875"/>
            <a:ext cx="8897400" cy="44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Several factors contributed to the 1 May localized blowing dust across south-central IL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Freshly tilled dry soils in farm fields after an abnormally dry April,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Northwesterly winds sustained at 15 to 30 kt &amp; gusting 30 to over 40 kt from a tightened surface pressure gradient &amp; a boundary layer that was deeply mixed &amp; superadiabatic.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Other than a weak surface pressure trough, there were no notable surface features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The blowing dust was detectable by the GOES-16 Dust RGB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reports were received via Twitter from the public, IDOT, &amp; IL State Police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However,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the Dust RGB proved helpful in locating &amp; characterizing the blowing dust for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subsequent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product &amp; messaging decisions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Blowing dust occurred again on 2 May in the same area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IDOT &amp; IL State Police closed I-55 in precaution, to avoid another day of accidents,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KILX &amp; KLSX issued Dust Storm Warnings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blowing dust was not discernible from the Dust RGB…possibly less severe.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2"/>
          <p:cNvPicPr preferRelativeResize="0"/>
          <p:nvPr/>
        </p:nvPicPr>
        <p:blipFill rotWithShape="1">
          <a:blip r:embed="rId3">
            <a:alphaModFix amt="52999"/>
          </a:blip>
          <a:srcRect b="13474" l="6857" r="12366" t="-7370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/>
        </p:nvSpPr>
        <p:spPr>
          <a:xfrm>
            <a:off x="123300" y="650100"/>
            <a:ext cx="8897400" cy="461700"/>
          </a:xfrm>
          <a:prstGeom prst="rect">
            <a:avLst/>
          </a:prstGeom>
          <a:solidFill>
            <a:srgbClr val="FFEAC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james.auten@noaa.gov         |       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arshall.pfahler@noaa.gov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0" y="0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257425" y="685801"/>
            <a:ext cx="4629300" cy="642900"/>
          </a:xfrm>
          <a:prstGeom prst="rect">
            <a:avLst/>
          </a:prstGeom>
          <a:solidFill>
            <a:srgbClr val="0070C0">
              <a:alpha val="439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None/>
            </a:pPr>
            <a:r>
              <a:rPr b="1" lang="en" sz="2250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FDTD Satellite Applications</a:t>
            </a:r>
            <a:br>
              <a:rPr b="1" lang="en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b="1" lang="en">
                <a:solidFill>
                  <a:srgbClr val="FFC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Webinar Protocol</a:t>
            </a:r>
            <a:endParaRPr b="1">
              <a:solidFill>
                <a:srgbClr val="FFC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1549450" y="1543050"/>
            <a:ext cx="53370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2867" lvl="0" marL="19286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">
                <a:latin typeface="Open Sans SemiBold"/>
                <a:ea typeface="Open Sans SemiBold"/>
                <a:cs typeface="Open Sans SemiBold"/>
                <a:sym typeface="Open Sans SemiBold"/>
              </a:rPr>
              <a:t>~20 minutes for the speaker</a:t>
            </a:r>
            <a:endParaRPr b="1"/>
          </a:p>
          <a:p>
            <a:pPr indent="-16072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</a:pPr>
            <a:r>
              <a:rPr b="1"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Send questions via GoTo Chat</a:t>
            </a:r>
            <a:endParaRPr b="1"/>
          </a:p>
          <a:p>
            <a:pPr indent="-16072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</a:pPr>
            <a:r>
              <a:rPr b="1"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Or ask during Q&amp;A period via phone</a:t>
            </a:r>
            <a:endParaRPr b="1"/>
          </a:p>
          <a:p>
            <a:pPr indent="-59128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6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286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b="1" lang="en">
                <a:latin typeface="Open Sans SemiBold"/>
                <a:ea typeface="Open Sans SemiBold"/>
                <a:cs typeface="Open Sans SemiBold"/>
                <a:sym typeface="Open Sans SemiBold"/>
              </a:rPr>
              <a:t>Followed by Q&amp;A </a:t>
            </a:r>
            <a:endParaRPr b="1"/>
          </a:p>
          <a:p>
            <a:pPr indent="-160723" lvl="1" marL="417878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</a:pPr>
            <a:r>
              <a:rPr b="1"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Open discussion forum</a:t>
            </a:r>
            <a:endParaRPr b="1"/>
          </a:p>
          <a:p>
            <a:pPr indent="-160723" lvl="1" marL="417878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Char char="–"/>
            </a:pPr>
            <a:r>
              <a:rPr b="1" lang="en" sz="1600">
                <a:latin typeface="Open Sans SemiBold"/>
                <a:ea typeface="Open Sans SemiBold"/>
                <a:cs typeface="Open Sans SemiBold"/>
                <a:sym typeface="Open Sans SemiBold"/>
              </a:rPr>
              <a:t>Done by 1730 UTC</a:t>
            </a:r>
            <a:br>
              <a:rPr b="1" lang="en" sz="18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b="1" sz="16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286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b="1" lang="en">
                <a:latin typeface="Open Sans SemiBold"/>
                <a:ea typeface="Open Sans SemiBold"/>
                <a:cs typeface="Open Sans SemiBold"/>
                <a:sym typeface="Open Sans SemiBold"/>
              </a:rPr>
              <a:t>Do NOT press hold!!!</a:t>
            </a:r>
            <a:endParaRPr b="1"/>
          </a:p>
          <a:p>
            <a:pPr indent="-78572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192867" lvl="0" marL="192867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b="1" lang="en">
                <a:latin typeface="Open Sans SemiBold"/>
                <a:ea typeface="Open Sans SemiBold"/>
                <a:cs typeface="Open Sans SemiBold"/>
                <a:sym typeface="Open Sans SemiBold"/>
              </a:rPr>
              <a:t>Mute when not speaking</a:t>
            </a:r>
            <a:endParaRPr b="1"/>
          </a:p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8153400" y="4767264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>
                <a:latin typeface="Open Sans SemiBold"/>
                <a:ea typeface="Open Sans SemiBold"/>
                <a:cs typeface="Open Sans SemiBold"/>
                <a:sym typeface="Open Sans SemiBold"/>
              </a:rPr>
              <a:t>‹#›</a:t>
            </a:fld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descr="C:\Users\jboettcher\AppData\Local\Microsoft\Windows\Temporary Internet Files\Content.IE5\8XGR5AQB\MP900289528[1].jpg" id="108" name="Google Shape;1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152" y="1543053"/>
            <a:ext cx="1057275" cy="15859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jboettcher\AppData\Local\Microsoft\Windows\Temporary Internet Files\Content.IE5\E81K2WB2\MC900299735[1].wmf" id="109" name="Google Shape;10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2113" y="3471863"/>
            <a:ext cx="851588" cy="859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20417" l="0" r="0" t="457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/>
          <p:nvPr/>
        </p:nvSpPr>
        <p:spPr>
          <a:xfrm>
            <a:off x="664650" y="518725"/>
            <a:ext cx="7814700" cy="1396800"/>
          </a:xfrm>
          <a:prstGeom prst="rect">
            <a:avLst/>
          </a:prstGeom>
          <a:solidFill>
            <a:srgbClr val="362B1C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FDTD Satellite Applications Webinar:</a:t>
            </a:r>
            <a:endParaRPr b="1" sz="3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 Operational Review of the</a:t>
            </a:r>
            <a:r>
              <a:rPr b="1" lang="en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1 May 2023 Localized Blowing Dust Event Across South-Central Illinois</a:t>
            </a:r>
            <a:endParaRPr b="1" sz="2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700" y="3297225"/>
            <a:ext cx="9144000" cy="18462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49411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/>
          <p:nvPr/>
        </p:nvSpPr>
        <p:spPr>
          <a:xfrm>
            <a:off x="1893000" y="3836450"/>
            <a:ext cx="5358000" cy="1136100"/>
          </a:xfrm>
          <a:prstGeom prst="rect">
            <a:avLst/>
          </a:prstGeom>
          <a:solidFill>
            <a:srgbClr val="362B1C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James Auten</a:t>
            </a:r>
            <a:r>
              <a:rPr baseline="30000" lang="en" sz="2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&amp; Marshall Pfahler</a:t>
            </a:r>
            <a:r>
              <a:rPr baseline="30000" lang="en" sz="2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i="1" lang="en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i="1" lang="en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WFO Lincoln, IL; </a:t>
            </a:r>
            <a:r>
              <a:rPr baseline="30000" i="1" lang="en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i="1" lang="en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NWS WFO St. Louis, MO</a:t>
            </a:r>
            <a:endParaRPr i="1" sz="1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28 June 2023</a:t>
            </a:r>
            <a:endParaRPr sz="19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894" y="3836444"/>
            <a:ext cx="1136100" cy="11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1000" y="3836449"/>
            <a:ext cx="1140685" cy="11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0" l="0" r="26013" t="0"/>
          <a:stretch/>
        </p:blipFill>
        <p:spPr>
          <a:xfrm>
            <a:off x="0" y="651875"/>
            <a:ext cx="4431176" cy="449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 rotWithShape="1">
          <a:blip r:embed="rId4">
            <a:alphaModFix/>
          </a:blip>
          <a:srcRect b="10118" l="31720" r="37171" t="16717"/>
          <a:stretch/>
        </p:blipFill>
        <p:spPr>
          <a:xfrm>
            <a:off x="750" y="2708175"/>
            <a:ext cx="1454501" cy="243532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7" name="Google Shape;127;p23"/>
          <p:cNvSpPr/>
          <p:nvPr/>
        </p:nvSpPr>
        <p:spPr>
          <a:xfrm>
            <a:off x="1129004" y="3274186"/>
            <a:ext cx="118800" cy="112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>
              <a:schemeClr val="lt1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 txBox="1"/>
          <p:nvPr/>
        </p:nvSpPr>
        <p:spPr>
          <a:xfrm>
            <a:off x="4438700" y="650800"/>
            <a:ext cx="4706100" cy="3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On 1 May, two narrow plumes of blowing dust in south-central Illinois resulted in localized near-zero visibilities.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most significant impacts occurred with multiple vehicle accidents &amp; pile ups on I-55 near the Sangamon-Montgomery County line involving 72 vehicles in total (</a:t>
            </a:r>
            <a:r>
              <a:rPr i="1" lang="en" sz="1800">
                <a:latin typeface="Calibri"/>
                <a:ea typeface="Calibri"/>
                <a:cs typeface="Calibri"/>
                <a:sym typeface="Calibri"/>
              </a:rPr>
              <a:t>Illinois State Police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Seven fatalities &amp; 37 injuries were reported.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Land Cover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 rotWithShape="1">
          <a:blip r:embed="rId3">
            <a:alphaModFix/>
          </a:blip>
          <a:srcRect b="0" l="19831" r="8882" t="0"/>
          <a:stretch/>
        </p:blipFill>
        <p:spPr>
          <a:xfrm>
            <a:off x="750" y="651875"/>
            <a:ext cx="4840310" cy="449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 rotWithShape="1">
          <a:blip r:embed="rId4">
            <a:alphaModFix/>
          </a:blip>
          <a:srcRect b="9190" l="11142" r="15981" t="9263"/>
          <a:stretch/>
        </p:blipFill>
        <p:spPr>
          <a:xfrm>
            <a:off x="3517800" y="3199300"/>
            <a:ext cx="1323250" cy="19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/>
          <p:nvPr/>
        </p:nvSpPr>
        <p:spPr>
          <a:xfrm rot="1482547">
            <a:off x="1057931" y="1712102"/>
            <a:ext cx="2290846" cy="1049595"/>
          </a:xfrm>
          <a:prstGeom prst="ellipse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1964700" y="1205050"/>
            <a:ext cx="82800" cy="82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2009900" y="1015600"/>
            <a:ext cx="1353600" cy="461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Springfield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4"/>
          <p:cNvSpPr/>
          <p:nvPr/>
        </p:nvSpPr>
        <p:spPr>
          <a:xfrm>
            <a:off x="565900" y="4756350"/>
            <a:ext cx="82800" cy="82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611100" y="4566900"/>
            <a:ext cx="1353600" cy="461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St. Louis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4841050" y="650800"/>
            <a:ext cx="4303800" cy="3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Much of the land cover across rural south-central Illinois is categorized as Cultivated Crops.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This categorization captures the dominance of open, farm fields across the region.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During the spring, including early May, many spring/summer crops are planted, requiring tilling of most farm fields.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3543850" y="4831775"/>
            <a:ext cx="1028100" cy="120300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Antecedent Conditions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 b="0" l="13502" r="0" t="0"/>
          <a:stretch/>
        </p:blipFill>
        <p:spPr>
          <a:xfrm>
            <a:off x="0" y="651875"/>
            <a:ext cx="5027972" cy="44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/>
          <p:nvPr/>
        </p:nvSpPr>
        <p:spPr>
          <a:xfrm rot="1482664">
            <a:off x="734396" y="3258837"/>
            <a:ext cx="505929" cy="216926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5"/>
          <p:cNvSpPr txBox="1"/>
          <p:nvPr/>
        </p:nvSpPr>
        <p:spPr>
          <a:xfrm>
            <a:off x="5027975" y="650800"/>
            <a:ext cx="4116900" cy="22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Through 2 May, D0 (Abnormally Dry) conditions had been expanded/ introduced across the a large corridor from west-central to east-central Illinois.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These conditions can be attributed to an abnormally dry April.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Antecedent</a:t>
            </a: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Conditions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9148" l="0" r="0" t="0"/>
          <a:stretch/>
        </p:blipFill>
        <p:spPr>
          <a:xfrm>
            <a:off x="0" y="651875"/>
            <a:ext cx="3582885" cy="44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/>
          <p:nvPr/>
        </p:nvSpPr>
        <p:spPr>
          <a:xfrm rot="1482464">
            <a:off x="1136759" y="3063973"/>
            <a:ext cx="765808" cy="328207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 txBox="1"/>
          <p:nvPr/>
        </p:nvSpPr>
        <p:spPr>
          <a:xfrm>
            <a:off x="4784600" y="650800"/>
            <a:ext cx="4360200" cy="23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Over the month of April in these areas, accumulated precipitation was around 50% of average (1991–2020)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This dryness occurred after near-average precipitation in March.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Climatologically, May is around the wettest time of year.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2876" y="3136699"/>
            <a:ext cx="4608177" cy="20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AF2"/>
            </a:gs>
            <a:gs pos="100000">
              <a:srgbClr val="FFE6C2"/>
            </a:gs>
          </a:gsLst>
          <a:lin ang="5400012" scaled="0"/>
        </a:gra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/>
        </p:nvSpPr>
        <p:spPr>
          <a:xfrm>
            <a:off x="750" y="1775"/>
            <a:ext cx="9144000" cy="650100"/>
          </a:xfrm>
          <a:prstGeom prst="rect">
            <a:avLst/>
          </a:prstGeom>
          <a:solidFill>
            <a:srgbClr val="362B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Antecedent Conditions</a:t>
            </a:r>
            <a:endParaRPr b="1" sz="3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" y="651875"/>
            <a:ext cx="5614525" cy="4491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/>
          <p:nvPr/>
        </p:nvSpPr>
        <p:spPr>
          <a:xfrm rot="1480357">
            <a:off x="1075735" y="3047153"/>
            <a:ext cx="398148" cy="170347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 txBox="1"/>
          <p:nvPr/>
        </p:nvSpPr>
        <p:spPr>
          <a:xfrm>
            <a:off x="5615275" y="650800"/>
            <a:ext cx="35295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dry April contributed to soil moisture decreasing to between the 5th &amp; 20th percentiles (1981–2013) by 1 May.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Font typeface="Calibri"/>
              <a:buChar char="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Although not extremely dry, the tilling of these dry soils allowed finer soil to be exposed &amp; carried by gusty winds.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A5A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