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69" r:id="rId3"/>
    <p:sldId id="270" r:id="rId4"/>
    <p:sldId id="276" r:id="rId5"/>
    <p:sldId id="271" r:id="rId6"/>
    <p:sldId id="283" r:id="rId7"/>
    <p:sldId id="274" r:id="rId8"/>
    <p:sldId id="265" r:id="rId9"/>
    <p:sldId id="278" r:id="rId10"/>
    <p:sldId id="282" r:id="rId11"/>
    <p:sldId id="259" r:id="rId12"/>
    <p:sldId id="280" r:id="rId13"/>
    <p:sldId id="261" r:id="rId14"/>
    <p:sldId id="279" r:id="rId15"/>
    <p:sldId id="268" r:id="rId16"/>
    <p:sldId id="281" r:id="rId17"/>
    <p:sldId id="266" r:id="rId18"/>
    <p:sldId id="267" r:id="rId19"/>
    <p:sldId id="273" r:id="rId20"/>
    <p:sldId id="260" r:id="rId21"/>
  </p:sldIdLst>
  <p:sldSz cx="9144000" cy="6858000" type="screen4x3"/>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62" autoAdjust="0"/>
    <p:restoredTop sz="64005" autoAdjust="0"/>
  </p:normalViewPr>
  <p:slideViewPr>
    <p:cSldViewPr>
      <p:cViewPr varScale="1">
        <p:scale>
          <a:sx n="61" d="100"/>
          <a:sy n="61" d="100"/>
        </p:scale>
        <p:origin x="-117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46E110-01F1-4889-9E99-5EDDDB959419}" type="datetimeFigureOut">
              <a:rPr lang="en-US" smtClean="0"/>
              <a:t>12/2/2011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26C4D5-5D72-4EDC-B7E3-973D0EFD1B7B}" type="slidenum">
              <a:rPr lang="en-US" smtClean="0"/>
              <a:t>‹#›</a:t>
            </a:fld>
            <a:endParaRPr lang="en-US"/>
          </a:p>
        </p:txBody>
      </p:sp>
    </p:spTree>
    <p:extLst>
      <p:ext uri="{BB962C8B-B14F-4D97-AF65-F5344CB8AC3E}">
        <p14:creationId xmlns:p14="http://schemas.microsoft.com/office/powerpoint/2010/main" val="1547384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a:t>
            </a:r>
            <a:r>
              <a:rPr lang="en-US" baseline="0" dirty="0" smtClean="0"/>
              <a:t> December 6, 2011, the GOES-15 Satellite replaces GOES-11 as the operational </a:t>
            </a:r>
            <a:r>
              <a:rPr lang="en-US" baseline="0" dirty="0" smtClean="0"/>
              <a:t>GOES-West Satellite covering </a:t>
            </a:r>
            <a:r>
              <a:rPr lang="en-US" baseline="0" dirty="0" smtClean="0"/>
              <a:t>Western North America and the Eastern Pacific. This short training session will highlight the primary operationally significant changes associated with this transition.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1</a:t>
            </a:fld>
            <a:endParaRPr lang="en-US"/>
          </a:p>
        </p:txBody>
      </p:sp>
    </p:spTree>
    <p:extLst>
      <p:ext uri="{BB962C8B-B14F-4D97-AF65-F5344CB8AC3E}">
        <p14:creationId xmlns:p14="http://schemas.microsoft.com/office/powerpoint/2010/main" val="1515783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Learning objectives for the training are…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2</a:t>
            </a:fld>
            <a:endParaRPr lang="en-US"/>
          </a:p>
        </p:txBody>
      </p:sp>
    </p:spTree>
    <p:extLst>
      <p:ext uri="{BB962C8B-B14F-4D97-AF65-F5344CB8AC3E}">
        <p14:creationId xmlns:p14="http://schemas.microsoft.com/office/powerpoint/2010/main" val="11766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Performance objectives for the training are… </a:t>
            </a:r>
          </a:p>
          <a:p>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3</a:t>
            </a:fld>
            <a:endParaRPr lang="en-US"/>
          </a:p>
        </p:txBody>
      </p:sp>
    </p:spTree>
    <p:extLst>
      <p:ext uri="{BB962C8B-B14F-4D97-AF65-F5344CB8AC3E}">
        <p14:creationId xmlns:p14="http://schemas.microsoft.com/office/powerpoint/2010/main" val="11766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quickly review the configuration of the two geostationary satellites utilized in North America, GOES-East, which is currently the GOES-13 satellite, is positioned above the equator at 75 degrees W, while GOES-West is above the equator at </a:t>
            </a:r>
            <a:r>
              <a:rPr lang="en-US" dirty="0" smtClean="0"/>
              <a:t>135 </a:t>
            </a:r>
            <a:r>
              <a:rPr lang="en-US" dirty="0" smtClean="0"/>
              <a:t>degrees W. </a:t>
            </a:r>
            <a:r>
              <a:rPr lang="en-US" dirty="0" smtClean="0"/>
              <a:t>In addition, GOES-12 provides coverage for South America from 60W, and GOES-14 is currently in storage at 105W. To </a:t>
            </a:r>
            <a:r>
              <a:rPr lang="en-US" dirty="0" smtClean="0"/>
              <a:t>maintain their geostationary orbits, </a:t>
            </a:r>
            <a:r>
              <a:rPr lang="en-US" dirty="0" smtClean="0"/>
              <a:t>GOES </a:t>
            </a:r>
            <a:r>
              <a:rPr lang="en-US" dirty="0" smtClean="0"/>
              <a:t>satellites fly at 22,300 miles above the earth’s surface. </a:t>
            </a:r>
            <a:r>
              <a:rPr lang="en-US" dirty="0" smtClean="0"/>
              <a:t>GOES-15 was</a:t>
            </a:r>
            <a:r>
              <a:rPr lang="en-US" baseline="0" dirty="0" smtClean="0"/>
              <a:t> </a:t>
            </a:r>
            <a:r>
              <a:rPr lang="en-US" dirty="0" smtClean="0"/>
              <a:t>launched </a:t>
            </a:r>
            <a:r>
              <a:rPr lang="en-US" dirty="0" smtClean="0"/>
              <a:t>in March </a:t>
            </a:r>
            <a:r>
              <a:rPr lang="en-US" dirty="0" smtClean="0"/>
              <a:t>2010, and</a:t>
            </a:r>
            <a:r>
              <a:rPr lang="en-US" baseline="0" dirty="0" smtClean="0"/>
              <a:t> </a:t>
            </a:r>
            <a:r>
              <a:rPr lang="en-US" dirty="0" smtClean="0"/>
              <a:t>was </a:t>
            </a:r>
            <a:r>
              <a:rPr lang="en-US" dirty="0" smtClean="0"/>
              <a:t>tested while positioned at </a:t>
            </a:r>
            <a:r>
              <a:rPr lang="en-US" dirty="0" smtClean="0"/>
              <a:t>89.5W</a:t>
            </a:r>
            <a:r>
              <a:rPr lang="en-US" dirty="0" smtClean="0"/>
              <a:t>.</a:t>
            </a:r>
            <a:endParaRPr lang="en-US" dirty="0"/>
          </a:p>
        </p:txBody>
      </p:sp>
      <p:sp>
        <p:nvSpPr>
          <p:cNvPr id="4" name="Slide Number Placeholder 3"/>
          <p:cNvSpPr>
            <a:spLocks noGrp="1"/>
          </p:cNvSpPr>
          <p:nvPr>
            <p:ph type="sldNum" sz="quarter" idx="10"/>
          </p:nvPr>
        </p:nvSpPr>
        <p:spPr/>
        <p:txBody>
          <a:bodyPr/>
          <a:lstStyle/>
          <a:p>
            <a:fld id="{0785E0A5-4001-47EC-9693-BDE8ED96D7C9}"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543679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a:t>
            </a:r>
            <a:r>
              <a:rPr lang="en-US" baseline="0" dirty="0" smtClean="0"/>
              <a:t> the timeline for GOES-West’s transition from GOES-11 to </a:t>
            </a:r>
            <a:r>
              <a:rPr lang="en-US" baseline="0" dirty="0" smtClean="0"/>
              <a:t>GOES-1</a:t>
            </a:r>
            <a:r>
              <a:rPr lang="en-US" dirty="0" smtClean="0"/>
              <a:t>5…</a:t>
            </a:r>
          </a:p>
          <a:p>
            <a:endParaRPr lang="en-US" dirty="0" smtClean="0"/>
          </a:p>
          <a:p>
            <a:r>
              <a:rPr lang="en-US" dirty="0" smtClean="0"/>
              <a:t>This </a:t>
            </a:r>
            <a:r>
              <a:rPr lang="en-US" dirty="0" smtClean="0"/>
              <a:t>approach minimizes impact to users, and was followed successfully for previous GOES transitions, including the</a:t>
            </a:r>
            <a:r>
              <a:rPr lang="en-US" baseline="0" dirty="0" smtClean="0"/>
              <a:t> GOES-West transition from GOES-10 to 11 in June 2006, and for the GOES-East transition from GOES-12 to 13 in April 2010</a:t>
            </a:r>
            <a:r>
              <a:rPr lang="en-US" dirty="0" smtClean="0"/>
              <a:t>. In case a critical weather day is </a:t>
            </a:r>
            <a:r>
              <a:rPr lang="en-US" dirty="0" smtClean="0"/>
              <a:t>declared for December 6, the </a:t>
            </a:r>
            <a:r>
              <a:rPr lang="en-US" dirty="0" smtClean="0"/>
              <a:t>backup date for</a:t>
            </a:r>
            <a:r>
              <a:rPr lang="en-US" baseline="0" dirty="0" smtClean="0"/>
              <a:t> GOES-15 to become </a:t>
            </a:r>
            <a:r>
              <a:rPr lang="en-US" baseline="0" dirty="0" smtClean="0"/>
              <a:t>GOES-West is December 7. </a:t>
            </a:r>
            <a:r>
              <a:rPr lang="en-US" dirty="0" smtClean="0"/>
              <a:t>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5</a:t>
            </a:fld>
            <a:endParaRPr lang="en-US"/>
          </a:p>
        </p:txBody>
      </p:sp>
    </p:spTree>
    <p:extLst>
      <p:ext uri="{BB962C8B-B14F-4D97-AF65-F5344CB8AC3E}">
        <p14:creationId xmlns:p14="http://schemas.microsoft.com/office/powerpoint/2010/main" val="1515783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North</a:t>
            </a:r>
            <a:r>
              <a:rPr lang="en-US" baseline="0" dirty="0" smtClean="0"/>
              <a:t> America, </a:t>
            </a:r>
            <a:r>
              <a:rPr lang="en-US" dirty="0" smtClean="0"/>
              <a:t>GOES-West is the primary</a:t>
            </a:r>
            <a:r>
              <a:rPr lang="en-US" baseline="0" dirty="0" smtClean="0"/>
              <a:t> geostationary satellite for areas west of </a:t>
            </a:r>
            <a:r>
              <a:rPr lang="en-US" baseline="0" dirty="0" smtClean="0"/>
              <a:t>approximately 105 </a:t>
            </a:r>
            <a:r>
              <a:rPr lang="en-US" baseline="0" dirty="0" smtClean="0"/>
              <a:t>degrees W. </a:t>
            </a:r>
            <a:r>
              <a:rPr lang="en-US" baseline="0" dirty="0" smtClean="0"/>
              <a:t>GOES-West </a:t>
            </a:r>
            <a:r>
              <a:rPr lang="en-US" baseline="0" dirty="0" smtClean="0"/>
              <a:t>imagery can be used for areas farther to the E, especially in the event of a GOES-East outage, but the viewing angle becomes increasingly severe as you continue E.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6</a:t>
            </a:fld>
            <a:endParaRPr lang="en-US"/>
          </a:p>
        </p:txBody>
      </p:sp>
    </p:spTree>
    <p:extLst>
      <p:ext uri="{BB962C8B-B14F-4D97-AF65-F5344CB8AC3E}">
        <p14:creationId xmlns:p14="http://schemas.microsoft.com/office/powerpoint/2010/main" val="1515783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much with GOES-West will remain </a:t>
            </a:r>
            <a:r>
              <a:rPr lang="en-US" dirty="0" smtClean="0"/>
              <a:t>virtually unchanged</a:t>
            </a:r>
            <a:r>
              <a:rPr lang="en-US" baseline="0" dirty="0" smtClean="0"/>
              <a:t> </a:t>
            </a:r>
            <a:r>
              <a:rPr lang="en-US" baseline="0" dirty="0" smtClean="0"/>
              <a:t>through this transition</a:t>
            </a:r>
            <a:r>
              <a:rPr lang="en-US" dirty="0" smtClean="0"/>
              <a:t>,</a:t>
            </a:r>
            <a:r>
              <a:rPr lang="en-US" baseline="0" dirty="0" smtClean="0"/>
              <a:t> there are several differences between the GOES-11 and GOES-15 imaging instruments that operational forecasters should be aware of. In the following slides, we’ll cover…</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7</a:t>
            </a:fld>
            <a:endParaRPr lang="en-US"/>
          </a:p>
        </p:txBody>
      </p:sp>
    </p:spTree>
    <p:extLst>
      <p:ext uri="{BB962C8B-B14F-4D97-AF65-F5344CB8AC3E}">
        <p14:creationId xmlns:p14="http://schemas.microsoft.com/office/powerpoint/2010/main" val="15157834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Likely the most important enhancement</a:t>
            </a:r>
            <a:r>
              <a:rPr lang="en-US" baseline="0" dirty="0" smtClean="0"/>
              <a:t> provided by GOES-15 is the enhanced resolution water vapor imagery. As can be seen in this example, the imagery from GOES-15 with 4km spatial resolution is vastly superior to the 8km GOES-11 imagery for revealing mountain waves over Southern Colorado and Northern New Mexico. More information on this example can be found in this CIMSS Satellite Blog entry: http://cimss.ssec.wisc.edu/goes/blog/archives/9158</a:t>
            </a:r>
          </a:p>
          <a:p>
            <a:endParaRPr lang="en-US" baseline="0" dirty="0" smtClean="0"/>
          </a:p>
          <a:p>
            <a:r>
              <a:rPr lang="en-US" baseline="0" dirty="0" smtClean="0"/>
              <a:t>The </a:t>
            </a:r>
            <a:r>
              <a:rPr lang="en-US" dirty="0" smtClean="0"/>
              <a:t>Spectral range of the GOES-11 water</a:t>
            </a:r>
            <a:r>
              <a:rPr lang="en-US" baseline="0" dirty="0" smtClean="0"/>
              <a:t> vapor</a:t>
            </a:r>
            <a:r>
              <a:rPr lang="en-US" dirty="0" smtClean="0"/>
              <a:t> channel </a:t>
            </a:r>
            <a:r>
              <a:rPr lang="en-US" dirty="0" smtClean="0"/>
              <a:t>is </a:t>
            </a:r>
            <a:r>
              <a:rPr lang="en-US" dirty="0" smtClean="0"/>
              <a:t>from 6.47-7.02um, while GOES-15’s spectral range is wider at 5.77-7.33um. This results in GOES-15 “seeing” a slightly lower and deeper</a:t>
            </a:r>
            <a:r>
              <a:rPr lang="en-US" baseline="0" dirty="0" smtClean="0"/>
              <a:t> layer of the atmosphere. In clear areas, t</a:t>
            </a:r>
            <a:r>
              <a:rPr lang="en-US" dirty="0" smtClean="0"/>
              <a:t>his also results in the GOES-15 imagery appearing approximately 2 degrees C warmer</a:t>
            </a:r>
            <a:r>
              <a:rPr lang="en-US" baseline="0" dirty="0" smtClean="0"/>
              <a:t> on average than </a:t>
            </a:r>
            <a:r>
              <a:rPr lang="en-US" dirty="0" smtClean="0"/>
              <a:t>GOES</a:t>
            </a:r>
            <a:r>
              <a:rPr lang="en-US" baseline="0" dirty="0" smtClean="0"/>
              <a:t>-11.</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8</a:t>
            </a:fld>
            <a:endParaRPr lang="en-US"/>
          </a:p>
        </p:txBody>
      </p:sp>
    </p:spTree>
    <p:extLst>
      <p:ext uri="{BB962C8B-B14F-4D97-AF65-F5344CB8AC3E}">
        <p14:creationId xmlns:p14="http://schemas.microsoft.com/office/powerpoint/2010/main" val="1515783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animation shows three frames from GOES-11 followed by three frames from GOES-15. </a:t>
            </a:r>
            <a:r>
              <a:rPr lang="en-US" baseline="0" dirty="0" smtClean="0"/>
              <a:t>The warmer signal with the GOES-15 imagery in cloud-free areas can clearly be noted.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9</a:t>
            </a:fld>
            <a:endParaRPr lang="en-US"/>
          </a:p>
        </p:txBody>
      </p:sp>
    </p:spTree>
    <p:extLst>
      <p:ext uri="{BB962C8B-B14F-4D97-AF65-F5344CB8AC3E}">
        <p14:creationId xmlns:p14="http://schemas.microsoft.com/office/powerpoint/2010/main" val="1769494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water vapor imagery from the GOES-15</a:t>
            </a:r>
            <a:r>
              <a:rPr lang="en-US" baseline="0" dirty="0" smtClean="0"/>
              <a:t> Sounder is significantly less noisy. </a:t>
            </a:r>
            <a:r>
              <a:rPr lang="en-US" dirty="0" smtClean="0"/>
              <a:t>Keep an eye on the left side of the animation</a:t>
            </a:r>
            <a:r>
              <a:rPr lang="en-US" baseline="0" dirty="0" smtClean="0"/>
              <a:t> for a significant improvement from GOES-11 to GOES-15.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10</a:t>
            </a:fld>
            <a:endParaRPr lang="en-US"/>
          </a:p>
        </p:txBody>
      </p:sp>
    </p:spTree>
    <p:extLst>
      <p:ext uri="{BB962C8B-B14F-4D97-AF65-F5344CB8AC3E}">
        <p14:creationId xmlns:p14="http://schemas.microsoft.com/office/powerpoint/2010/main" val="3137363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GOES-West’s transition to</a:t>
            </a:r>
            <a:r>
              <a:rPr lang="en-US" baseline="0" dirty="0" smtClean="0"/>
              <a:t> GOES-15, the </a:t>
            </a:r>
            <a:r>
              <a:rPr lang="en-US" baseline="0" dirty="0" smtClean="0"/>
              <a:t>12 um </a:t>
            </a:r>
            <a:r>
              <a:rPr lang="en-US" baseline="0" dirty="0" smtClean="0"/>
              <a:t>IR “dirty window” channel has been replaced by a </a:t>
            </a:r>
            <a:r>
              <a:rPr lang="en-US" baseline="0" dirty="0" smtClean="0"/>
              <a:t>13.3 um IR “CO2” </a:t>
            </a:r>
            <a:r>
              <a:rPr lang="en-US" baseline="0" dirty="0" smtClean="0"/>
              <a:t>channel. </a:t>
            </a:r>
            <a:r>
              <a:rPr lang="en-US" baseline="0" dirty="0" smtClean="0"/>
              <a:t>CO2 in the atmosphere is a significant attenuator and emitter of IR radiation in this spectral range around 13.3 um. </a:t>
            </a:r>
          </a:p>
          <a:p>
            <a:endParaRPr lang="en-US" baseline="0" dirty="0" smtClean="0"/>
          </a:p>
          <a:p>
            <a:r>
              <a:rPr lang="en-US" dirty="0" smtClean="0"/>
              <a:t>The </a:t>
            </a:r>
            <a:r>
              <a:rPr lang="en-US" dirty="0" smtClean="0"/>
              <a:t>current GOES-East satellite,</a:t>
            </a:r>
            <a:r>
              <a:rPr lang="en-US" baseline="0" dirty="0" smtClean="0"/>
              <a:t> </a:t>
            </a:r>
            <a:r>
              <a:rPr lang="en-US" dirty="0" smtClean="0"/>
              <a:t>GOES</a:t>
            </a:r>
            <a:r>
              <a:rPr lang="en-US" baseline="0" dirty="0" smtClean="0"/>
              <a:t>-13, also has this 13.3 um channel, but GOES-15 (and 14) provide 4km spatial resolution as opposed to 8km for GOES-13. Improved cloud top height estimates can be derived using this channel in concert with the </a:t>
            </a:r>
            <a:r>
              <a:rPr lang="en-US" baseline="0" dirty="0" smtClean="0"/>
              <a:t>10.7 um </a:t>
            </a:r>
            <a:r>
              <a:rPr lang="en-US" baseline="0" dirty="0" err="1" smtClean="0"/>
              <a:t>longwave</a:t>
            </a:r>
            <a:r>
              <a:rPr lang="en-US" baseline="0" dirty="0" smtClean="0"/>
              <a:t> IR channel. As a result, height assignment for atmospheric motions vectors will benefit. The </a:t>
            </a:r>
            <a:r>
              <a:rPr lang="en-US" baseline="0" dirty="0" smtClean="0"/>
              <a:t>13.3 um </a:t>
            </a:r>
            <a:r>
              <a:rPr lang="en-US" baseline="0" dirty="0" smtClean="0"/>
              <a:t>channel can also be used for volcanic ash detection. </a:t>
            </a:r>
          </a:p>
          <a:p>
            <a:endParaRPr lang="en-US" baseline="0" dirty="0" smtClean="0"/>
          </a:p>
          <a:p>
            <a:r>
              <a:rPr lang="en-US" baseline="0" dirty="0" smtClean="0"/>
              <a:t>For now, the </a:t>
            </a:r>
            <a:r>
              <a:rPr lang="en-US" baseline="0" dirty="0" smtClean="0"/>
              <a:t>13.3 um imagery will be accessed in the AWIPS satellite </a:t>
            </a:r>
            <a:r>
              <a:rPr lang="en-US" baseline="0" dirty="0" smtClean="0"/>
              <a:t>menu from </a:t>
            </a:r>
            <a:r>
              <a:rPr lang="en-US" baseline="0" dirty="0" smtClean="0"/>
              <a:t>the “12u” menu selection. </a:t>
            </a:r>
            <a:r>
              <a:rPr lang="en-US" dirty="0" smtClean="0"/>
              <a:t>GOES-R will </a:t>
            </a:r>
            <a:r>
              <a:rPr lang="en-US" dirty="0" smtClean="0"/>
              <a:t>have an</a:t>
            </a:r>
            <a:r>
              <a:rPr lang="en-US" baseline="0" dirty="0" smtClean="0"/>
              <a:t>  </a:t>
            </a:r>
            <a:r>
              <a:rPr lang="en-US" baseline="0" dirty="0" smtClean="0"/>
              <a:t>expanded suite of 16 imaging channels, including </a:t>
            </a:r>
            <a:r>
              <a:rPr lang="en-US" baseline="0" dirty="0" smtClean="0"/>
              <a:t>both the 12 um </a:t>
            </a:r>
            <a:r>
              <a:rPr lang="en-US" baseline="0" dirty="0" smtClean="0"/>
              <a:t>and 13.3 um channels. </a:t>
            </a:r>
          </a:p>
          <a:p>
            <a:endParaRPr lang="en-US" baseline="0" dirty="0" smtClean="0"/>
          </a:p>
          <a:p>
            <a:r>
              <a:rPr lang="en-US" baseline="0" dirty="0" smtClean="0"/>
              <a:t>In addition, all IR channels on GOES-15 feature improved calibration, which results in less noise within the imagery (due to colder detectors). This improvement is especially noticeable with 3.9 um imagery for cold scenes at night. </a:t>
            </a:r>
          </a:p>
          <a:p>
            <a:endParaRPr lang="en-US" baseline="0" dirty="0" smtClean="0"/>
          </a:p>
          <a:p>
            <a:r>
              <a:rPr lang="en-US" baseline="0" dirty="0" smtClean="0"/>
              <a:t>For more information on this new 13.3 um channel, please see the “Carbon Dioxide (GOES 12-15)” section of COMET’s “GOES Channel Selection V2” module.</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11</a:t>
            </a:fld>
            <a:endParaRPr lang="en-US"/>
          </a:p>
        </p:txBody>
      </p:sp>
    </p:spTree>
    <p:extLst>
      <p:ext uri="{BB962C8B-B14F-4D97-AF65-F5344CB8AC3E}">
        <p14:creationId xmlns:p14="http://schemas.microsoft.com/office/powerpoint/2010/main" val="1515783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13.3</a:t>
            </a:r>
            <a:r>
              <a:rPr lang="en-US" baseline="0" dirty="0" smtClean="0"/>
              <a:t> um channel </a:t>
            </a:r>
            <a:r>
              <a:rPr lang="en-US" baseline="0" dirty="0" smtClean="0"/>
              <a:t>from </a:t>
            </a:r>
            <a:r>
              <a:rPr lang="en-US" baseline="0" dirty="0" smtClean="0"/>
              <a:t>GOES-15 is more sensitive to high clouds and less sensitive to </a:t>
            </a:r>
            <a:r>
              <a:rPr lang="en-US" baseline="0" dirty="0" smtClean="0"/>
              <a:t>low clouds and surface </a:t>
            </a:r>
            <a:r>
              <a:rPr lang="en-US" baseline="0" dirty="0" smtClean="0"/>
              <a:t>features as compared to the 12 um channel </a:t>
            </a:r>
            <a:r>
              <a:rPr lang="en-US" baseline="0" dirty="0" smtClean="0"/>
              <a:t>from </a:t>
            </a:r>
            <a:r>
              <a:rPr lang="en-US" baseline="0" dirty="0" smtClean="0"/>
              <a:t>GOES-11. </a:t>
            </a:r>
            <a:r>
              <a:rPr lang="en-US" baseline="0" dirty="0" smtClean="0"/>
              <a:t>IR emission from CO2 partially masks the low-level and surface features with the 13.3 um imagery.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769494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Spectral range of the</a:t>
            </a:r>
            <a:r>
              <a:rPr lang="en-US" baseline="0" dirty="0" smtClean="0"/>
              <a:t> GOES-11 visible channel is from </a:t>
            </a:r>
            <a:r>
              <a:rPr lang="en-US" baseline="0" dirty="0" smtClean="0"/>
              <a:t>0.52-0.8 um</a:t>
            </a:r>
            <a:r>
              <a:rPr lang="en-US" baseline="0" dirty="0" smtClean="0"/>
              <a:t>, while GOES-15’s spectral range is somewhat narrower at </a:t>
            </a:r>
            <a:r>
              <a:rPr lang="en-US" baseline="0" dirty="0" smtClean="0"/>
              <a:t>0.52-0.71 um</a:t>
            </a:r>
            <a:r>
              <a:rPr lang="en-US" baseline="0" dirty="0" smtClean="0"/>
              <a:t>. Since green vegetation becomes significantly more reflective between 0.71 and </a:t>
            </a:r>
            <a:r>
              <a:rPr lang="en-US" baseline="0" dirty="0" smtClean="0"/>
              <a:t>0.8 um</a:t>
            </a:r>
            <a:r>
              <a:rPr lang="en-US" baseline="0" dirty="0" smtClean="0"/>
              <a:t>, the range covered by GOES-11 but not by GOES-15, it appears darker in the GOES-15 imagery. This results in green vegetation having more contrast with urban and non-vegetated areas (which appear lighter) in the GOES-15 (and GOES-14) imagery. In turn, contrast between vegetation and water’s typically dark surface is reduced. </a:t>
            </a:r>
            <a:r>
              <a:rPr lang="en-US" baseline="0" dirty="0" smtClean="0"/>
              <a:t>In </a:t>
            </a:r>
            <a:r>
              <a:rPr lang="en-US" baseline="0" dirty="0" smtClean="0"/>
              <a:t>addition, the visible imagery from GOES-15 has an overall brighter and less noisy appearance. All of this in combination yields better detection of small and fine-scale cloud patterns, such as valley fog. </a:t>
            </a:r>
            <a:endParaRPr lang="en-US" baseline="0" dirty="0" smtClean="0"/>
          </a:p>
          <a:p>
            <a:endParaRPr lang="en-US" baseline="0" dirty="0" smtClean="0"/>
          </a:p>
          <a:p>
            <a:r>
              <a:rPr lang="en-US" baseline="0" dirty="0" smtClean="0"/>
              <a:t>With GOES-15 visible imagery, the “Linear” AWIPS/D2D enhancement may be helpful for ID of subtle features especially early/late in day. The “CA (low light </a:t>
            </a:r>
            <a:r>
              <a:rPr lang="en-US" baseline="0" dirty="0" err="1" smtClean="0"/>
              <a:t>vis</a:t>
            </a:r>
            <a:r>
              <a:rPr lang="en-US" baseline="0" dirty="0" smtClean="0"/>
              <a:t>)” enhancement may also be helpful.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13</a:t>
            </a:fld>
            <a:endParaRPr lang="en-US"/>
          </a:p>
        </p:txBody>
      </p:sp>
    </p:spTree>
    <p:extLst>
      <p:ext uri="{BB962C8B-B14F-4D97-AF65-F5344CB8AC3E}">
        <p14:creationId xmlns:p14="http://schemas.microsoft.com/office/powerpoint/2010/main" val="117665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comparison, the brighter</a:t>
            </a:r>
            <a:r>
              <a:rPr lang="en-US" baseline="0" dirty="0" smtClean="0"/>
              <a:t> appearance of the GOES-15 visible imagery is apparent.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769494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GOES-15</a:t>
            </a:r>
            <a:r>
              <a:rPr lang="en-US" baseline="0" dirty="0" smtClean="0"/>
              <a:t> has an enhanced image navigation and registration system. As a result, image to image shifting of fixed surface features is greatly reduced with GOES-15 (and GOES-14) as seen in this loop.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15</a:t>
            </a:fld>
            <a:endParaRPr lang="en-US"/>
          </a:p>
        </p:txBody>
      </p:sp>
    </p:spTree>
    <p:extLst>
      <p:ext uri="{BB962C8B-B14F-4D97-AF65-F5344CB8AC3E}">
        <p14:creationId xmlns:p14="http://schemas.microsoft.com/office/powerpoint/2010/main" val="11766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the new GOES-15</a:t>
            </a:r>
            <a:r>
              <a:rPr lang="en-US" baseline="0" dirty="0" smtClean="0"/>
              <a:t> West Routine schedule, </a:t>
            </a:r>
            <a:r>
              <a:rPr lang="en-US" dirty="0" smtClean="0"/>
              <a:t>additional “sub-CONUS” </a:t>
            </a:r>
            <a:r>
              <a:rPr lang="en-US" dirty="0" smtClean="0"/>
              <a:t>scale image will be provided at 10 and 40 minutes after each hour, except when full disk images are taken every three hours, in which case only the additional image at 40 minutes after the hour is produced. These additional images cover the same </a:t>
            </a:r>
            <a:r>
              <a:rPr lang="en-US" dirty="0" smtClean="0"/>
              <a:t>sector </a:t>
            </a:r>
            <a:r>
              <a:rPr lang="en-US" dirty="0" smtClean="0"/>
              <a:t>as those provided when GOES-11 was in rapid-scan operations. </a:t>
            </a:r>
            <a:endParaRPr lang="en-US" dirty="0" smtClean="0"/>
          </a:p>
          <a:p>
            <a:endParaRPr lang="en-US" dirty="0" smtClean="0"/>
          </a:p>
          <a:p>
            <a:r>
              <a:rPr lang="en-US" dirty="0" smtClean="0"/>
              <a:t>When </a:t>
            </a:r>
            <a:r>
              <a:rPr lang="en-US" dirty="0" smtClean="0"/>
              <a:t>GOES-15</a:t>
            </a:r>
            <a:r>
              <a:rPr lang="en-US" baseline="0" dirty="0" smtClean="0"/>
              <a:t> goes into rapid-scan, an additional pair of </a:t>
            </a:r>
            <a:r>
              <a:rPr lang="en-US" baseline="0" dirty="0" smtClean="0"/>
              <a:t>sub-CONUS images will </a:t>
            </a:r>
            <a:r>
              <a:rPr lang="en-US" baseline="0" dirty="0" smtClean="0"/>
              <a:t>be provided at 54 and 57 minutes after the hour</a:t>
            </a:r>
            <a:r>
              <a:rPr lang="en-US" baseline="0" dirty="0" smtClean="0"/>
              <a:t>. This means two more images per hour as compared to when GOES-11 was in rapid scan.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086499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a:t>
            </a:r>
            <a:r>
              <a:rPr lang="en-US" baseline="0" dirty="0" smtClean="0"/>
              <a:t> visual perspective of</a:t>
            </a:r>
            <a:r>
              <a:rPr lang="en-US" dirty="0" smtClean="0"/>
              <a:t> the new GOES-15</a:t>
            </a:r>
            <a:r>
              <a:rPr lang="en-US" baseline="0" dirty="0" smtClean="0"/>
              <a:t> West Routine scanning schedule. </a:t>
            </a:r>
            <a:endParaRPr lang="en-US" dirty="0" smtClean="0"/>
          </a:p>
        </p:txBody>
      </p:sp>
      <p:sp>
        <p:nvSpPr>
          <p:cNvPr id="4" name="Slide Number Placeholder 3"/>
          <p:cNvSpPr>
            <a:spLocks noGrp="1"/>
          </p:cNvSpPr>
          <p:nvPr>
            <p:ph type="sldNum" sz="quarter" idx="10"/>
          </p:nvPr>
        </p:nvSpPr>
        <p:spPr/>
        <p:txBody>
          <a:bodyPr/>
          <a:lstStyle/>
          <a:p>
            <a:fld id="{6826C4D5-5D72-4EDC-B7E3-973D0EFD1B7B}" type="slidenum">
              <a:rPr lang="en-US" smtClean="0"/>
              <a:t>17</a:t>
            </a:fld>
            <a:endParaRPr lang="en-US"/>
          </a:p>
        </p:txBody>
      </p:sp>
    </p:spTree>
    <p:extLst>
      <p:ext uri="{BB962C8B-B14F-4D97-AF65-F5344CB8AC3E}">
        <p14:creationId xmlns:p14="http://schemas.microsoft.com/office/powerpoint/2010/main" val="11766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Increased battery capacity with GOES-15 will enable observations</a:t>
            </a:r>
            <a:r>
              <a:rPr lang="en-US" baseline="0" dirty="0" smtClean="0"/>
              <a:t> during the fall and spring eclipse periods. Eclipse periods span 46 days centered on the equinoxes. During these periods, geostationary satellites find themselves in the earth’s shadow for up to 72 minutes. GOES-11 outages lasted up to 3 hours during the middle of eclipse season near the equinox. Minimal outages of up to 1 hour per day will still occur with GOES-15 due to the satellite’s passage through “stray light zones</a:t>
            </a:r>
            <a:r>
              <a:rPr lang="en-US" baseline="0" dirty="0" smtClean="0"/>
              <a:t>”, which occurs just before and after an eclipse.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18</a:t>
            </a:fld>
            <a:endParaRPr lang="en-US"/>
          </a:p>
        </p:txBody>
      </p:sp>
    </p:spTree>
    <p:extLst>
      <p:ext uri="{BB962C8B-B14F-4D97-AF65-F5344CB8AC3E}">
        <p14:creationId xmlns:p14="http://schemas.microsoft.com/office/powerpoint/2010/main" val="117665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Please see the following for further</a:t>
            </a:r>
            <a:r>
              <a:rPr lang="en-US" baseline="0" dirty="0" smtClean="0"/>
              <a:t> details and examples…</a:t>
            </a:r>
          </a:p>
          <a:p>
            <a:endParaRPr lang="en-US" baseline="0" dirty="0" smtClean="0"/>
          </a:p>
          <a:p>
            <a:r>
              <a:rPr lang="en-US" baseline="0" dirty="0" smtClean="0"/>
              <a:t>The GOES-15 NOAA/Science Post Launch Test page provides access to the to the latest GOES-15 Technical Report draft. </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19</a:t>
            </a:fld>
            <a:endParaRPr lang="en-US"/>
          </a:p>
        </p:txBody>
      </p:sp>
    </p:spTree>
    <p:extLst>
      <p:ext uri="{BB962C8B-B14F-4D97-AF65-F5344CB8AC3E}">
        <p14:creationId xmlns:p14="http://schemas.microsoft.com/office/powerpoint/2010/main" val="11766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Summary…</a:t>
            </a:r>
            <a:endParaRPr lang="en-US" dirty="0"/>
          </a:p>
        </p:txBody>
      </p:sp>
      <p:sp>
        <p:nvSpPr>
          <p:cNvPr id="4" name="Slide Number Placeholder 3"/>
          <p:cNvSpPr>
            <a:spLocks noGrp="1"/>
          </p:cNvSpPr>
          <p:nvPr>
            <p:ph type="sldNum" sz="quarter" idx="10"/>
          </p:nvPr>
        </p:nvSpPr>
        <p:spPr/>
        <p:txBody>
          <a:bodyPr/>
          <a:lstStyle/>
          <a:p>
            <a:fld id="{6826C4D5-5D72-4EDC-B7E3-973D0EFD1B7B}" type="slidenum">
              <a:rPr lang="en-US" smtClean="0"/>
              <a:t>20</a:t>
            </a:fld>
            <a:endParaRPr lang="en-US"/>
          </a:p>
        </p:txBody>
      </p:sp>
    </p:spTree>
    <p:extLst>
      <p:ext uri="{BB962C8B-B14F-4D97-AF65-F5344CB8AC3E}">
        <p14:creationId xmlns:p14="http://schemas.microsoft.com/office/powerpoint/2010/main" val="1515783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1BDA3C-BC1A-46EA-AC9B-B1841300B170}" type="datetimeFigureOut">
              <a:rPr lang="en-US" smtClean="0"/>
              <a:t>12/2/2011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3910806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1BDA3C-BC1A-46EA-AC9B-B1841300B170}" type="datetimeFigureOut">
              <a:rPr lang="en-US" smtClean="0"/>
              <a:t>12/2/2011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1409496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1BDA3C-BC1A-46EA-AC9B-B1841300B170}" type="datetimeFigureOut">
              <a:rPr lang="en-US" smtClean="0"/>
              <a:t>12/2/2011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3929113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1BDA3C-BC1A-46EA-AC9B-B1841300B170}" type="datetimeFigureOut">
              <a:rPr lang="en-US" smtClean="0"/>
              <a:t>12/2/2011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915937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1BDA3C-BC1A-46EA-AC9B-B1841300B170}" type="datetimeFigureOut">
              <a:rPr lang="en-US" smtClean="0"/>
              <a:t>12/2/2011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1408237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1BDA3C-BC1A-46EA-AC9B-B1841300B170}" type="datetimeFigureOut">
              <a:rPr lang="en-US" smtClean="0"/>
              <a:t>12/2/2011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3257157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1BDA3C-BC1A-46EA-AC9B-B1841300B170}" type="datetimeFigureOut">
              <a:rPr lang="en-US" smtClean="0"/>
              <a:t>12/2/2011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2325714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1BDA3C-BC1A-46EA-AC9B-B1841300B170}" type="datetimeFigureOut">
              <a:rPr lang="en-US" smtClean="0"/>
              <a:t>12/2/2011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1663334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1BDA3C-BC1A-46EA-AC9B-B1841300B170}" type="datetimeFigureOut">
              <a:rPr lang="en-US" smtClean="0"/>
              <a:t>12/2/2011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662470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1BDA3C-BC1A-46EA-AC9B-B1841300B170}" type="datetimeFigureOut">
              <a:rPr lang="en-US" smtClean="0"/>
              <a:t>12/2/2011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4178276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1BDA3C-BC1A-46EA-AC9B-B1841300B170}" type="datetimeFigureOut">
              <a:rPr lang="en-US" smtClean="0"/>
              <a:t>12/2/2011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1E72D-682A-4E09-86A2-F4E9E95E15AE}" type="slidenum">
              <a:rPr lang="en-US" smtClean="0"/>
              <a:t>‹#›</a:t>
            </a:fld>
            <a:endParaRPr lang="en-US"/>
          </a:p>
        </p:txBody>
      </p:sp>
    </p:spTree>
    <p:extLst>
      <p:ext uri="{BB962C8B-B14F-4D97-AF65-F5344CB8AC3E}">
        <p14:creationId xmlns:p14="http://schemas.microsoft.com/office/powerpoint/2010/main" val="2607467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1BDA3C-BC1A-46EA-AC9B-B1841300B170}" type="datetimeFigureOut">
              <a:rPr lang="en-US" smtClean="0"/>
              <a:t>12/2/2011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51E72D-682A-4E09-86A2-F4E9E95E15AE}" type="slidenum">
              <a:rPr lang="en-US" smtClean="0"/>
              <a:t>‹#›</a:t>
            </a:fld>
            <a:endParaRPr lang="en-US"/>
          </a:p>
        </p:txBody>
      </p:sp>
    </p:spTree>
    <p:extLst>
      <p:ext uri="{BB962C8B-B14F-4D97-AF65-F5344CB8AC3E}">
        <p14:creationId xmlns:p14="http://schemas.microsoft.com/office/powerpoint/2010/main" val="39321595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cimss.ssec.wisc.edu/goes/blog/archives/9158"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gif"/><Relationship Id="rId4" Type="http://schemas.openxmlformats.org/officeDocument/2006/relationships/image" Target="../media/image9.gif"/></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hyperlink" Target="http://www.meted.ucar.edu/satmet/goeschan/" TargetMode="Externa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meted.ucar.edu/satmet/goeschan/" TargetMode="External"/><Relationship Id="rId7" Type="http://schemas.openxmlformats.org/officeDocument/2006/relationships/hyperlink" Target="http://www.osdpd.noaa.gov/ml/info/index.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www.oso.noaa.gov/goesstatus/spacecraftStatusSummary.asp?spacecraft=15" TargetMode="External"/><Relationship Id="rId5" Type="http://schemas.openxmlformats.org/officeDocument/2006/relationships/hyperlink" Target="http://rammb.cira.colostate.edu/projects/goes-p/" TargetMode="External"/><Relationship Id="rId4" Type="http://schemas.openxmlformats.org/officeDocument/2006/relationships/hyperlink" Target="http://cimss.ssec.wisc.edu/goes/blog/archives/category/goes-15"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1328737"/>
            <a:ext cx="5334000" cy="537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a:xfrm>
            <a:off x="457200" y="152400"/>
            <a:ext cx="8229600" cy="1143000"/>
          </a:xfrm>
        </p:spPr>
        <p:txBody>
          <a:bodyPr/>
          <a:lstStyle/>
          <a:p>
            <a:r>
              <a:rPr lang="en-US" b="1" u="sng" dirty="0" smtClean="0"/>
              <a:t>GOES-15 Becomes GOES-West</a:t>
            </a:r>
            <a:r>
              <a:rPr lang="en-US" dirty="0" smtClean="0"/>
              <a:t> </a:t>
            </a:r>
            <a:endParaRPr lang="en-US" dirty="0"/>
          </a:p>
        </p:txBody>
      </p:sp>
      <p:sp>
        <p:nvSpPr>
          <p:cNvPr id="2" name="Content Placeholder 1"/>
          <p:cNvSpPr>
            <a:spLocks noGrp="1"/>
          </p:cNvSpPr>
          <p:nvPr>
            <p:ph idx="1"/>
          </p:nvPr>
        </p:nvSpPr>
        <p:spPr>
          <a:xfrm>
            <a:off x="152400" y="1524000"/>
            <a:ext cx="8534400" cy="5334000"/>
          </a:xfrm>
        </p:spPr>
        <p:txBody>
          <a:bodyPr>
            <a:normAutofit/>
          </a:bodyPr>
          <a:lstStyle/>
          <a:p>
            <a:pPr marL="0" indent="0">
              <a:buNone/>
            </a:pPr>
            <a:r>
              <a:rPr lang="en-US" sz="2400" dirty="0" smtClean="0"/>
              <a:t>By Ross Van </a:t>
            </a:r>
            <a:r>
              <a:rPr lang="en-US" sz="2400" dirty="0" err="1" smtClean="0"/>
              <a:t>Til</a:t>
            </a:r>
            <a:endParaRPr lang="en-US" sz="2400" dirty="0" smtClean="0"/>
          </a:p>
          <a:p>
            <a:pPr marL="0" indent="0">
              <a:buNone/>
            </a:pPr>
            <a:endParaRPr lang="en-US" sz="1000" dirty="0" smtClean="0"/>
          </a:p>
          <a:p>
            <a:pPr marL="0" indent="0">
              <a:buNone/>
            </a:pPr>
            <a:r>
              <a:rPr lang="en-US" sz="2400" dirty="0" smtClean="0"/>
              <a:t>NWS Training Division</a:t>
            </a:r>
          </a:p>
          <a:p>
            <a:pPr marL="0" indent="0">
              <a:buNone/>
            </a:pPr>
            <a:endParaRPr lang="en-US" sz="1000" dirty="0" smtClean="0"/>
          </a:p>
          <a:p>
            <a:pPr marL="0" indent="0">
              <a:buNone/>
            </a:pPr>
            <a:r>
              <a:rPr lang="en-US" sz="2400" dirty="0" smtClean="0"/>
              <a:t>Forecast Decision </a:t>
            </a:r>
          </a:p>
          <a:p>
            <a:pPr marL="0" indent="0">
              <a:buNone/>
            </a:pPr>
            <a:r>
              <a:rPr lang="en-US" sz="2400" dirty="0" smtClean="0"/>
              <a:t>Training Branch</a:t>
            </a:r>
          </a:p>
          <a:p>
            <a:pPr marL="0" indent="0">
              <a:buNone/>
            </a:pPr>
            <a:endParaRPr lang="en-US" sz="2400" dirty="0"/>
          </a:p>
          <a:p>
            <a:pPr marL="0" indent="0">
              <a:buNone/>
            </a:pPr>
            <a:r>
              <a:rPr lang="en-US" sz="2400" dirty="0" smtClean="0"/>
              <a:t>Contributions by:</a:t>
            </a:r>
          </a:p>
          <a:p>
            <a:pPr marL="0" indent="0">
              <a:buNone/>
            </a:pPr>
            <a:r>
              <a:rPr lang="en-US" sz="2000" dirty="0" smtClean="0"/>
              <a:t>Brian Motta, FDTB</a:t>
            </a:r>
          </a:p>
          <a:p>
            <a:pPr marL="0" indent="0">
              <a:buNone/>
            </a:pPr>
            <a:r>
              <a:rPr lang="en-US" sz="2000" dirty="0" smtClean="0"/>
              <a:t>Tim </a:t>
            </a:r>
            <a:r>
              <a:rPr lang="en-US" sz="2000" dirty="0" err="1" smtClean="0"/>
              <a:t>Schmit</a:t>
            </a:r>
            <a:r>
              <a:rPr lang="en-US" sz="2000" dirty="0" smtClean="0"/>
              <a:t>, NESDIS</a:t>
            </a:r>
          </a:p>
          <a:p>
            <a:pPr marL="0" indent="0">
              <a:buNone/>
            </a:pPr>
            <a:r>
              <a:rPr lang="en-US" sz="2000" dirty="0" smtClean="0"/>
              <a:t>Natalia </a:t>
            </a:r>
            <a:r>
              <a:rPr lang="en-US" sz="2000" dirty="0" err="1" smtClean="0"/>
              <a:t>Donoho</a:t>
            </a:r>
            <a:r>
              <a:rPr lang="en-US" sz="2000" dirty="0" smtClean="0"/>
              <a:t>, NESDIS</a:t>
            </a:r>
          </a:p>
          <a:p>
            <a:pPr marL="0" indent="0">
              <a:buNone/>
            </a:pPr>
            <a:r>
              <a:rPr lang="en-US" sz="2000" dirty="0" smtClean="0"/>
              <a:t>Scott </a:t>
            </a:r>
            <a:r>
              <a:rPr lang="en-US" sz="2000" dirty="0" err="1" smtClean="0"/>
              <a:t>Bachmeier</a:t>
            </a:r>
            <a:r>
              <a:rPr lang="en-US" sz="2000" dirty="0" smtClean="0"/>
              <a:t>, CIMSS</a:t>
            </a:r>
          </a:p>
          <a:p>
            <a:pPr marL="0" indent="0">
              <a:buNone/>
            </a:pPr>
            <a:r>
              <a:rPr lang="en-US" sz="2000" dirty="0" smtClean="0"/>
              <a:t>Patrick Dills, COMET</a:t>
            </a:r>
          </a:p>
          <a:p>
            <a:pPr marL="0" indent="0">
              <a:buNone/>
            </a:pPr>
            <a:endParaRPr lang="en-US" sz="1800" dirty="0"/>
          </a:p>
        </p:txBody>
      </p:sp>
      <p:sp>
        <p:nvSpPr>
          <p:cNvPr id="6" name="Rectangle 5"/>
          <p:cNvSpPr/>
          <p:nvPr/>
        </p:nvSpPr>
        <p:spPr>
          <a:xfrm>
            <a:off x="152400" y="1524000"/>
            <a:ext cx="3048000" cy="2209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52400" y="4038600"/>
            <a:ext cx="3048000" cy="24384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895600"/>
            <a:ext cx="3121025" cy="231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6367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normAutofit/>
          </a:bodyPr>
          <a:lstStyle/>
          <a:p>
            <a:r>
              <a:rPr lang="en-US" dirty="0" smtClean="0"/>
              <a:t>Recognize that GOES-West is transitioning from GOES-11 to GOES-15</a:t>
            </a:r>
          </a:p>
          <a:p>
            <a:r>
              <a:rPr lang="en-US" dirty="0" smtClean="0"/>
              <a:t>Distinguish the differences between GOES-11 and GOES-15 water vapor imagery</a:t>
            </a:r>
          </a:p>
          <a:p>
            <a:r>
              <a:rPr lang="en-US" dirty="0" smtClean="0"/>
              <a:t>Recognize that a new 13.3 um IR “CO2” channel is available from GOES-15</a:t>
            </a:r>
          </a:p>
          <a:p>
            <a:r>
              <a:rPr lang="en-US" dirty="0" smtClean="0"/>
              <a:t>Describe additional image frames available from GOES-15</a:t>
            </a:r>
          </a:p>
          <a:p>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val="284026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Objectives</a:t>
            </a:r>
            <a:endParaRPr lang="en-US" dirty="0"/>
          </a:p>
        </p:txBody>
      </p:sp>
      <p:sp>
        <p:nvSpPr>
          <p:cNvPr id="3" name="Content Placeholder 2"/>
          <p:cNvSpPr>
            <a:spLocks noGrp="1"/>
          </p:cNvSpPr>
          <p:nvPr>
            <p:ph idx="1"/>
          </p:nvPr>
        </p:nvSpPr>
        <p:spPr/>
        <p:txBody>
          <a:bodyPr/>
          <a:lstStyle/>
          <a:p>
            <a:r>
              <a:rPr lang="en-US" dirty="0" smtClean="0"/>
              <a:t>Utilize higher resolution Water Vapor imagery</a:t>
            </a:r>
          </a:p>
          <a:p>
            <a:r>
              <a:rPr lang="en-US" dirty="0" smtClean="0"/>
              <a:t>Illustrate applications of 13.3 um IR channel</a:t>
            </a:r>
          </a:p>
          <a:p>
            <a:r>
              <a:rPr lang="en-US" dirty="0" smtClean="0"/>
              <a:t>Examine additional frames produced by the GOES-West Routine and Rapid scanning schedules</a:t>
            </a:r>
            <a:endParaRPr lang="en-US" dirty="0"/>
          </a:p>
          <a:p>
            <a:r>
              <a:rPr lang="en-US" dirty="0" smtClean="0"/>
              <a:t>Apply enhanced imagery from GOES-15 operationally</a:t>
            </a:r>
            <a:endParaRPr lang="en-US" dirty="0"/>
          </a:p>
        </p:txBody>
      </p:sp>
    </p:spTree>
    <p:extLst>
      <p:ext uri="{BB962C8B-B14F-4D97-AF65-F5344CB8AC3E}">
        <p14:creationId xmlns:p14="http://schemas.microsoft.com/office/powerpoint/2010/main" val="3414157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XGOHI_IMAGER_FD_B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3701" b="3448"/>
          <a:stretch/>
        </p:blipFill>
        <p:spPr bwMode="auto">
          <a:xfrm>
            <a:off x="6477000" y="3429000"/>
            <a:ext cx="2209800" cy="2133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txBox="1">
            <a:spLocks noChangeArrowheads="1"/>
          </p:cNvSpPr>
          <p:nvPr/>
        </p:nvSpPr>
        <p:spPr>
          <a:xfrm>
            <a:off x="381000" y="0"/>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prstClr val="black"/>
                </a:solidFill>
              </a:rPr>
              <a:t>GOES Constellation </a:t>
            </a:r>
            <a:endParaRPr lang="en-US" dirty="0">
              <a:solidFill>
                <a:prstClr val="black"/>
              </a:solidFill>
            </a:endParaRPr>
          </a:p>
        </p:txBody>
      </p:sp>
      <p:pic>
        <p:nvPicPr>
          <p:cNvPr id="7" name="Picture 5" descr="n-q_spacecraf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150" y="1132403"/>
            <a:ext cx="2381250" cy="1766888"/>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7"/>
          <p:cNvSpPr txBox="1">
            <a:spLocks noChangeArrowheads="1"/>
          </p:cNvSpPr>
          <p:nvPr/>
        </p:nvSpPr>
        <p:spPr bwMode="auto">
          <a:xfrm>
            <a:off x="1066800" y="914400"/>
            <a:ext cx="126329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b="1" dirty="0" smtClean="0">
                <a:solidFill>
                  <a:schemeClr val="tx2"/>
                </a:solidFill>
              </a:rPr>
              <a:t>GOES-West</a:t>
            </a:r>
          </a:p>
          <a:p>
            <a:pPr fontAlgn="base">
              <a:spcBef>
                <a:spcPct val="0"/>
              </a:spcBef>
              <a:spcAft>
                <a:spcPct val="0"/>
              </a:spcAft>
            </a:pPr>
            <a:r>
              <a:rPr lang="en-US" b="1" dirty="0" smtClean="0">
                <a:solidFill>
                  <a:prstClr val="black"/>
                </a:solidFill>
              </a:rPr>
              <a:t>GOES-15</a:t>
            </a:r>
            <a:endParaRPr lang="en-US" b="1" dirty="0">
              <a:solidFill>
                <a:prstClr val="black"/>
              </a:solidFill>
            </a:endParaRPr>
          </a:p>
          <a:p>
            <a:pPr fontAlgn="base">
              <a:spcBef>
                <a:spcPct val="0"/>
              </a:spcBef>
              <a:spcAft>
                <a:spcPct val="0"/>
              </a:spcAft>
            </a:pPr>
            <a:r>
              <a:rPr lang="en-US" b="1" dirty="0">
                <a:solidFill>
                  <a:prstClr val="black"/>
                </a:solidFill>
              </a:rPr>
              <a:t>(135W)</a:t>
            </a:r>
          </a:p>
        </p:txBody>
      </p:sp>
      <p:sp>
        <p:nvSpPr>
          <p:cNvPr id="10" name="Text Box 8"/>
          <p:cNvSpPr txBox="1">
            <a:spLocks noChangeArrowheads="1"/>
          </p:cNvSpPr>
          <p:nvPr/>
        </p:nvSpPr>
        <p:spPr bwMode="auto">
          <a:xfrm>
            <a:off x="5410200" y="1143000"/>
            <a:ext cx="1169103"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b="1" dirty="0" smtClean="0">
                <a:solidFill>
                  <a:schemeClr val="tx2"/>
                </a:solidFill>
              </a:rPr>
              <a:t>GOES-East</a:t>
            </a:r>
          </a:p>
          <a:p>
            <a:pPr fontAlgn="base">
              <a:spcBef>
                <a:spcPct val="0"/>
              </a:spcBef>
              <a:spcAft>
                <a:spcPct val="0"/>
              </a:spcAft>
            </a:pPr>
            <a:r>
              <a:rPr lang="en-US" b="1" dirty="0" smtClean="0">
                <a:solidFill>
                  <a:prstClr val="black"/>
                </a:solidFill>
              </a:rPr>
              <a:t>GOES-13</a:t>
            </a:r>
            <a:endParaRPr lang="en-US" b="1" dirty="0">
              <a:solidFill>
                <a:prstClr val="black"/>
              </a:solidFill>
            </a:endParaRPr>
          </a:p>
          <a:p>
            <a:pPr fontAlgn="base">
              <a:spcBef>
                <a:spcPct val="0"/>
              </a:spcBef>
              <a:spcAft>
                <a:spcPct val="0"/>
              </a:spcAft>
            </a:pPr>
            <a:r>
              <a:rPr lang="en-US" b="1" dirty="0">
                <a:solidFill>
                  <a:prstClr val="black"/>
                </a:solidFill>
              </a:rPr>
              <a:t>(75W)</a:t>
            </a:r>
          </a:p>
        </p:txBody>
      </p:sp>
      <p:sp>
        <p:nvSpPr>
          <p:cNvPr id="12" name="Text Box 10"/>
          <p:cNvSpPr txBox="1">
            <a:spLocks noChangeArrowheads="1"/>
          </p:cNvSpPr>
          <p:nvPr/>
        </p:nvSpPr>
        <p:spPr bwMode="auto">
          <a:xfrm>
            <a:off x="6629400" y="5562600"/>
            <a:ext cx="158594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b="1" dirty="0">
                <a:solidFill>
                  <a:prstClr val="black"/>
                </a:solidFill>
              </a:rPr>
              <a:t>GOES-12</a:t>
            </a:r>
          </a:p>
          <a:p>
            <a:pPr fontAlgn="base">
              <a:spcBef>
                <a:spcPct val="0"/>
              </a:spcBef>
              <a:spcAft>
                <a:spcPct val="0"/>
              </a:spcAft>
            </a:pPr>
            <a:r>
              <a:rPr lang="en-US" b="1" dirty="0">
                <a:solidFill>
                  <a:prstClr val="black"/>
                </a:solidFill>
              </a:rPr>
              <a:t>(60W)</a:t>
            </a:r>
          </a:p>
          <a:p>
            <a:pPr fontAlgn="base">
              <a:spcBef>
                <a:spcPct val="0"/>
              </a:spcBef>
              <a:spcAft>
                <a:spcPct val="0"/>
              </a:spcAft>
            </a:pPr>
            <a:r>
              <a:rPr lang="en-US" b="1" dirty="0">
                <a:solidFill>
                  <a:prstClr val="black"/>
                </a:solidFill>
              </a:rPr>
              <a:t>South America</a:t>
            </a:r>
          </a:p>
        </p:txBody>
      </p:sp>
      <p:pic>
        <p:nvPicPr>
          <p:cNvPr id="13" name="Picture 11" descr="latest_westvishem"/>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217" b="3240"/>
          <a:stretch/>
        </p:blipFill>
        <p:spPr bwMode="auto">
          <a:xfrm>
            <a:off x="1905000" y="2133600"/>
            <a:ext cx="2209800" cy="208919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2" descr="latest_eastvishem"/>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003" b="2725"/>
          <a:stretch/>
        </p:blipFill>
        <p:spPr bwMode="auto">
          <a:xfrm>
            <a:off x="4572000" y="2133601"/>
            <a:ext cx="2209800" cy="21053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4" descr="goesSpacecraf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48563" y="4191000"/>
            <a:ext cx="1595437" cy="24638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5" descr="n-q_spacecraf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3200" y="914400"/>
            <a:ext cx="2381250" cy="176688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6" descr="n-q_spacecraf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05150" y="4481512"/>
            <a:ext cx="2381250" cy="1766888"/>
          </a:xfrm>
          <a:prstGeom prst="rect">
            <a:avLst/>
          </a:prstGeom>
          <a:noFill/>
          <a:extLst>
            <a:ext uri="{909E8E84-426E-40DD-AFC4-6F175D3DCCD1}">
              <a14:hiddenFill xmlns:a14="http://schemas.microsoft.com/office/drawing/2010/main">
                <a:solidFill>
                  <a:srgbClr val="FFFFFF"/>
                </a:solidFill>
              </a14:hiddenFill>
            </a:ext>
          </a:extLst>
        </p:spPr>
      </p:pic>
      <p:sp>
        <p:nvSpPr>
          <p:cNvPr id="21" name="Text Box 9"/>
          <p:cNvSpPr txBox="1">
            <a:spLocks noChangeArrowheads="1"/>
          </p:cNvSpPr>
          <p:nvPr/>
        </p:nvSpPr>
        <p:spPr bwMode="auto">
          <a:xfrm>
            <a:off x="2514600" y="5257800"/>
            <a:ext cx="103246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b="1" dirty="0">
                <a:solidFill>
                  <a:prstClr val="black"/>
                </a:solidFill>
              </a:rPr>
              <a:t>GOES-14</a:t>
            </a:r>
          </a:p>
          <a:p>
            <a:pPr fontAlgn="base">
              <a:spcBef>
                <a:spcPct val="0"/>
              </a:spcBef>
              <a:spcAft>
                <a:spcPct val="0"/>
              </a:spcAft>
            </a:pPr>
            <a:r>
              <a:rPr lang="en-US" b="1" dirty="0">
                <a:solidFill>
                  <a:prstClr val="black"/>
                </a:solidFill>
              </a:rPr>
              <a:t>(105W)</a:t>
            </a:r>
          </a:p>
          <a:p>
            <a:pPr fontAlgn="base">
              <a:spcBef>
                <a:spcPct val="0"/>
              </a:spcBef>
              <a:spcAft>
                <a:spcPct val="0"/>
              </a:spcAft>
            </a:pPr>
            <a:r>
              <a:rPr lang="en-US" b="1" dirty="0" smtClean="0">
                <a:solidFill>
                  <a:prstClr val="black"/>
                </a:solidFill>
              </a:rPr>
              <a:t>Storage</a:t>
            </a:r>
            <a:endParaRPr lang="en-US" b="1" dirty="0">
              <a:solidFill>
                <a:prstClr val="black"/>
              </a:solidFill>
            </a:endParaRPr>
          </a:p>
        </p:txBody>
      </p:sp>
    </p:spTree>
    <p:extLst>
      <p:ext uri="{BB962C8B-B14F-4D97-AF65-F5344CB8AC3E}">
        <p14:creationId xmlns:p14="http://schemas.microsoft.com/office/powerpoint/2010/main" val="25937318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GOES-West Transition Timeline</a:t>
            </a:r>
            <a:endParaRPr lang="en-US" dirty="0"/>
          </a:p>
        </p:txBody>
      </p:sp>
      <p:sp>
        <p:nvSpPr>
          <p:cNvPr id="2" name="Content Placeholder 1"/>
          <p:cNvSpPr>
            <a:spLocks noGrp="1"/>
          </p:cNvSpPr>
          <p:nvPr>
            <p:ph idx="1"/>
          </p:nvPr>
        </p:nvSpPr>
        <p:spPr/>
        <p:txBody>
          <a:bodyPr>
            <a:normAutofit lnSpcReduction="10000"/>
          </a:bodyPr>
          <a:lstStyle/>
          <a:p>
            <a:r>
              <a:rPr lang="en-US" dirty="0" smtClean="0">
                <a:solidFill>
                  <a:schemeClr val="accent1">
                    <a:lumMod val="75000"/>
                  </a:schemeClr>
                </a:solidFill>
              </a:rPr>
              <a:t>October 17, 2011</a:t>
            </a:r>
            <a:r>
              <a:rPr lang="en-US" dirty="0" smtClean="0"/>
              <a:t> - Start GOES-15 westward drift from 89.5 W to 135 W (0.78 degrees/day)</a:t>
            </a:r>
          </a:p>
          <a:p>
            <a:r>
              <a:rPr lang="en-US" dirty="0" smtClean="0">
                <a:solidFill>
                  <a:schemeClr val="accent1">
                    <a:lumMod val="75000"/>
                  </a:schemeClr>
                </a:solidFill>
              </a:rPr>
              <a:t>December 6, 2011</a:t>
            </a:r>
            <a:r>
              <a:rPr lang="en-US" dirty="0" smtClean="0"/>
              <a:t> - Near 129 W, GOES-15 becomes GOES-West at 1550Z (data relayed through GOES-11)</a:t>
            </a:r>
          </a:p>
          <a:p>
            <a:r>
              <a:rPr lang="en-US" dirty="0" smtClean="0">
                <a:solidFill>
                  <a:schemeClr val="accent1">
                    <a:lumMod val="75000"/>
                  </a:schemeClr>
                </a:solidFill>
              </a:rPr>
              <a:t>December 14, 2011</a:t>
            </a:r>
            <a:r>
              <a:rPr lang="en-US" dirty="0" smtClean="0"/>
              <a:t> - Stop GOES-15 drift at 135W (data acquired directly from GOES-15)</a:t>
            </a:r>
          </a:p>
          <a:p>
            <a:r>
              <a:rPr lang="en-US" dirty="0" smtClean="0">
                <a:solidFill>
                  <a:schemeClr val="accent1">
                    <a:lumMod val="75000"/>
                  </a:schemeClr>
                </a:solidFill>
              </a:rPr>
              <a:t>December 15-16, 2011</a:t>
            </a:r>
            <a:r>
              <a:rPr lang="en-US" dirty="0" smtClean="0"/>
              <a:t> - GOES-11 decommissioned / de-orbit maneuvers</a:t>
            </a:r>
          </a:p>
          <a:p>
            <a:endParaRPr lang="en-US" dirty="0"/>
          </a:p>
        </p:txBody>
      </p:sp>
    </p:spTree>
    <p:extLst>
      <p:ext uri="{BB962C8B-B14F-4D97-AF65-F5344CB8AC3E}">
        <p14:creationId xmlns:p14="http://schemas.microsoft.com/office/powerpoint/2010/main" val="284109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dirty="0" smtClean="0"/>
              <a:t>GOES West Field of View</a:t>
            </a:r>
            <a:endParaRPr lang="en-US" dirty="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961327"/>
            <a:ext cx="5658616" cy="5783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39287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GOES-11/15 – Primary Differences</a:t>
            </a:r>
            <a:endParaRPr lang="en-US" dirty="0"/>
          </a:p>
        </p:txBody>
      </p:sp>
      <p:sp>
        <p:nvSpPr>
          <p:cNvPr id="2" name="Content Placeholder 1"/>
          <p:cNvSpPr>
            <a:spLocks noGrp="1"/>
          </p:cNvSpPr>
          <p:nvPr>
            <p:ph idx="1"/>
          </p:nvPr>
        </p:nvSpPr>
        <p:spPr/>
        <p:txBody>
          <a:bodyPr>
            <a:normAutofit fontScale="92500" lnSpcReduction="10000"/>
          </a:bodyPr>
          <a:lstStyle/>
          <a:p>
            <a:r>
              <a:rPr lang="en-US" dirty="0" smtClean="0"/>
              <a:t>Higher Resolution Water Vapor Imagery</a:t>
            </a:r>
          </a:p>
          <a:p>
            <a:r>
              <a:rPr lang="en-US" dirty="0" smtClean="0"/>
              <a:t>New 13.3 um IR “CO2” Channel (replaces 12 um channel)</a:t>
            </a:r>
          </a:p>
          <a:p>
            <a:r>
              <a:rPr lang="en-US" dirty="0" smtClean="0"/>
              <a:t>All IR channels with 4km resolution and improved calibration</a:t>
            </a:r>
          </a:p>
          <a:p>
            <a:r>
              <a:rPr lang="en-US" dirty="0"/>
              <a:t>Improved Visible Imagery</a:t>
            </a:r>
          </a:p>
          <a:p>
            <a:r>
              <a:rPr lang="en-US" dirty="0" smtClean="0"/>
              <a:t>Improved Pixel </a:t>
            </a:r>
            <a:r>
              <a:rPr lang="en-US" dirty="0" err="1" smtClean="0"/>
              <a:t>Geolocation</a:t>
            </a:r>
            <a:endParaRPr lang="en-US" dirty="0" smtClean="0"/>
          </a:p>
          <a:p>
            <a:r>
              <a:rPr lang="en-US" dirty="0" smtClean="0"/>
              <a:t>Minimized Spring/Fall Eclipse Outages</a:t>
            </a:r>
          </a:p>
          <a:p>
            <a:r>
              <a:rPr lang="en-US" dirty="0" smtClean="0"/>
              <a:t>Augmented Scanning Schedule</a:t>
            </a:r>
          </a:p>
          <a:p>
            <a:endParaRPr lang="en-US" dirty="0"/>
          </a:p>
        </p:txBody>
      </p:sp>
    </p:spTree>
    <p:extLst>
      <p:ext uri="{BB962C8B-B14F-4D97-AF65-F5344CB8AC3E}">
        <p14:creationId xmlns:p14="http://schemas.microsoft.com/office/powerpoint/2010/main" val="1859160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1143000"/>
          </a:xfrm>
        </p:spPr>
        <p:txBody>
          <a:bodyPr>
            <a:noAutofit/>
          </a:bodyPr>
          <a:lstStyle/>
          <a:p>
            <a:r>
              <a:rPr lang="en-US" sz="4200" dirty="0" smtClean="0"/>
              <a:t>Higher Resolution Water Vapor Imagery </a:t>
            </a:r>
            <a:endParaRPr lang="en-US" sz="4200" dirty="0"/>
          </a:p>
        </p:txBody>
      </p:sp>
      <p:sp>
        <p:nvSpPr>
          <p:cNvPr id="2" name="Content Placeholder 1"/>
          <p:cNvSpPr>
            <a:spLocks noGrp="1"/>
          </p:cNvSpPr>
          <p:nvPr>
            <p:ph idx="1"/>
          </p:nvPr>
        </p:nvSpPr>
        <p:spPr>
          <a:xfrm>
            <a:off x="457200" y="1036637"/>
            <a:ext cx="8229600" cy="5059363"/>
          </a:xfrm>
        </p:spPr>
        <p:txBody>
          <a:bodyPr/>
          <a:lstStyle/>
          <a:p>
            <a:r>
              <a:rPr lang="en-US" dirty="0" smtClean="0"/>
              <a:t>4km resolution instead of 8km with GOES-11</a:t>
            </a:r>
          </a:p>
          <a:p>
            <a:r>
              <a:rPr lang="en-US" dirty="0" smtClean="0">
                <a:hlinkClick r:id="rId3"/>
              </a:rPr>
              <a:t>CIMSS Satellite Blog</a:t>
            </a:r>
            <a:r>
              <a:rPr lang="en-US" dirty="0" smtClean="0"/>
              <a:t> for mountain wave example</a:t>
            </a:r>
          </a:p>
          <a:p>
            <a:r>
              <a:rPr lang="en-US" dirty="0" smtClean="0"/>
              <a:t>GOES-15 “sees” slightly lower in atmosphere where clear</a:t>
            </a:r>
            <a:endParaRPr lang="en-US"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304" y="3657600"/>
            <a:ext cx="4174296"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3657600"/>
            <a:ext cx="41656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33700" y="3381375"/>
            <a:ext cx="3162300" cy="340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314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27"/>
                                        </p:tgtEl>
                                        <p:attrNameLst>
                                          <p:attrName>style.visibility</p:attrName>
                                        </p:attrNameLst>
                                      </p:cBhvr>
                                      <p:to>
                                        <p:strVal val="visible"/>
                                      </p:to>
                                    </p:set>
                                    <p:animEffect transition="in" filter="fade">
                                      <p:cBhvr>
                                        <p:cTn id="15" dur="500"/>
                                        <p:tgtEl>
                                          <p:spTgt spid="1027"/>
                                        </p:tgtEl>
                                      </p:cBhvr>
                                    </p:animEffect>
                                  </p:childTnLst>
                                </p:cTn>
                              </p:par>
                              <p:par>
                                <p:cTn id="16" presetID="10" presetClass="entr" presetSubtype="0" fill="hold" nodeType="with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fade">
                                      <p:cBhvr>
                                        <p:cTn id="18" dur="500"/>
                                        <p:tgtEl>
                                          <p:spTgt spid="102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098"/>
                                        </p:tgtEl>
                                        <p:attrNameLst>
                                          <p:attrName>style.visibility</p:attrName>
                                        </p:attrNameLst>
                                      </p:cBhvr>
                                      <p:to>
                                        <p:strVal val="visible"/>
                                      </p:to>
                                    </p:set>
                                    <p:animEffect transition="in" filter="fade">
                                      <p:cBhvr>
                                        <p:cTn id="26" dur="500"/>
                                        <p:tgtEl>
                                          <p:spTgt spid="409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4098"/>
                                        </p:tgtEl>
                                      </p:cBhvr>
                                    </p:animEffect>
                                    <p:set>
                                      <p:cBhvr>
                                        <p:cTn id="31" dur="1" fill="hold">
                                          <p:stCondLst>
                                            <p:cond delay="499"/>
                                          </p:stCondLst>
                                        </p:cTn>
                                        <p:tgtEl>
                                          <p:spTgt spid="40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dirty="0" smtClean="0"/>
              <a:t>GOES-11/15 Water Vapor Comparison</a:t>
            </a:r>
            <a:endParaRPr lang="en-US" dirty="0"/>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990600"/>
            <a:ext cx="6067108" cy="5723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0" y="990600"/>
            <a:ext cx="6067108" cy="5723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0" y="990600"/>
            <a:ext cx="6067108" cy="5723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4000" y="990600"/>
            <a:ext cx="6067108" cy="5723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24001" y="990600"/>
            <a:ext cx="6067108" cy="5727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0" y="990600"/>
            <a:ext cx="6068222" cy="5727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a:off x="1676400" y="838200"/>
            <a:ext cx="533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438400" y="838200"/>
            <a:ext cx="609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057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17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17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171"/>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71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7172"/>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7173"/>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7173"/>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717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7174"/>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2536" y="1043378"/>
            <a:ext cx="5105400" cy="5662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0" y="0"/>
            <a:ext cx="9144000" cy="1143000"/>
          </a:xfrm>
        </p:spPr>
        <p:txBody>
          <a:bodyPr>
            <a:normAutofit/>
          </a:bodyPr>
          <a:lstStyle/>
          <a:p>
            <a:r>
              <a:rPr lang="en-US" dirty="0" smtClean="0"/>
              <a:t>GOES Sounder Water Vapor Imagery</a:t>
            </a:r>
            <a:endParaRPr lang="en-US" dirty="0"/>
          </a:p>
        </p:txBody>
      </p:sp>
      <p:pic>
        <p:nvPicPr>
          <p:cNvPr id="1331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2536" y="1042416"/>
            <a:ext cx="5103520" cy="5660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2002536" y="1042416"/>
            <a:ext cx="5103520" cy="5660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02536" y="1042416"/>
            <a:ext cx="5103520" cy="5660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7068312" y="2971800"/>
            <a:ext cx="1502664"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GOES-13</a:t>
            </a:r>
            <a:endParaRPr lang="en-US" sz="2800" dirty="0"/>
          </a:p>
        </p:txBody>
      </p:sp>
      <p:sp>
        <p:nvSpPr>
          <p:cNvPr id="11" name="Rectangle 10"/>
          <p:cNvSpPr/>
          <p:nvPr/>
        </p:nvSpPr>
        <p:spPr>
          <a:xfrm>
            <a:off x="499872" y="2971800"/>
            <a:ext cx="1502664"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GOES-11</a:t>
            </a:r>
            <a:endParaRPr lang="en-US" sz="2800" dirty="0"/>
          </a:p>
        </p:txBody>
      </p:sp>
      <p:sp>
        <p:nvSpPr>
          <p:cNvPr id="12" name="Rectangle 11"/>
          <p:cNvSpPr/>
          <p:nvPr/>
        </p:nvSpPr>
        <p:spPr>
          <a:xfrm>
            <a:off x="499872" y="2971800"/>
            <a:ext cx="1502664"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GOES-15</a:t>
            </a:r>
            <a:endParaRPr lang="en-US" sz="2800" dirty="0"/>
          </a:p>
        </p:txBody>
      </p:sp>
    </p:spTree>
    <p:extLst>
      <p:ext uri="{BB962C8B-B14F-4D97-AF65-F5344CB8AC3E}">
        <p14:creationId xmlns:p14="http://schemas.microsoft.com/office/powerpoint/2010/main" val="1993865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31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33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331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3315"/>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3315"/>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33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1051" y="1219200"/>
            <a:ext cx="5434208"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179320"/>
            <a:ext cx="7416800" cy="445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normAutofit/>
          </a:bodyPr>
          <a:lstStyle/>
          <a:p>
            <a:r>
              <a:rPr lang="en-US" dirty="0" smtClean="0"/>
              <a:t>New 13.3 um IR “CO2” Channel</a:t>
            </a:r>
            <a:endParaRPr lang="en-US" dirty="0"/>
          </a:p>
        </p:txBody>
      </p:sp>
      <p:sp>
        <p:nvSpPr>
          <p:cNvPr id="2" name="Content Placeholder 1"/>
          <p:cNvSpPr>
            <a:spLocks noGrp="1"/>
          </p:cNvSpPr>
          <p:nvPr>
            <p:ph idx="1"/>
          </p:nvPr>
        </p:nvSpPr>
        <p:spPr>
          <a:xfrm>
            <a:off x="457200" y="1600200"/>
            <a:ext cx="8229600" cy="5029200"/>
          </a:xfrm>
        </p:spPr>
        <p:txBody>
          <a:bodyPr>
            <a:normAutofit lnSpcReduction="10000"/>
          </a:bodyPr>
          <a:lstStyle/>
          <a:p>
            <a:r>
              <a:rPr lang="en-US" dirty="0" smtClean="0"/>
              <a:t>Replaces 12 um channel on GOES 11</a:t>
            </a:r>
            <a:endParaRPr lang="en-US" dirty="0"/>
          </a:p>
          <a:p>
            <a:r>
              <a:rPr lang="en-US" dirty="0" smtClean="0"/>
              <a:t>Optimal for cloud height assignment technique</a:t>
            </a:r>
          </a:p>
          <a:p>
            <a:r>
              <a:rPr lang="en-US" dirty="0" err="1" smtClean="0"/>
              <a:t>Longwave</a:t>
            </a:r>
            <a:r>
              <a:rPr lang="en-US" dirty="0" smtClean="0"/>
              <a:t> IR difference can show volcanic ash</a:t>
            </a:r>
          </a:p>
          <a:p>
            <a:r>
              <a:rPr lang="en-US" dirty="0" smtClean="0"/>
              <a:t>Accessed from “12u” in AWIPS Satellite Menu</a:t>
            </a:r>
          </a:p>
          <a:p>
            <a:r>
              <a:rPr lang="en-US" dirty="0" smtClean="0"/>
              <a:t>See COMET’s </a:t>
            </a:r>
            <a:r>
              <a:rPr lang="en-US" dirty="0" smtClean="0">
                <a:hlinkClick r:id="rId5"/>
              </a:rPr>
              <a:t>GOES Channel Selection V2</a:t>
            </a:r>
            <a:r>
              <a:rPr lang="en-US" dirty="0" smtClean="0"/>
              <a:t> module for more information</a:t>
            </a:r>
          </a:p>
          <a:p>
            <a:r>
              <a:rPr lang="en-US" dirty="0" smtClean="0"/>
              <a:t>All GOES-15 IR Channels</a:t>
            </a:r>
          </a:p>
          <a:p>
            <a:pPr lvl="1">
              <a:buFont typeface="Wingdings" pitchFamily="2" charset="2"/>
              <a:buChar char="ü"/>
            </a:pPr>
            <a:r>
              <a:rPr lang="en-US" dirty="0" smtClean="0"/>
              <a:t>4km resolution</a:t>
            </a:r>
          </a:p>
          <a:p>
            <a:pPr lvl="1">
              <a:buFont typeface="Wingdings" pitchFamily="2" charset="2"/>
              <a:buChar char="ü"/>
            </a:pPr>
            <a:r>
              <a:rPr lang="en-US" dirty="0" smtClean="0"/>
              <a:t>Improved </a:t>
            </a:r>
            <a:r>
              <a:rPr lang="en-US" dirty="0"/>
              <a:t>calibration (less noise)</a:t>
            </a:r>
          </a:p>
          <a:p>
            <a:endParaRPr lang="en-US" dirty="0"/>
          </a:p>
          <a:p>
            <a:endParaRPr lang="en-US" dirty="0"/>
          </a:p>
        </p:txBody>
      </p:sp>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2688223"/>
            <a:ext cx="4191000" cy="3941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921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1026"/>
                                        </p:tgtEl>
                                      </p:cBhvr>
                                    </p:animEffect>
                                    <p:set>
                                      <p:cBhvr>
                                        <p:cTn id="15" dur="1" fill="hold">
                                          <p:stCondLst>
                                            <p:cond delay="499"/>
                                          </p:stCondLst>
                                        </p:cTn>
                                        <p:tgtEl>
                                          <p:spTgt spid="1026"/>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500"/>
                                        <p:tgtEl>
                                          <p:spTgt spid="2">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027"/>
                                        </p:tgtEl>
                                        <p:attrNameLst>
                                          <p:attrName>style.visibility</p:attrName>
                                        </p:attrNameLst>
                                      </p:cBhvr>
                                      <p:to>
                                        <p:strVal val="visible"/>
                                      </p:to>
                                    </p:set>
                                    <p:animEffect transition="in" filter="fade">
                                      <p:cBhvr>
                                        <p:cTn id="21" dur="500"/>
                                        <p:tgtEl>
                                          <p:spTgt spid="102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fade">
                                      <p:cBhvr>
                                        <p:cTn id="26" dur="500"/>
                                        <p:tgtEl>
                                          <p:spTgt spid="2">
                                            <p:txEl>
                                              <p:pRg st="2" end="2"/>
                                            </p:txEl>
                                          </p:spTgt>
                                        </p:tgtEl>
                                      </p:cBhvr>
                                    </p:animEffect>
                                  </p:childTnLst>
                                </p:cTn>
                              </p:par>
                              <p:par>
                                <p:cTn id="27" presetID="10" presetClass="exit" presetSubtype="0" fill="hold" nodeType="withEffect">
                                  <p:stCondLst>
                                    <p:cond delay="0"/>
                                  </p:stCondLst>
                                  <p:childTnLst>
                                    <p:animEffect transition="out" filter="fade">
                                      <p:cBhvr>
                                        <p:cTn id="28" dur="500"/>
                                        <p:tgtEl>
                                          <p:spTgt spid="1027"/>
                                        </p:tgtEl>
                                      </p:cBhvr>
                                    </p:animEffect>
                                    <p:set>
                                      <p:cBhvr>
                                        <p:cTn id="29" dur="1" fill="hold">
                                          <p:stCondLst>
                                            <p:cond delay="499"/>
                                          </p:stCondLst>
                                        </p:cTn>
                                        <p:tgtEl>
                                          <p:spTgt spid="1027"/>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
                                            <p:txEl>
                                              <p:pRg st="3" end="3"/>
                                            </p:txEl>
                                          </p:spTgt>
                                        </p:tgtEl>
                                        <p:attrNameLst>
                                          <p:attrName>style.visibility</p:attrName>
                                        </p:attrNameLst>
                                      </p:cBhvr>
                                      <p:to>
                                        <p:strVal val="visible"/>
                                      </p:to>
                                    </p:set>
                                    <p:animEffect transition="in" filter="fade">
                                      <p:cBhvr>
                                        <p:cTn id="34" dur="500"/>
                                        <p:tgtEl>
                                          <p:spTgt spid="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animEffect transition="in" filter="fade">
                                      <p:cBhvr>
                                        <p:cTn id="39" dur="500"/>
                                        <p:tgtEl>
                                          <p:spTgt spid="2">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
                                            <p:txEl>
                                              <p:pRg st="5" end="5"/>
                                            </p:txEl>
                                          </p:spTgt>
                                        </p:tgtEl>
                                        <p:attrNameLst>
                                          <p:attrName>style.visibility</p:attrName>
                                        </p:attrNameLst>
                                      </p:cBhvr>
                                      <p:to>
                                        <p:strVal val="visible"/>
                                      </p:to>
                                    </p:set>
                                    <p:animEffect transition="in" filter="fade">
                                      <p:cBhvr>
                                        <p:cTn id="44" dur="500"/>
                                        <p:tgtEl>
                                          <p:spTgt spid="2">
                                            <p:txEl>
                                              <p:pRg st="5" end="5"/>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2">
                                            <p:txEl>
                                              <p:pRg st="6" end="6"/>
                                            </p:txEl>
                                          </p:spTgt>
                                        </p:tgtEl>
                                        <p:attrNameLst>
                                          <p:attrName>style.visibility</p:attrName>
                                        </p:attrNameLst>
                                      </p:cBhvr>
                                      <p:to>
                                        <p:strVal val="visible"/>
                                      </p:to>
                                    </p:set>
                                    <p:animEffect transition="in" filter="fade">
                                      <p:cBhvr>
                                        <p:cTn id="47" dur="500"/>
                                        <p:tgtEl>
                                          <p:spTgt spid="2">
                                            <p:txEl>
                                              <p:pRg st="6" end="6"/>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2">
                                            <p:txEl>
                                              <p:pRg st="7" end="7"/>
                                            </p:txEl>
                                          </p:spTgt>
                                        </p:tgtEl>
                                        <p:attrNameLst>
                                          <p:attrName>style.visibility</p:attrName>
                                        </p:attrNameLst>
                                      </p:cBhvr>
                                      <p:to>
                                        <p:strVal val="visible"/>
                                      </p:to>
                                    </p:set>
                                    <p:animEffect transition="in" filter="fade">
                                      <p:cBhvr>
                                        <p:cTn id="50" dur="500"/>
                                        <p:tgtEl>
                                          <p:spTgt spid="2">
                                            <p:txEl>
                                              <p:pRg st="7" end="7"/>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4098"/>
                                        </p:tgtEl>
                                        <p:attrNameLst>
                                          <p:attrName>style.visibility</p:attrName>
                                        </p:attrNameLst>
                                      </p:cBhvr>
                                      <p:to>
                                        <p:strVal val="visible"/>
                                      </p:to>
                                    </p:set>
                                    <p:animEffect transition="in" filter="fade">
                                      <p:cBhvr>
                                        <p:cTn id="53" dur="500"/>
                                        <p:tgtEl>
                                          <p:spTgt spid="4098"/>
                                        </p:tgtEl>
                                      </p:cBhvr>
                                    </p:animEffect>
                                  </p:childTnLst>
                                </p:cTn>
                              </p:par>
                              <p:par>
                                <p:cTn id="54" presetID="10" presetClass="exit" presetSubtype="0" fill="hold" nodeType="withEffect">
                                  <p:stCondLst>
                                    <p:cond delay="0"/>
                                  </p:stCondLst>
                                  <p:childTnLst>
                                    <p:animEffect transition="out" filter="fade">
                                      <p:cBhvr>
                                        <p:cTn id="55" dur="500"/>
                                        <p:tgtEl>
                                          <p:spTgt spid="2">
                                            <p:txEl>
                                              <p:pRg st="0" end="0"/>
                                            </p:txEl>
                                          </p:spTgt>
                                        </p:tgtEl>
                                      </p:cBhvr>
                                    </p:animEffect>
                                    <p:set>
                                      <p:cBhvr>
                                        <p:cTn id="56" dur="1" fill="hold">
                                          <p:stCondLst>
                                            <p:cond delay="499"/>
                                          </p:stCondLst>
                                        </p:cTn>
                                        <p:tgtEl>
                                          <p:spTgt spid="2">
                                            <p:txEl>
                                              <p:pRg st="0" end="0"/>
                                            </p:txEl>
                                          </p:spTgt>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500"/>
                                        <p:tgtEl>
                                          <p:spTgt spid="2">
                                            <p:txEl>
                                              <p:pRg st="1" end="1"/>
                                            </p:txEl>
                                          </p:spTgt>
                                        </p:tgtEl>
                                      </p:cBhvr>
                                    </p:animEffect>
                                    <p:set>
                                      <p:cBhvr>
                                        <p:cTn id="59" dur="1" fill="hold">
                                          <p:stCondLst>
                                            <p:cond delay="499"/>
                                          </p:stCondLst>
                                        </p:cTn>
                                        <p:tgtEl>
                                          <p:spTgt spid="2">
                                            <p:txEl>
                                              <p:pRg st="1" end="1"/>
                                            </p:txEl>
                                          </p:spTgt>
                                        </p:tgtEl>
                                        <p:attrNameLst>
                                          <p:attrName>style.visibility</p:attrName>
                                        </p:attrNameLst>
                                      </p:cBhvr>
                                      <p:to>
                                        <p:strVal val="hidden"/>
                                      </p:to>
                                    </p:set>
                                  </p:childTnLst>
                                </p:cTn>
                              </p:par>
                              <p:par>
                                <p:cTn id="60" presetID="10" presetClass="exit" presetSubtype="0" fill="hold" nodeType="withEffect">
                                  <p:stCondLst>
                                    <p:cond delay="0"/>
                                  </p:stCondLst>
                                  <p:childTnLst>
                                    <p:animEffect transition="out" filter="fade">
                                      <p:cBhvr>
                                        <p:cTn id="61" dur="500"/>
                                        <p:tgtEl>
                                          <p:spTgt spid="2">
                                            <p:txEl>
                                              <p:pRg st="2" end="2"/>
                                            </p:txEl>
                                          </p:spTgt>
                                        </p:tgtEl>
                                      </p:cBhvr>
                                    </p:animEffect>
                                    <p:set>
                                      <p:cBhvr>
                                        <p:cTn id="62" dur="1" fill="hold">
                                          <p:stCondLst>
                                            <p:cond delay="499"/>
                                          </p:stCondLst>
                                        </p:cTn>
                                        <p:tgtEl>
                                          <p:spTgt spid="2">
                                            <p:txEl>
                                              <p:pRg st="2" end="2"/>
                                            </p:txEl>
                                          </p:spTgt>
                                        </p:tgtEl>
                                        <p:attrNameLst>
                                          <p:attrName>style.visibility</p:attrName>
                                        </p:attrNameLst>
                                      </p:cBhvr>
                                      <p:to>
                                        <p:strVal val="hidden"/>
                                      </p:to>
                                    </p:set>
                                  </p:childTnLst>
                                </p:cTn>
                              </p:par>
                              <p:par>
                                <p:cTn id="63" presetID="10" presetClass="exit" presetSubtype="0" fill="hold" nodeType="withEffect">
                                  <p:stCondLst>
                                    <p:cond delay="0"/>
                                  </p:stCondLst>
                                  <p:childTnLst>
                                    <p:animEffect transition="out" filter="fade">
                                      <p:cBhvr>
                                        <p:cTn id="64" dur="500"/>
                                        <p:tgtEl>
                                          <p:spTgt spid="2">
                                            <p:txEl>
                                              <p:pRg st="3" end="3"/>
                                            </p:txEl>
                                          </p:spTgt>
                                        </p:tgtEl>
                                      </p:cBhvr>
                                    </p:animEffect>
                                    <p:set>
                                      <p:cBhvr>
                                        <p:cTn id="65" dur="1" fill="hold">
                                          <p:stCondLst>
                                            <p:cond delay="499"/>
                                          </p:stCondLst>
                                        </p:cTn>
                                        <p:tgtEl>
                                          <p:spTgt spid="2">
                                            <p:txEl>
                                              <p:pRg st="3" end="3"/>
                                            </p:txEl>
                                          </p:spTgt>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2">
                                            <p:txEl>
                                              <p:pRg st="4" end="4"/>
                                            </p:txEl>
                                          </p:spTgt>
                                        </p:tgtEl>
                                      </p:cBhvr>
                                    </p:animEffect>
                                    <p:set>
                                      <p:cBhvr>
                                        <p:cTn id="68" dur="1" fill="hold">
                                          <p:stCondLst>
                                            <p:cond delay="499"/>
                                          </p:stCondLst>
                                        </p:cTn>
                                        <p:tgtEl>
                                          <p:spTgt spid="2">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dirty="0" smtClean="0"/>
              <a:t>12 um vs. 13.3 um Comparison</a:t>
            </a:r>
            <a:endParaRPr lang="en-US"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066800"/>
            <a:ext cx="5492545" cy="5666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1064262"/>
            <a:ext cx="5495003" cy="5669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a:xfrm>
            <a:off x="1066800" y="838200"/>
            <a:ext cx="533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352800" y="838200"/>
            <a:ext cx="990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012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09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100"/>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2667000"/>
            <a:ext cx="5715000" cy="408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676400"/>
            <a:ext cx="6705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0"/>
            <a:ext cx="8229600" cy="1143000"/>
          </a:xfrm>
        </p:spPr>
        <p:txBody>
          <a:bodyPr/>
          <a:lstStyle/>
          <a:p>
            <a:r>
              <a:rPr lang="en-US" dirty="0" smtClean="0"/>
              <a:t>Improved Visible Imagery</a:t>
            </a:r>
            <a:endParaRPr lang="en-US" dirty="0"/>
          </a:p>
        </p:txBody>
      </p:sp>
      <p:sp>
        <p:nvSpPr>
          <p:cNvPr id="3" name="Content Placeholder 2"/>
          <p:cNvSpPr>
            <a:spLocks noGrp="1"/>
          </p:cNvSpPr>
          <p:nvPr>
            <p:ph idx="1"/>
          </p:nvPr>
        </p:nvSpPr>
        <p:spPr>
          <a:xfrm>
            <a:off x="457200" y="1066800"/>
            <a:ext cx="8229600" cy="4525963"/>
          </a:xfrm>
        </p:spPr>
        <p:txBody>
          <a:bodyPr>
            <a:normAutofit lnSpcReduction="10000"/>
          </a:bodyPr>
          <a:lstStyle/>
          <a:p>
            <a:r>
              <a:rPr lang="en-US" dirty="0" smtClean="0"/>
              <a:t>Narrower spectral window</a:t>
            </a:r>
          </a:p>
          <a:p>
            <a:pPr lvl="1">
              <a:buFont typeface="Wingdings" pitchFamily="2" charset="2"/>
              <a:buChar char="Ø"/>
            </a:pPr>
            <a:r>
              <a:rPr lang="en-US" dirty="0" smtClean="0"/>
              <a:t> Enhanced surface feature contrast</a:t>
            </a:r>
          </a:p>
          <a:p>
            <a:pPr lvl="1">
              <a:buFont typeface="Wingdings" pitchFamily="2" charset="2"/>
              <a:buChar char="Ø"/>
            </a:pPr>
            <a:r>
              <a:rPr lang="en-US" dirty="0" smtClean="0"/>
              <a:t> Vegetation appears darker </a:t>
            </a:r>
          </a:p>
          <a:p>
            <a:r>
              <a:rPr lang="en-US" dirty="0" smtClean="0"/>
              <a:t>Reduced Noise</a:t>
            </a:r>
          </a:p>
          <a:p>
            <a:r>
              <a:rPr lang="en-US" dirty="0"/>
              <a:t>Brighter Imagery (signal </a:t>
            </a:r>
            <a:r>
              <a:rPr lang="en-US" dirty="0" smtClean="0"/>
              <a:t>from GOES-11 has decreased </a:t>
            </a:r>
            <a:r>
              <a:rPr lang="en-US" dirty="0"/>
              <a:t>over time</a:t>
            </a:r>
            <a:r>
              <a:rPr lang="en-US" dirty="0" smtClean="0"/>
              <a:t>)</a:t>
            </a:r>
          </a:p>
          <a:p>
            <a:r>
              <a:rPr lang="en-US" dirty="0" smtClean="0"/>
              <a:t>“Linear” AWIPS/D2D enhancement may be helpful for ID of subtle features especially early/late in day</a:t>
            </a:r>
          </a:p>
          <a:p>
            <a:pPr marL="0" indent="0">
              <a:buNone/>
            </a:pPr>
            <a:endParaRPr lang="en-US" dirty="0"/>
          </a:p>
        </p:txBody>
      </p:sp>
    </p:spTree>
    <p:extLst>
      <p:ext uri="{BB962C8B-B14F-4D97-AF65-F5344CB8AC3E}">
        <p14:creationId xmlns:p14="http://schemas.microsoft.com/office/powerpoint/2010/main" val="2288375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194"/>
                                        </p:tgtEl>
                                        <p:attrNameLst>
                                          <p:attrName>style.visibility</p:attrName>
                                        </p:attrNameLst>
                                      </p:cBhvr>
                                      <p:to>
                                        <p:strVal val="visible"/>
                                      </p:to>
                                    </p:set>
                                    <p:animEffect transition="in" filter="fade">
                                      <p:cBhvr>
                                        <p:cTn id="10" dur="500"/>
                                        <p:tgtEl>
                                          <p:spTgt spid="819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xit" presetSubtype="0" fill="hold" nodeType="withEffect">
                                  <p:stCondLst>
                                    <p:cond delay="0"/>
                                  </p:stCondLst>
                                  <p:childTnLst>
                                    <p:animEffect transition="out" filter="fade">
                                      <p:cBhvr>
                                        <p:cTn id="20" dur="500"/>
                                        <p:tgtEl>
                                          <p:spTgt spid="8194"/>
                                        </p:tgtEl>
                                      </p:cBhvr>
                                    </p:animEffect>
                                    <p:set>
                                      <p:cBhvr>
                                        <p:cTn id="21" dur="1" fill="hold">
                                          <p:stCondLst>
                                            <p:cond delay="499"/>
                                          </p:stCondLst>
                                        </p:cTn>
                                        <p:tgtEl>
                                          <p:spTgt spid="8194"/>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2050"/>
                                        </p:tgtEl>
                                        <p:attrNameLst>
                                          <p:attrName>style.visibility</p:attrName>
                                        </p:attrNameLst>
                                      </p:cBhvr>
                                      <p:to>
                                        <p:strVal val="visible"/>
                                      </p:to>
                                    </p:set>
                                    <p:animEffect transition="in" filter="fade">
                                      <p:cBhvr>
                                        <p:cTn id="24" dur="500"/>
                                        <p:tgtEl>
                                          <p:spTgt spid="205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par>
                                <p:cTn id="30" presetID="10" presetClass="exit" presetSubtype="0" fill="hold" nodeType="withEffect">
                                  <p:stCondLst>
                                    <p:cond delay="0"/>
                                  </p:stCondLst>
                                  <p:childTnLst>
                                    <p:animEffect transition="out" filter="fade">
                                      <p:cBhvr>
                                        <p:cTn id="31" dur="500"/>
                                        <p:tgtEl>
                                          <p:spTgt spid="2050"/>
                                        </p:tgtEl>
                                      </p:cBhvr>
                                    </p:animEffect>
                                    <p:set>
                                      <p:cBhvr>
                                        <p:cTn id="32" dur="1" fill="hold">
                                          <p:stCondLst>
                                            <p:cond delay="499"/>
                                          </p:stCondLst>
                                        </p:cTn>
                                        <p:tgtEl>
                                          <p:spTgt spid="205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dirty="0" smtClean="0"/>
              <a:t>GOES-11/15 Visible Comparison</a:t>
            </a:r>
            <a:endParaRPr lang="en-US"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990600"/>
            <a:ext cx="5559130" cy="571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990599"/>
            <a:ext cx="5571650" cy="571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a:xfrm>
            <a:off x="2362200" y="838200"/>
            <a:ext cx="533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124200" y="838200"/>
            <a:ext cx="609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012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12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123"/>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336" y="1143000"/>
            <a:ext cx="8302129" cy="5404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336" y="1143000"/>
            <a:ext cx="8302129" cy="5404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2336" y="1143000"/>
            <a:ext cx="8302129" cy="5404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0"/>
            <a:ext cx="8229600" cy="1143000"/>
          </a:xfrm>
        </p:spPr>
        <p:txBody>
          <a:bodyPr/>
          <a:lstStyle/>
          <a:p>
            <a:r>
              <a:rPr lang="en-US" dirty="0" smtClean="0"/>
              <a:t>Improved Pixel </a:t>
            </a:r>
            <a:r>
              <a:rPr lang="en-US" dirty="0" err="1" smtClean="0"/>
              <a:t>Geolocation</a:t>
            </a:r>
            <a:endParaRPr lang="en-US" dirty="0"/>
          </a:p>
        </p:txBody>
      </p:sp>
      <p:pic>
        <p:nvPicPr>
          <p:cNvPr id="1229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336" y="1143000"/>
            <a:ext cx="8302129" cy="5404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3728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29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229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2292"/>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229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2291"/>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22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GOES-West Frame Additions</a:t>
            </a:r>
            <a:endParaRPr lang="en-US" dirty="0"/>
          </a:p>
        </p:txBody>
      </p:sp>
      <p:sp>
        <p:nvSpPr>
          <p:cNvPr id="3" name="Content Placeholder 2"/>
          <p:cNvSpPr>
            <a:spLocks noGrp="1"/>
          </p:cNvSpPr>
          <p:nvPr>
            <p:ph idx="1"/>
          </p:nvPr>
        </p:nvSpPr>
        <p:spPr>
          <a:xfrm>
            <a:off x="457200" y="1600200"/>
            <a:ext cx="8686800" cy="5257800"/>
          </a:xfrm>
        </p:spPr>
        <p:txBody>
          <a:bodyPr>
            <a:normAutofit fontScale="62500" lnSpcReduction="20000"/>
          </a:bodyPr>
          <a:lstStyle/>
          <a:p>
            <a:pPr lvl="0" fontAlgn="base">
              <a:lnSpc>
                <a:spcPct val="90000"/>
              </a:lnSpc>
              <a:spcBef>
                <a:spcPct val="75000"/>
              </a:spcBef>
              <a:spcAft>
                <a:spcPct val="0"/>
              </a:spcAft>
            </a:pPr>
            <a:r>
              <a:rPr lang="en-US" sz="5100" kern="0" dirty="0" smtClean="0"/>
              <a:t>NEW </a:t>
            </a:r>
            <a:r>
              <a:rPr lang="en-US" sz="5100" kern="0" dirty="0" smtClean="0">
                <a:solidFill>
                  <a:prstClr val="black"/>
                </a:solidFill>
              </a:rPr>
              <a:t>GOES-15 </a:t>
            </a:r>
            <a:r>
              <a:rPr lang="en-US" sz="5100" kern="0" dirty="0">
                <a:solidFill>
                  <a:prstClr val="black"/>
                </a:solidFill>
              </a:rPr>
              <a:t>West Routine (WRTN) schedule </a:t>
            </a:r>
            <a:endParaRPr lang="en-US" sz="5100" kern="0" dirty="0" smtClean="0">
              <a:solidFill>
                <a:prstClr val="black"/>
              </a:solidFill>
            </a:endParaRPr>
          </a:p>
          <a:p>
            <a:pPr marL="0" lvl="0" indent="0" fontAlgn="base">
              <a:lnSpc>
                <a:spcPct val="90000"/>
              </a:lnSpc>
              <a:spcBef>
                <a:spcPct val="75000"/>
              </a:spcBef>
              <a:spcAft>
                <a:spcPct val="0"/>
              </a:spcAft>
              <a:buNone/>
            </a:pPr>
            <a:r>
              <a:rPr lang="en-US" b="1" u="sng" kern="0" dirty="0" smtClean="0"/>
              <a:t>New images with ROUTINE SCHEDULE:</a:t>
            </a:r>
            <a:r>
              <a:rPr lang="en-US" sz="2900" b="1" u="sng" kern="0" dirty="0" smtClean="0"/>
              <a:t> </a:t>
            </a:r>
          </a:p>
          <a:p>
            <a:pPr marL="0" lvl="0" indent="0" fontAlgn="base">
              <a:lnSpc>
                <a:spcPct val="90000"/>
              </a:lnSpc>
              <a:spcBef>
                <a:spcPct val="75000"/>
              </a:spcBef>
              <a:spcAft>
                <a:spcPct val="0"/>
              </a:spcAft>
              <a:buNone/>
            </a:pPr>
            <a:r>
              <a:rPr lang="en-US" sz="1600" kern="0" dirty="0">
                <a:solidFill>
                  <a:prstClr val="black"/>
                </a:solidFill>
              </a:rPr>
              <a:t/>
            </a:r>
            <a:br>
              <a:rPr lang="en-US" sz="1600" kern="0" dirty="0">
                <a:solidFill>
                  <a:prstClr val="black"/>
                </a:solidFill>
              </a:rPr>
            </a:br>
            <a:r>
              <a:rPr lang="en-US" u="sng" kern="0" dirty="0">
                <a:solidFill>
                  <a:prstClr val="black"/>
                </a:solidFill>
              </a:rPr>
              <a:t>UTC TIME</a:t>
            </a:r>
            <a:r>
              <a:rPr lang="en-US" kern="0" dirty="0">
                <a:solidFill>
                  <a:prstClr val="black"/>
                </a:solidFill>
              </a:rPr>
              <a:t>                                               </a:t>
            </a:r>
            <a:r>
              <a:rPr lang="en-US" u="sng" kern="0" dirty="0">
                <a:solidFill>
                  <a:prstClr val="black"/>
                </a:solidFill>
              </a:rPr>
              <a:t>SCAN SECTOR</a:t>
            </a:r>
            <a:r>
              <a:rPr lang="en-US" kern="0" dirty="0">
                <a:solidFill>
                  <a:prstClr val="black"/>
                </a:solidFill>
              </a:rPr>
              <a:t>         </a:t>
            </a:r>
            <a:endParaRPr lang="en-US" sz="1600" u="sng" kern="0" dirty="0" smtClean="0">
              <a:solidFill>
                <a:prstClr val="black"/>
              </a:solidFill>
            </a:endParaRPr>
          </a:p>
          <a:p>
            <a:pPr marL="0" lvl="0" indent="0" fontAlgn="base">
              <a:lnSpc>
                <a:spcPct val="90000"/>
              </a:lnSpc>
              <a:spcBef>
                <a:spcPct val="75000"/>
              </a:spcBef>
              <a:spcAft>
                <a:spcPct val="0"/>
              </a:spcAft>
              <a:buNone/>
            </a:pPr>
            <a:r>
              <a:rPr lang="en-US" kern="0" dirty="0" smtClean="0">
                <a:solidFill>
                  <a:prstClr val="black"/>
                </a:solidFill>
              </a:rPr>
              <a:t>xx:10 </a:t>
            </a:r>
            <a:r>
              <a:rPr lang="en-US" kern="0" dirty="0">
                <a:solidFill>
                  <a:prstClr val="black"/>
                </a:solidFill>
              </a:rPr>
              <a:t>(Each non-full disk hour)     </a:t>
            </a:r>
            <a:r>
              <a:rPr lang="en-US" kern="0" dirty="0" smtClean="0">
                <a:solidFill>
                  <a:prstClr val="black"/>
                </a:solidFill>
              </a:rPr>
              <a:t>      </a:t>
            </a:r>
            <a:r>
              <a:rPr lang="en-US" kern="0" dirty="0" smtClean="0">
                <a:solidFill>
                  <a:prstClr val="black"/>
                </a:solidFill>
              </a:rPr>
              <a:t>SUB-CONUS</a:t>
            </a:r>
            <a:r>
              <a:rPr lang="en-US" kern="0" dirty="0">
                <a:solidFill>
                  <a:prstClr val="black"/>
                </a:solidFill>
              </a:rPr>
              <a:t>                </a:t>
            </a:r>
            <a:br>
              <a:rPr lang="en-US" kern="0" dirty="0">
                <a:solidFill>
                  <a:prstClr val="black"/>
                </a:solidFill>
              </a:rPr>
            </a:br>
            <a:r>
              <a:rPr lang="en-US" kern="0" dirty="0" smtClean="0">
                <a:solidFill>
                  <a:prstClr val="black"/>
                </a:solidFill>
              </a:rPr>
              <a:t>xx:40 </a:t>
            </a:r>
            <a:r>
              <a:rPr lang="en-US" kern="0" dirty="0">
                <a:solidFill>
                  <a:prstClr val="black"/>
                </a:solidFill>
              </a:rPr>
              <a:t>(Each </a:t>
            </a:r>
            <a:r>
              <a:rPr lang="en-US" kern="0" dirty="0" smtClean="0">
                <a:solidFill>
                  <a:prstClr val="black"/>
                </a:solidFill>
              </a:rPr>
              <a:t>hour)                       </a:t>
            </a:r>
            <a:r>
              <a:rPr lang="en-US" kern="0" dirty="0">
                <a:solidFill>
                  <a:prstClr val="black"/>
                </a:solidFill>
              </a:rPr>
              <a:t>     </a:t>
            </a:r>
            <a:r>
              <a:rPr lang="en-US" kern="0" dirty="0" smtClean="0">
                <a:solidFill>
                  <a:prstClr val="black"/>
                </a:solidFill>
              </a:rPr>
              <a:t>      </a:t>
            </a:r>
            <a:r>
              <a:rPr lang="en-US" kern="0" dirty="0" smtClean="0">
                <a:solidFill>
                  <a:prstClr val="black"/>
                </a:solidFill>
              </a:rPr>
              <a:t>SUB-CONUS</a:t>
            </a:r>
            <a:r>
              <a:rPr lang="en-US" kern="0" dirty="0">
                <a:solidFill>
                  <a:prstClr val="black"/>
                </a:solidFill>
              </a:rPr>
              <a:t>                </a:t>
            </a:r>
            <a:br>
              <a:rPr lang="en-US" kern="0" dirty="0">
                <a:solidFill>
                  <a:prstClr val="black"/>
                </a:solidFill>
              </a:rPr>
            </a:br>
            <a:r>
              <a:rPr lang="en-US" kern="0" dirty="0">
                <a:solidFill>
                  <a:prstClr val="black"/>
                </a:solidFill>
              </a:rPr>
              <a:t>     </a:t>
            </a:r>
          </a:p>
          <a:p>
            <a:pPr lvl="0" fontAlgn="base">
              <a:lnSpc>
                <a:spcPct val="90000"/>
              </a:lnSpc>
              <a:spcBef>
                <a:spcPct val="75000"/>
              </a:spcBef>
              <a:spcAft>
                <a:spcPct val="0"/>
              </a:spcAft>
            </a:pPr>
            <a:r>
              <a:rPr lang="en-US" sz="5100" kern="0" dirty="0" smtClean="0"/>
              <a:t>NEW</a:t>
            </a:r>
            <a:r>
              <a:rPr lang="en-US" sz="5100" kern="0" dirty="0" smtClean="0">
                <a:solidFill>
                  <a:srgbClr val="FF0000"/>
                </a:solidFill>
              </a:rPr>
              <a:t> </a:t>
            </a:r>
            <a:r>
              <a:rPr lang="en-US" sz="5100" kern="0" dirty="0" smtClean="0">
                <a:solidFill>
                  <a:prstClr val="black"/>
                </a:solidFill>
              </a:rPr>
              <a:t>GOES-15 </a:t>
            </a:r>
            <a:r>
              <a:rPr lang="en-US" sz="5100" kern="0" dirty="0">
                <a:solidFill>
                  <a:prstClr val="black"/>
                </a:solidFill>
              </a:rPr>
              <a:t>West Rapid (WRAP) </a:t>
            </a:r>
            <a:r>
              <a:rPr lang="en-US" sz="5100" kern="0" dirty="0" smtClean="0">
                <a:solidFill>
                  <a:prstClr val="black"/>
                </a:solidFill>
              </a:rPr>
              <a:t>schedule </a:t>
            </a:r>
          </a:p>
          <a:p>
            <a:pPr marL="0" lvl="0" indent="0" fontAlgn="base">
              <a:lnSpc>
                <a:spcPct val="90000"/>
              </a:lnSpc>
              <a:spcBef>
                <a:spcPct val="75000"/>
              </a:spcBef>
              <a:spcAft>
                <a:spcPct val="0"/>
              </a:spcAft>
              <a:buNone/>
            </a:pPr>
            <a:r>
              <a:rPr lang="en-US" b="1" u="sng" kern="0" dirty="0" smtClean="0">
                <a:solidFill>
                  <a:prstClr val="black"/>
                </a:solidFill>
              </a:rPr>
              <a:t>Additional images per hour with RAPID </a:t>
            </a:r>
            <a:r>
              <a:rPr lang="en-US" b="1" u="sng" kern="0" dirty="0">
                <a:solidFill>
                  <a:prstClr val="black"/>
                </a:solidFill>
              </a:rPr>
              <a:t>SCHEDULE</a:t>
            </a:r>
            <a:r>
              <a:rPr lang="en-US" b="1" u="sng" kern="0" dirty="0" smtClean="0">
                <a:solidFill>
                  <a:prstClr val="black"/>
                </a:solidFill>
              </a:rPr>
              <a:t>:</a:t>
            </a:r>
          </a:p>
          <a:p>
            <a:pPr marL="0" lvl="0" indent="0" fontAlgn="base">
              <a:lnSpc>
                <a:spcPct val="90000"/>
              </a:lnSpc>
              <a:spcBef>
                <a:spcPct val="75000"/>
              </a:spcBef>
              <a:spcAft>
                <a:spcPct val="0"/>
              </a:spcAft>
              <a:buNone/>
            </a:pPr>
            <a:r>
              <a:rPr lang="en-US" u="sng" kern="0" dirty="0" smtClean="0">
                <a:solidFill>
                  <a:prstClr val="black"/>
                </a:solidFill>
              </a:rPr>
              <a:t>UTC TIME</a:t>
            </a:r>
            <a:r>
              <a:rPr lang="en-US" kern="0" dirty="0" smtClean="0">
                <a:solidFill>
                  <a:prstClr val="black"/>
                </a:solidFill>
              </a:rPr>
              <a:t>                                              </a:t>
            </a:r>
            <a:r>
              <a:rPr lang="en-US" u="sng" kern="0" dirty="0" smtClean="0">
                <a:solidFill>
                  <a:prstClr val="black"/>
                </a:solidFill>
              </a:rPr>
              <a:t>SCAN SECTOR</a:t>
            </a:r>
            <a:r>
              <a:rPr lang="en-US" kern="0" dirty="0">
                <a:solidFill>
                  <a:prstClr val="black"/>
                </a:solidFill>
              </a:rPr>
              <a:t/>
            </a:r>
            <a:br>
              <a:rPr lang="en-US" kern="0" dirty="0">
                <a:solidFill>
                  <a:prstClr val="black"/>
                </a:solidFill>
              </a:rPr>
            </a:br>
            <a:r>
              <a:rPr lang="en-US" sz="2400" kern="0" dirty="0">
                <a:solidFill>
                  <a:prstClr val="black"/>
                </a:solidFill>
              </a:rPr>
              <a:t/>
            </a:r>
            <a:br>
              <a:rPr lang="en-US" sz="2400" kern="0" dirty="0">
                <a:solidFill>
                  <a:prstClr val="black"/>
                </a:solidFill>
              </a:rPr>
            </a:br>
            <a:r>
              <a:rPr lang="en-US" kern="0" dirty="0" smtClean="0">
                <a:solidFill>
                  <a:prstClr val="black"/>
                </a:solidFill>
              </a:rPr>
              <a:t>xx:54                                                        </a:t>
            </a:r>
            <a:r>
              <a:rPr lang="en-US" kern="0" dirty="0" smtClean="0">
                <a:solidFill>
                  <a:prstClr val="black"/>
                </a:solidFill>
              </a:rPr>
              <a:t>SUB-CONUS                                                      </a:t>
            </a:r>
            <a:r>
              <a:rPr lang="en-US" kern="0" dirty="0" smtClean="0">
                <a:solidFill>
                  <a:prstClr val="black"/>
                </a:solidFill>
              </a:rPr>
              <a:t>xx:57                                                        </a:t>
            </a:r>
            <a:r>
              <a:rPr lang="en-US" kern="0" dirty="0" smtClean="0">
                <a:solidFill>
                  <a:prstClr val="black"/>
                </a:solidFill>
              </a:rPr>
              <a:t>SUB-CONUS </a:t>
            </a:r>
            <a:endParaRPr lang="en-US" kern="0" dirty="0" smtClean="0">
              <a:solidFill>
                <a:prstClr val="black"/>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2945289"/>
            <a:ext cx="3442937" cy="3607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88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500"/>
                                        <p:tgtEl>
                                          <p:spTgt spid="205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par>
                                <p:cTn id="31" presetID="10" presetClass="exit" presetSubtype="0" fill="hold" nodeType="withEffect">
                                  <p:stCondLst>
                                    <p:cond delay="0"/>
                                  </p:stCondLst>
                                  <p:childTnLst>
                                    <p:animEffect transition="out" filter="fade">
                                      <p:cBhvr>
                                        <p:cTn id="32" dur="500"/>
                                        <p:tgtEl>
                                          <p:spTgt spid="2050"/>
                                        </p:tgtEl>
                                      </p:cBhvr>
                                    </p:animEffect>
                                    <p:set>
                                      <p:cBhvr>
                                        <p:cTn id="33" dur="1" fill="hold">
                                          <p:stCondLst>
                                            <p:cond delay="499"/>
                                          </p:stCondLst>
                                        </p:cTn>
                                        <p:tgtEl>
                                          <p:spTgt spid="20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5340" y="1143000"/>
            <a:ext cx="6937120" cy="5547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0" y="0"/>
            <a:ext cx="9144000" cy="1143000"/>
          </a:xfrm>
        </p:spPr>
        <p:txBody>
          <a:bodyPr>
            <a:normAutofit/>
          </a:bodyPr>
          <a:lstStyle/>
          <a:p>
            <a:r>
              <a:rPr lang="en-US" dirty="0" smtClean="0"/>
              <a:t>Augmented Routine Scanning Schedule</a:t>
            </a:r>
            <a:endParaRPr lang="en-US" dirty="0"/>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143000"/>
            <a:ext cx="6934200" cy="5547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7496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19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194"/>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51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smtClean="0"/>
              <a:t>Minimized Spring/Fall Eclipse Outages</a:t>
            </a:r>
            <a:endParaRPr lang="en-US"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89979" y="1164834"/>
            <a:ext cx="7515821" cy="536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58310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 for more Information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hlinkClick r:id="rId3"/>
              </a:rPr>
              <a:t>COMET Satellite Meteorology: GOES Channel Selection V2 module</a:t>
            </a:r>
            <a:r>
              <a:rPr lang="en-US" dirty="0" smtClean="0"/>
              <a:t> – Includes information, examples, and animations regarding improvements for GOES-15  </a:t>
            </a:r>
          </a:p>
          <a:p>
            <a:r>
              <a:rPr lang="en-US" dirty="0" smtClean="0">
                <a:hlinkClick r:id="rId4"/>
              </a:rPr>
              <a:t>CIMSS Satellite Blog</a:t>
            </a:r>
            <a:r>
              <a:rPr lang="en-US" dirty="0" smtClean="0"/>
              <a:t> – Informative blog entries with mention of and/or examples from GOES-15</a:t>
            </a:r>
          </a:p>
          <a:p>
            <a:r>
              <a:rPr lang="en-US" dirty="0" smtClean="0">
                <a:hlinkClick r:id="rId5"/>
              </a:rPr>
              <a:t>GOES-15 NOAA/Science Post Launch Test</a:t>
            </a:r>
            <a:r>
              <a:rPr lang="en-US" dirty="0" smtClean="0"/>
              <a:t> </a:t>
            </a:r>
          </a:p>
          <a:p>
            <a:r>
              <a:rPr lang="en-US" dirty="0" smtClean="0">
                <a:hlinkClick r:id="rId6"/>
              </a:rPr>
              <a:t>GOES-15 Satellite Status Summary</a:t>
            </a:r>
            <a:endParaRPr lang="en-US" dirty="0" smtClean="0"/>
          </a:p>
          <a:p>
            <a:r>
              <a:rPr lang="en-US" dirty="0" smtClean="0">
                <a:hlinkClick r:id="rId7"/>
              </a:rPr>
              <a:t>NESDIS User Services</a:t>
            </a:r>
            <a:endParaRPr lang="en-US" dirty="0" smtClean="0"/>
          </a:p>
          <a:p>
            <a:r>
              <a:rPr lang="en-US" dirty="0" smtClean="0"/>
              <a:t>For </a:t>
            </a:r>
            <a:r>
              <a:rPr lang="en-US" dirty="0"/>
              <a:t>AWIPS/GOES image questions contact NCF</a:t>
            </a:r>
          </a:p>
          <a:p>
            <a:endParaRPr lang="en-US" dirty="0"/>
          </a:p>
        </p:txBody>
      </p:sp>
    </p:spTree>
    <p:extLst>
      <p:ext uri="{BB962C8B-B14F-4D97-AF65-F5344CB8AC3E}">
        <p14:creationId xmlns:p14="http://schemas.microsoft.com/office/powerpoint/2010/main" val="4093346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Summary</a:t>
            </a:r>
            <a:endParaRPr lang="en-US" dirty="0"/>
          </a:p>
        </p:txBody>
      </p:sp>
      <p:sp>
        <p:nvSpPr>
          <p:cNvPr id="2" name="Content Placeholder 1"/>
          <p:cNvSpPr>
            <a:spLocks noGrp="1"/>
          </p:cNvSpPr>
          <p:nvPr>
            <p:ph idx="1"/>
          </p:nvPr>
        </p:nvSpPr>
        <p:spPr/>
        <p:txBody>
          <a:bodyPr/>
          <a:lstStyle/>
          <a:p>
            <a:r>
              <a:rPr lang="en-US" dirty="0" smtClean="0"/>
              <a:t>GOES-15 becomes GOES-West</a:t>
            </a:r>
          </a:p>
          <a:p>
            <a:r>
              <a:rPr lang="en-US" dirty="0" smtClean="0"/>
              <a:t>Higher resolution Water Vapor imagery</a:t>
            </a:r>
          </a:p>
          <a:p>
            <a:r>
              <a:rPr lang="en-US" dirty="0" smtClean="0"/>
              <a:t>New 13.3 um IR “CO2” channel </a:t>
            </a:r>
          </a:p>
          <a:p>
            <a:r>
              <a:rPr lang="en-US" dirty="0" smtClean="0"/>
              <a:t>Improved Visible Imagery</a:t>
            </a:r>
          </a:p>
          <a:p>
            <a:r>
              <a:rPr lang="en-US" dirty="0"/>
              <a:t>New routine </a:t>
            </a:r>
            <a:r>
              <a:rPr lang="en-US" dirty="0" smtClean="0"/>
              <a:t>hourly imaging </a:t>
            </a:r>
            <a:r>
              <a:rPr lang="en-US" dirty="0"/>
              <a:t>schedule</a:t>
            </a:r>
          </a:p>
          <a:p>
            <a:r>
              <a:rPr lang="en-US" dirty="0" smtClean="0"/>
              <a:t>Minimized Spring/Fall eclipse outages</a:t>
            </a:r>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830271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5475</TotalTime>
  <Words>1822</Words>
  <Application>Microsoft Office PowerPoint</Application>
  <PresentationFormat>On-screen Show (4:3)</PresentationFormat>
  <Paragraphs>163</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GOES-15 Becomes GOES-West </vt:lpstr>
      <vt:lpstr>Learning Objectives</vt:lpstr>
      <vt:lpstr>Performance Objectives</vt:lpstr>
      <vt:lpstr>PowerPoint Presentation</vt:lpstr>
      <vt:lpstr>GOES-West Transition Timeline</vt:lpstr>
      <vt:lpstr>GOES West Field of View</vt:lpstr>
      <vt:lpstr>GOES-11/15 – Primary Differences</vt:lpstr>
      <vt:lpstr>Higher Resolution Water Vapor Imagery </vt:lpstr>
      <vt:lpstr>GOES-11/15 Water Vapor Comparison</vt:lpstr>
      <vt:lpstr>GOES Sounder Water Vapor Imagery</vt:lpstr>
      <vt:lpstr>New 13.3 um IR “CO2” Channel</vt:lpstr>
      <vt:lpstr>12 um vs. 13.3 um Comparison</vt:lpstr>
      <vt:lpstr>Improved Visible Imagery</vt:lpstr>
      <vt:lpstr>GOES-11/15 Visible Comparison</vt:lpstr>
      <vt:lpstr>Improved Pixel Geolocation</vt:lpstr>
      <vt:lpstr>GOES-West Frame Additions</vt:lpstr>
      <vt:lpstr>Augmented Routine Scanning Schedule</vt:lpstr>
      <vt:lpstr>Minimized Spring/Fall Eclipse Outages</vt:lpstr>
      <vt:lpstr>Resources for more Information</vt:lpstr>
      <vt:lpstr>Summary</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GOES East/West Configuration</dc:title>
  <dc:creator>Ross Van Til</dc:creator>
  <cp:lastModifiedBy>Ross Van Til</cp:lastModifiedBy>
  <cp:revision>232</cp:revision>
  <dcterms:created xsi:type="dcterms:W3CDTF">2011-11-03T21:58:07Z</dcterms:created>
  <dcterms:modified xsi:type="dcterms:W3CDTF">2011-12-03T01:14:30Z</dcterms:modified>
</cp:coreProperties>
</file>