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3.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4.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5.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6.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notesSlides/notesSlide7.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9.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11.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12.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notesSlides/notesSlide13.xml" ContentType="application/vnd.openxmlformats-officedocument.presentationml.notesSlid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14.xml" ContentType="application/vnd.openxmlformats-officedocument.presentationml.notesSlid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15.xml" ContentType="application/vnd.openxmlformats-officedocument.presentationml.notesSlid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16.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7.xml" ContentType="application/vnd.openxmlformats-officedocument.presentationml.notesSlid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notesSlides/notesSlide18.xml" ContentType="application/vnd.openxmlformats-officedocument.presentationml.notesSlide+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notesSlides/notesSlide19.xml" ContentType="application/vnd.openxmlformats-officedocument.presentationml.notesSlide+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notesSlides/notesSlide20.xml" ContentType="application/vnd.openxmlformats-officedocument.presentationml.notesSlide+xml"/>
  <Override PartName="/ppt/tags/tag103.xml" ContentType="application/vnd.openxmlformats-officedocument.presentationml.tags+xml"/>
  <Override PartName="/ppt/tags/tag104.xml" ContentType="application/vnd.openxmlformats-officedocument.presentationml.tags+xml"/>
  <Override PartName="/ppt/notesSlides/notesSlide21.xml" ContentType="application/vnd.openxmlformats-officedocument.presentationml.notesSlide+xml"/>
  <Override PartName="/ppt/tags/tag105.xml" ContentType="application/vnd.openxmlformats-officedocument.presentationml.tags+xml"/>
  <Override PartName="/ppt/tags/tag106.xml" ContentType="application/vnd.openxmlformats-officedocument.presentationml.tags+xml"/>
  <Override PartName="/ppt/notesSlides/notesSlide22.xml" ContentType="application/vnd.openxmlformats-officedocument.presentationml.notesSlide+xml"/>
  <Override PartName="/ppt/tags/tag10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7" r:id="rId2"/>
    <p:sldId id="269" r:id="rId3"/>
    <p:sldId id="270" r:id="rId4"/>
    <p:sldId id="276" r:id="rId5"/>
    <p:sldId id="271" r:id="rId6"/>
    <p:sldId id="283" r:id="rId7"/>
    <p:sldId id="274" r:id="rId8"/>
    <p:sldId id="265" r:id="rId9"/>
    <p:sldId id="286" r:id="rId10"/>
    <p:sldId id="278" r:id="rId11"/>
    <p:sldId id="282" r:id="rId12"/>
    <p:sldId id="259" r:id="rId13"/>
    <p:sldId id="284" r:id="rId14"/>
    <p:sldId id="280" r:id="rId15"/>
    <p:sldId id="261" r:id="rId16"/>
    <p:sldId id="279" r:id="rId17"/>
    <p:sldId id="285" r:id="rId18"/>
    <p:sldId id="287" r:id="rId19"/>
    <p:sldId id="266" r:id="rId20"/>
    <p:sldId id="267" r:id="rId21"/>
    <p:sldId id="273" r:id="rId22"/>
    <p:sldId id="260" r:id="rId23"/>
  </p:sldIdLst>
  <p:sldSz cx="9144000" cy="6858000" type="screen4x3"/>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62" autoAdjust="0"/>
    <p:restoredTop sz="59946" autoAdjust="0"/>
  </p:normalViewPr>
  <p:slideViewPr>
    <p:cSldViewPr>
      <p:cViewPr varScale="1">
        <p:scale>
          <a:sx n="57" d="100"/>
          <a:sy n="57" d="100"/>
        </p:scale>
        <p:origin x="-1290"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746E110-01F1-4889-9E99-5EDDDB959419}" type="datetimeFigureOut">
              <a:rPr lang="en-US" smtClean="0"/>
              <a:t>12/21/2011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26C4D5-5D72-4EDC-B7E3-973D0EFD1B7B}" type="slidenum">
              <a:rPr lang="en-US" smtClean="0"/>
              <a:t>‹#›</a:t>
            </a:fld>
            <a:endParaRPr lang="en-US"/>
          </a:p>
        </p:txBody>
      </p:sp>
    </p:spTree>
    <p:extLst>
      <p:ext uri="{BB962C8B-B14F-4D97-AF65-F5344CB8AC3E}">
        <p14:creationId xmlns:p14="http://schemas.microsoft.com/office/powerpoint/2010/main" val="15473848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1.xml"/><Relationship Id="rId2" Type="http://schemas.openxmlformats.org/officeDocument/2006/relationships/notesMaster" Target="../notesMasters/notesMaster1.xml"/><Relationship Id="rId1" Type="http://schemas.openxmlformats.org/officeDocument/2006/relationships/tags" Target="../tags/tag5.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notesMaster" Target="../notesMasters/notesMaster1.xml"/><Relationship Id="rId1" Type="http://schemas.openxmlformats.org/officeDocument/2006/relationships/tags" Target="../tags/tag7.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notesMaster" Target="../notesMasters/notesMaster1.xml"/><Relationship Id="rId1" Type="http://schemas.openxmlformats.org/officeDocument/2006/relationships/tags" Target="../tags/tag9.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notesMaster" Target="../notesMasters/notesMaster1.xml"/><Relationship Id="rId1" Type="http://schemas.openxmlformats.org/officeDocument/2006/relationships/tags" Target="../tags/tag23.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notesMaster" Target="../notesMasters/notesMaster1.xml"/><Relationship Id="rId1" Type="http://schemas.openxmlformats.org/officeDocument/2006/relationships/tags" Target="../tags/tag25.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notesMaster" Target="../notesMasters/notesMaster1.xml"/><Relationship Id="rId1" Type="http://schemas.openxmlformats.org/officeDocument/2006/relationships/tags" Target="../tags/tag28.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tags" Target="../tags/tag30.xm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notesMaster" Target="../notesMasters/notesMaster1.xml"/><Relationship Id="rId1" Type="http://schemas.openxmlformats.org/officeDocument/2006/relationships/tags" Target="../tags/tag38.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notesMaster" Target="../notesMasters/notesMaster1.xml"/><Relationship Id="rId1" Type="http://schemas.openxmlformats.org/officeDocument/2006/relationships/tags" Target="../tags/tag45.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notesMaster" Target="../notesMasters/notesMaster1.xml"/><Relationship Id="rId1" Type="http://schemas.openxmlformats.org/officeDocument/2006/relationships/tags" Target="../tags/tag53.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notesMaster" Target="../notesMasters/notesMaster1.xml"/><Relationship Id="rId1" Type="http://schemas.openxmlformats.org/officeDocument/2006/relationships/tags" Target="../tags/tag59.xml"/></Relationships>
</file>

<file path=ppt/notesSlides/_rels/notesSlide12.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notesMaster" Target="../notesMasters/notesMaster1.xml"/><Relationship Id="rId1" Type="http://schemas.openxmlformats.org/officeDocument/2006/relationships/tags" Target="../tags/tag69.xml"/></Relationships>
</file>

<file path=ppt/notesSlides/_rels/notesSlide13.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notesMaster" Target="../notesMasters/notesMaster1.xml"/><Relationship Id="rId1" Type="http://schemas.openxmlformats.org/officeDocument/2006/relationships/tags" Target="../tags/tag71.xml"/></Relationships>
</file>

<file path=ppt/notesSlides/_rels/notesSlide14.xml.rels><?xml version="1.0" encoding="UTF-8" standalone="yes"?>
<Relationships xmlns="http://schemas.openxmlformats.org/package/2006/relationships"><Relationship Id="rId3" Type="http://schemas.openxmlformats.org/officeDocument/2006/relationships/slide" Target="../slides/slide14.xml"/><Relationship Id="rId2" Type="http://schemas.openxmlformats.org/officeDocument/2006/relationships/notesMaster" Target="../notesMasters/notesMaster1.xml"/><Relationship Id="rId1" Type="http://schemas.openxmlformats.org/officeDocument/2006/relationships/tags" Target="../tags/tag75.xml"/></Relationships>
</file>

<file path=ppt/notesSlides/_rels/notesSlide15.xml.rels><?xml version="1.0" encoding="UTF-8" standalone="yes"?>
<Relationships xmlns="http://schemas.openxmlformats.org/package/2006/relationships"><Relationship Id="rId3" Type="http://schemas.openxmlformats.org/officeDocument/2006/relationships/slide" Target="../slides/slide15.xml"/><Relationship Id="rId2" Type="http://schemas.openxmlformats.org/officeDocument/2006/relationships/notesMaster" Target="../notesMasters/notesMaster1.xml"/><Relationship Id="rId1" Type="http://schemas.openxmlformats.org/officeDocument/2006/relationships/tags" Target="../tags/tag79.xml"/></Relationships>
</file>

<file path=ppt/notesSlides/_rels/notesSlide16.xml.rels><?xml version="1.0" encoding="UTF-8" standalone="yes"?>
<Relationships xmlns="http://schemas.openxmlformats.org/package/2006/relationships"><Relationship Id="rId3" Type="http://schemas.openxmlformats.org/officeDocument/2006/relationships/slide" Target="../slides/slide16.xml"/><Relationship Id="rId2" Type="http://schemas.openxmlformats.org/officeDocument/2006/relationships/notesMaster" Target="../notesMasters/notesMaster1.xml"/><Relationship Id="rId1" Type="http://schemas.openxmlformats.org/officeDocument/2006/relationships/tags" Target="../tags/tag83.xml"/></Relationships>
</file>

<file path=ppt/notesSlides/_rels/notesSlide17.xml.rels><?xml version="1.0" encoding="UTF-8" standalone="yes"?>
<Relationships xmlns="http://schemas.openxmlformats.org/package/2006/relationships"><Relationship Id="rId3" Type="http://schemas.openxmlformats.org/officeDocument/2006/relationships/slide" Target="../slides/slide17.xml"/><Relationship Id="rId2" Type="http://schemas.openxmlformats.org/officeDocument/2006/relationships/notesMaster" Target="../notesMasters/notesMaster1.xml"/><Relationship Id="rId1" Type="http://schemas.openxmlformats.org/officeDocument/2006/relationships/tags" Target="../tags/tag93.xml"/></Relationships>
</file>

<file path=ppt/notesSlides/_rels/notesSlide18.xml.rels><?xml version="1.0" encoding="UTF-8" standalone="yes"?>
<Relationships xmlns="http://schemas.openxmlformats.org/package/2006/relationships"><Relationship Id="rId3" Type="http://schemas.openxmlformats.org/officeDocument/2006/relationships/slide" Target="../slides/slide18.xml"/><Relationship Id="rId2" Type="http://schemas.openxmlformats.org/officeDocument/2006/relationships/notesMaster" Target="../notesMasters/notesMaster1.xml"/><Relationship Id="rId1" Type="http://schemas.openxmlformats.org/officeDocument/2006/relationships/tags" Target="../tags/tag96.xml"/></Relationships>
</file>

<file path=ppt/notesSlides/_rels/notesSlide19.xml.rels><?xml version="1.0" encoding="UTF-8" standalone="yes"?>
<Relationships xmlns="http://schemas.openxmlformats.org/package/2006/relationships"><Relationship Id="rId3" Type="http://schemas.openxmlformats.org/officeDocument/2006/relationships/slide" Target="../slides/slide19.xml"/><Relationship Id="rId2" Type="http://schemas.openxmlformats.org/officeDocument/2006/relationships/notesMaster" Target="../notesMasters/notesMaster1.xml"/><Relationship Id="rId1" Type="http://schemas.openxmlformats.org/officeDocument/2006/relationships/tags" Target="../tags/tag100.xml"/></Relationships>
</file>

<file path=ppt/notesSlides/_rels/notesSlide20.xml.rels><?xml version="1.0" encoding="UTF-8" standalone="yes"?>
<Relationships xmlns="http://schemas.openxmlformats.org/package/2006/relationships"><Relationship Id="rId3" Type="http://schemas.openxmlformats.org/officeDocument/2006/relationships/slide" Target="../slides/slide20.xml"/><Relationship Id="rId2" Type="http://schemas.openxmlformats.org/officeDocument/2006/relationships/notesMaster" Target="../notesMasters/notesMaster1.xml"/><Relationship Id="rId1" Type="http://schemas.openxmlformats.org/officeDocument/2006/relationships/tags" Target="../tags/tag103.xml"/></Relationships>
</file>

<file path=ppt/notesSlides/_rels/notesSlide21.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notesMaster" Target="../notesMasters/notesMaster1.xml"/><Relationship Id="rId1" Type="http://schemas.openxmlformats.org/officeDocument/2006/relationships/tags" Target="../tags/tag105.xml"/></Relationships>
</file>

<file path=ppt/notesSlides/_rels/notesSlide22.xml.rels><?xml version="1.0" encoding="UTF-8" standalone="yes"?>
<Relationships xmlns="http://schemas.openxmlformats.org/package/2006/relationships"><Relationship Id="rId3" Type="http://schemas.openxmlformats.org/officeDocument/2006/relationships/slide" Target="../slides/slide22.xml"/><Relationship Id="rId2" Type="http://schemas.openxmlformats.org/officeDocument/2006/relationships/notesMaster" Target="../notesMasters/notesMaster1.xml"/><Relationship Id="rId1" Type="http://schemas.openxmlformats.org/officeDocument/2006/relationships/tags" Target="../tags/tag10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smtClean="0"/>
              <a:t>Welcome to the GOES-15 Becomes GOES-West training</a:t>
            </a:r>
            <a:r>
              <a:rPr lang="en-US" baseline="0" dirty="0" smtClean="0"/>
              <a:t> session. My name is Ross Van </a:t>
            </a:r>
            <a:r>
              <a:rPr lang="en-US" baseline="0" dirty="0" err="1" smtClean="0"/>
              <a:t>Til</a:t>
            </a:r>
            <a:r>
              <a:rPr lang="en-US" baseline="0" dirty="0" smtClean="0"/>
              <a:t>, and I’m with the National Weather Service Training Division’s Forecast Decision Training Branch. </a:t>
            </a:r>
            <a:r>
              <a:rPr lang="en-US" dirty="0" smtClean="0"/>
              <a:t>On</a:t>
            </a:r>
            <a:r>
              <a:rPr lang="en-US" baseline="0" dirty="0" smtClean="0"/>
              <a:t> December 6, 2011, the GOES-15 Satellite replaced GOES-11 as the operational GOES-West Satellite covering Western North America and the Eastern Pacific. This short training session will highlight the primary operationally significant changes associated with this transition.   </a:t>
            </a:r>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t>1</a:t>
            </a:fld>
            <a:endParaRPr lang="en-US"/>
          </a:p>
        </p:txBody>
      </p:sp>
    </p:spTree>
    <p:extLst>
      <p:ext uri="{BB962C8B-B14F-4D97-AF65-F5344CB8AC3E}">
        <p14:creationId xmlns:p14="http://schemas.microsoft.com/office/powerpoint/2010/main" val="1515783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smtClean="0"/>
              <a:t>Learning objectives for the training are… </a:t>
            </a:r>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t>2</a:t>
            </a:fld>
            <a:endParaRPr lang="en-US"/>
          </a:p>
        </p:txBody>
      </p:sp>
    </p:spTree>
    <p:extLst>
      <p:ext uri="{BB962C8B-B14F-4D97-AF65-F5344CB8AC3E}">
        <p14:creationId xmlns:p14="http://schemas.microsoft.com/office/powerpoint/2010/main" val="117665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smtClean="0"/>
              <a:t>Performance objectives for the training are… </a:t>
            </a:r>
          </a:p>
          <a:p>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t>3</a:t>
            </a:fld>
            <a:endParaRPr lang="en-US"/>
          </a:p>
        </p:txBody>
      </p:sp>
    </p:spTree>
    <p:extLst>
      <p:ext uri="{BB962C8B-B14F-4D97-AF65-F5344CB8AC3E}">
        <p14:creationId xmlns:p14="http://schemas.microsoft.com/office/powerpoint/2010/main" val="117665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smtClean="0"/>
              <a:t>To quickly review the configuration of the two geostationary satellites utilized in North America, GOES-East, which is currently the GOES-13 satellite, is positioned above the equator at 75 degrees W, while GOES-West is above the equator at 135 degrees W. In addition, GOES-12 provides coverage for South America from 60W, and GOES-14 is currently in storage at 105W. To maintain their geostationary orbits, GOES satellites fly at 22,300 miles above the earth’s surface. GOES-15 was</a:t>
            </a:r>
            <a:r>
              <a:rPr lang="en-US" baseline="0" dirty="0" smtClean="0"/>
              <a:t> </a:t>
            </a:r>
            <a:r>
              <a:rPr lang="en-US" dirty="0" smtClean="0"/>
              <a:t>launched in March 2010, and</a:t>
            </a:r>
            <a:r>
              <a:rPr lang="en-US" baseline="0" dirty="0" smtClean="0"/>
              <a:t> </a:t>
            </a:r>
            <a:r>
              <a:rPr lang="en-US" dirty="0" smtClean="0"/>
              <a:t>was tested while positioned at 89.5W.</a:t>
            </a:r>
            <a:endParaRPr lang="en-US" dirty="0"/>
          </a:p>
        </p:txBody>
      </p:sp>
      <p:sp>
        <p:nvSpPr>
          <p:cNvPr id="4" name="Slide Number Placeholder 3"/>
          <p:cNvSpPr>
            <a:spLocks noGrp="1"/>
          </p:cNvSpPr>
          <p:nvPr>
            <p:ph type="sldNum" sz="quarter" idx="10"/>
          </p:nvPr>
        </p:nvSpPr>
        <p:spPr/>
        <p:txBody>
          <a:bodyPr/>
          <a:lstStyle/>
          <a:p>
            <a:fld id="{0785E0A5-4001-47EC-9693-BDE8ED96D7C9}"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5436795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smtClean="0"/>
              <a:t>Here is</a:t>
            </a:r>
            <a:r>
              <a:rPr lang="en-US" baseline="0" dirty="0" smtClean="0"/>
              <a:t> the timeline for GOES-West’s transition from GOES-11 to GOES-1</a:t>
            </a:r>
            <a:r>
              <a:rPr lang="en-US" dirty="0" smtClean="0"/>
              <a:t>5…</a:t>
            </a:r>
          </a:p>
          <a:p>
            <a:endParaRPr lang="en-US" dirty="0" smtClean="0"/>
          </a:p>
          <a:p>
            <a:r>
              <a:rPr lang="en-US" dirty="0" smtClean="0"/>
              <a:t>This approach minimizes impact to users, and was followed successfully for previous GOES transitions, including the</a:t>
            </a:r>
            <a:r>
              <a:rPr lang="en-US" baseline="0" dirty="0" smtClean="0"/>
              <a:t> GOES-West transition from GOES-10 to 11 in June 2006, and for the GOES-East transition from GOES-12 to 13 in April 2010</a:t>
            </a:r>
            <a:r>
              <a:rPr lang="en-US" dirty="0" smtClean="0"/>
              <a:t>. </a:t>
            </a:r>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t>5</a:t>
            </a:fld>
            <a:endParaRPr lang="en-US"/>
          </a:p>
        </p:txBody>
      </p:sp>
    </p:spTree>
    <p:extLst>
      <p:ext uri="{BB962C8B-B14F-4D97-AF65-F5344CB8AC3E}">
        <p14:creationId xmlns:p14="http://schemas.microsoft.com/office/powerpoint/2010/main" val="15157834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smtClean="0"/>
              <a:t>Here’s a view of what</a:t>
            </a:r>
            <a:r>
              <a:rPr lang="en-US" baseline="0" dirty="0" smtClean="0"/>
              <a:t> GOES-West looks down at. </a:t>
            </a:r>
            <a:r>
              <a:rPr lang="en-US" dirty="0" smtClean="0"/>
              <a:t>In North</a:t>
            </a:r>
            <a:r>
              <a:rPr lang="en-US" baseline="0" dirty="0" smtClean="0"/>
              <a:t> America, </a:t>
            </a:r>
            <a:r>
              <a:rPr lang="en-US" dirty="0" smtClean="0"/>
              <a:t>GOES-West is the primary</a:t>
            </a:r>
            <a:r>
              <a:rPr lang="en-US" baseline="0" dirty="0" smtClean="0"/>
              <a:t> geostationary satellite for areas west of approximately 105 degrees W. GOES-West imagery can be used for areas farther to the E, especially in the event of a GOES-East outage, but the viewing angle becomes increasingly severe as you continue E. </a:t>
            </a:r>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t>6</a:t>
            </a:fld>
            <a:endParaRPr lang="en-US"/>
          </a:p>
        </p:txBody>
      </p:sp>
    </p:spTree>
    <p:extLst>
      <p:ext uri="{BB962C8B-B14F-4D97-AF65-F5344CB8AC3E}">
        <p14:creationId xmlns:p14="http://schemas.microsoft.com/office/powerpoint/2010/main" val="15157834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smtClean="0"/>
              <a:t>While much with GOES-West has remained virtually unchanged</a:t>
            </a:r>
            <a:r>
              <a:rPr lang="en-US" baseline="0" dirty="0" smtClean="0"/>
              <a:t> through this transition</a:t>
            </a:r>
            <a:r>
              <a:rPr lang="en-US" dirty="0" smtClean="0"/>
              <a:t>,</a:t>
            </a:r>
            <a:r>
              <a:rPr lang="en-US" baseline="0" dirty="0" smtClean="0"/>
              <a:t> there are several differences between the GOES-11 and GOES-15 imaging instruments that operational forecasters should be aware of. In the following slides, we’ll cover…</a:t>
            </a:r>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t>7</a:t>
            </a:fld>
            <a:endParaRPr lang="en-US"/>
          </a:p>
        </p:txBody>
      </p:sp>
    </p:spTree>
    <p:extLst>
      <p:ext uri="{BB962C8B-B14F-4D97-AF65-F5344CB8AC3E}">
        <p14:creationId xmlns:p14="http://schemas.microsoft.com/office/powerpoint/2010/main" val="15157834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smtClean="0"/>
              <a:t>Likely the most important enhancement</a:t>
            </a:r>
            <a:r>
              <a:rPr lang="en-US" baseline="0" dirty="0" smtClean="0"/>
              <a:t> provided by GOES-15 is the enhanced resolution water vapor imagery. As can be seen in this example, the imagery from GOES-15 with 4km spatial resolution is vastly superior to the 8km GOES-11 imagery for revealing mountain waves over Southern Colorado and Northern New Mexico. One caveat with this example is that GOES-15 had only partially completed it’s drift to 135 W at this point, and therefore was much more directly overhead of this area as compared to GOES-11. However, as we’ll see in the next slide, the higher resolution 4km imagery makes a significant difference in cases like this, even when viewing angles are similar. More information on this example can be found in the CIMSS Satellite Blog entry linked from this slide. </a:t>
            </a:r>
          </a:p>
          <a:p>
            <a:endParaRPr lang="en-US" baseline="0" dirty="0" smtClean="0"/>
          </a:p>
          <a:p>
            <a:r>
              <a:rPr lang="en-US" baseline="0" dirty="0" smtClean="0"/>
              <a:t>As seen in these diagrams, the s</a:t>
            </a:r>
            <a:r>
              <a:rPr lang="en-US" dirty="0" smtClean="0"/>
              <a:t>pectral range of GOES-15’s water vapor channel is significantly wider than</a:t>
            </a:r>
            <a:r>
              <a:rPr lang="en-US" baseline="0" dirty="0" smtClean="0"/>
              <a:t> that from GOES-11</a:t>
            </a:r>
            <a:r>
              <a:rPr lang="en-US" dirty="0" smtClean="0"/>
              <a:t>. This results in GOES-15 “seeing” a slightly lower and deeper</a:t>
            </a:r>
            <a:r>
              <a:rPr lang="en-US" baseline="0" dirty="0" smtClean="0"/>
              <a:t> layer of the atmosphere as indicated by this weighting function diagram. In the absence of opaque high/mid level clouds, t</a:t>
            </a:r>
            <a:r>
              <a:rPr lang="en-US" dirty="0" smtClean="0"/>
              <a:t>his also results in the GOES-15 imagery appearing approximately 2 degrees C warmer</a:t>
            </a:r>
            <a:r>
              <a:rPr lang="en-US" baseline="0" dirty="0" smtClean="0"/>
              <a:t> on average than </a:t>
            </a:r>
            <a:r>
              <a:rPr lang="en-US" dirty="0" smtClean="0"/>
              <a:t>GOES</a:t>
            </a:r>
            <a:r>
              <a:rPr lang="en-US" baseline="0" dirty="0" smtClean="0"/>
              <a:t>-11.</a:t>
            </a:r>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t>8</a:t>
            </a:fld>
            <a:endParaRPr lang="en-US"/>
          </a:p>
        </p:txBody>
      </p:sp>
    </p:spTree>
    <p:extLst>
      <p:ext uri="{BB962C8B-B14F-4D97-AF65-F5344CB8AC3E}">
        <p14:creationId xmlns:p14="http://schemas.microsoft.com/office/powerpoint/2010/main" val="15157834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smtClean="0"/>
              <a:t>This</a:t>
            </a:r>
            <a:r>
              <a:rPr lang="en-US" baseline="0" dirty="0" smtClean="0"/>
              <a:t> example was provided by WFO Spokane on the day of GOES-West’s transition to GOES-15. </a:t>
            </a:r>
            <a:r>
              <a:rPr lang="en-US" dirty="0" smtClean="0"/>
              <a:t>Mountain waves over the Cascades</a:t>
            </a:r>
            <a:r>
              <a:rPr lang="en-US" baseline="0" dirty="0" smtClean="0"/>
              <a:t> of Washington State and British Columbia were not evident in the final GOES-11 water vapor image on the left, but were suddenly revealed with the first higher resolution image from GOES-15. Such features indicate areas of significant turbulence and potential impacts to aviation. </a:t>
            </a:r>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t>9</a:t>
            </a:fld>
            <a:endParaRPr lang="en-US"/>
          </a:p>
        </p:txBody>
      </p:sp>
    </p:spTree>
    <p:extLst>
      <p:ext uri="{BB962C8B-B14F-4D97-AF65-F5344CB8AC3E}">
        <p14:creationId xmlns:p14="http://schemas.microsoft.com/office/powerpoint/2010/main" val="2447120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smtClean="0"/>
              <a:t>This</a:t>
            </a:r>
            <a:r>
              <a:rPr lang="en-US" baseline="0" dirty="0" smtClean="0"/>
              <a:t> animation shows three frames from GOES-11 followed by three frames from GOES-15. As I toggle back and forth between the last GOES-11 image and first from GOES-15, the warmer signal with the GOES-15 imagery in areas free of opaque high/mid-level clouds can clearly be noted. Also note that the seam apparent in the GOES-11 imagery from SE Idaho through Utah and Arizona becomes imperceptible with the GOES-15 imagery. This is because the water vapor channel from GOES-13, the current GOES-East satellite, has the same wider spectral range as GOES-15. </a:t>
            </a:r>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t>10</a:t>
            </a:fld>
            <a:endParaRPr lang="en-US"/>
          </a:p>
        </p:txBody>
      </p:sp>
    </p:spTree>
    <p:extLst>
      <p:ext uri="{BB962C8B-B14F-4D97-AF65-F5344CB8AC3E}">
        <p14:creationId xmlns:p14="http://schemas.microsoft.com/office/powerpoint/2010/main" val="17694946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smtClean="0"/>
              <a:t>In addition, water vapor imagery from the GOES-15</a:t>
            </a:r>
            <a:r>
              <a:rPr lang="en-US" baseline="0" dirty="0" smtClean="0"/>
              <a:t> Sounder’s 6.5 um channel is significantly less noisy. </a:t>
            </a:r>
            <a:r>
              <a:rPr lang="en-US" dirty="0" smtClean="0"/>
              <a:t>Keep an eye on the left side of the animation</a:t>
            </a:r>
            <a:r>
              <a:rPr lang="en-US" baseline="0" dirty="0" smtClean="0"/>
              <a:t> for a significant improvement from GOES-11 to GOES-15. </a:t>
            </a:r>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t>11</a:t>
            </a:fld>
            <a:endParaRPr lang="en-US"/>
          </a:p>
        </p:txBody>
      </p:sp>
    </p:spTree>
    <p:extLst>
      <p:ext uri="{BB962C8B-B14F-4D97-AF65-F5344CB8AC3E}">
        <p14:creationId xmlns:p14="http://schemas.microsoft.com/office/powerpoint/2010/main" val="31373637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smtClean="0"/>
              <a:t>With GOES-West’s transition to</a:t>
            </a:r>
            <a:r>
              <a:rPr lang="en-US" baseline="0" dirty="0" smtClean="0"/>
              <a:t> GOES-15, the 12 um IR channel has been replaced by a 13.3 um IR “CO2” channel. This is known as the CO2 channel because CO2 in the atmosphere is a significant attenuator and emitter of IR radiation in this spectral range around 13.3 um. </a:t>
            </a:r>
          </a:p>
          <a:p>
            <a:endParaRPr lang="en-US" baseline="0" dirty="0" smtClean="0"/>
          </a:p>
          <a:p>
            <a:r>
              <a:rPr lang="en-US" baseline="0" dirty="0" smtClean="0"/>
              <a:t>The channels provided by GOES-15’s imager include the visible channel, the shortwave IR channel, the water vapor channel, the </a:t>
            </a:r>
            <a:r>
              <a:rPr lang="en-US" baseline="0" dirty="0" err="1" smtClean="0"/>
              <a:t>longwave</a:t>
            </a:r>
            <a:r>
              <a:rPr lang="en-US" baseline="0" dirty="0" smtClean="0"/>
              <a:t> IR channel at 10.7 um, and instead of the 12 um channel provided by GOES-11, we now have the 13.3 um channel (channel 6) from GOES-15. </a:t>
            </a:r>
          </a:p>
          <a:p>
            <a:endParaRPr lang="en-US" baseline="0" dirty="0" smtClean="0"/>
          </a:p>
          <a:p>
            <a:r>
              <a:rPr lang="en-US" baseline="0" dirty="0" smtClean="0"/>
              <a:t>Improved cloud top height estimates, especially with thin clouds, can be derived using this channel in tandem with the 10.7 um </a:t>
            </a:r>
            <a:r>
              <a:rPr lang="en-US" baseline="0" dirty="0" err="1" smtClean="0"/>
              <a:t>longwave</a:t>
            </a:r>
            <a:r>
              <a:rPr lang="en-US" baseline="0" dirty="0" smtClean="0"/>
              <a:t> IR channel. As a result, height assignment for atmospheric motions vectors will benefit. The 13.3 um channel can also be used for volcanic ash detection.  </a:t>
            </a:r>
          </a:p>
          <a:p>
            <a:endParaRPr lang="en-US" baseline="0" dirty="0" smtClean="0"/>
          </a:p>
          <a:p>
            <a:r>
              <a:rPr lang="en-US" baseline="0" dirty="0" smtClean="0"/>
              <a:t>For more information on this new 13.3 um channel, please see the “Carbon Dioxide (GOES 12-15)” section of COMET’s “GOES Channel Selection V2” module.</a:t>
            </a:r>
          </a:p>
          <a:p>
            <a:endParaRPr lang="en-US" baseline="0" dirty="0" smtClean="0"/>
          </a:p>
          <a:p>
            <a:r>
              <a:rPr lang="en-US" dirty="0" smtClean="0"/>
              <a:t>The current GOES-East satellite, GOES-13, also has this 13.3 um channel, but GOES-15 will provide 4km spatial resolution imagery as opposed to 8km for GOES-13. However, initially, only 8km GOES-15 13.3 um imagery is being generated and disseminated to the SBN/</a:t>
            </a:r>
            <a:r>
              <a:rPr lang="en-US" dirty="0" err="1" smtClean="0"/>
              <a:t>NOAAport</a:t>
            </a:r>
            <a:r>
              <a:rPr lang="en-US" dirty="0" smtClean="0"/>
              <a:t>. The current plan is to switch to full resolution 4km 13.3 um imagery in AWIPS in mid-January 2012.</a:t>
            </a:r>
          </a:p>
          <a:p>
            <a:endParaRPr lang="en-US" dirty="0" smtClean="0"/>
          </a:p>
          <a:p>
            <a:r>
              <a:rPr lang="en-US" dirty="0" smtClean="0"/>
              <a:t>In addition, all IR channels on GOES-15 feature improved calibration, which results in less noise within the imagery (due to colder detectors).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t>12</a:t>
            </a:fld>
            <a:endParaRPr lang="en-US"/>
          </a:p>
        </p:txBody>
      </p:sp>
    </p:spTree>
    <p:extLst>
      <p:ext uri="{BB962C8B-B14F-4D97-AF65-F5344CB8AC3E}">
        <p14:creationId xmlns:p14="http://schemas.microsoft.com/office/powerpoint/2010/main" val="15157834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smtClean="0"/>
              <a:t>The 13.3 um imagery is accessed in the AWIPS satellite menu from the “13u” menu selection once your AWIPS system has been properly </a:t>
            </a:r>
            <a:r>
              <a:rPr lang="en-US" dirty="0" err="1" smtClean="0"/>
              <a:t>relocalized</a:t>
            </a:r>
            <a:r>
              <a:rPr lang="en-US" dirty="0" smtClean="0"/>
              <a:t>. Steps</a:t>
            </a:r>
            <a:r>
              <a:rPr lang="en-US" baseline="0" dirty="0" smtClean="0"/>
              <a:t> for </a:t>
            </a:r>
            <a:r>
              <a:rPr lang="en-US" baseline="0" dirty="0" err="1" smtClean="0"/>
              <a:t>relocalizing</a:t>
            </a:r>
            <a:r>
              <a:rPr lang="en-US" baseline="0" dirty="0" smtClean="0"/>
              <a:t> are listed on this slide. The link provided leads to the GOES-15 AWIPS transition bulletin with additional info. </a:t>
            </a:r>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t>13</a:t>
            </a:fld>
            <a:endParaRPr lang="en-US"/>
          </a:p>
        </p:txBody>
      </p:sp>
    </p:spTree>
    <p:extLst>
      <p:ext uri="{BB962C8B-B14F-4D97-AF65-F5344CB8AC3E}">
        <p14:creationId xmlns:p14="http://schemas.microsoft.com/office/powerpoint/2010/main" val="29570337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smtClean="0"/>
              <a:t>As we</a:t>
            </a:r>
            <a:r>
              <a:rPr lang="en-US" baseline="0" dirty="0" smtClean="0"/>
              <a:t> toggle back and forth here, you can see that the </a:t>
            </a:r>
            <a:r>
              <a:rPr lang="en-US" dirty="0" smtClean="0"/>
              <a:t>13.3</a:t>
            </a:r>
            <a:r>
              <a:rPr lang="en-US" baseline="0" dirty="0" smtClean="0"/>
              <a:t> um channel from GOES-15 is more sensitive to high clouds and less sensitive to low clouds and surface features as compared to the 12 um channel from GOES-11. IR emission from CO2 partially masks the low-level and surface features with the 13.3 um imagery. Looking ahead a few years, GOES-R will have an expanded suite of 16 imaging channels, including both the 12 um and 13.3 um channels. </a:t>
            </a:r>
          </a:p>
          <a:p>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7694946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smtClean="0"/>
              <a:t>As can be</a:t>
            </a:r>
            <a:r>
              <a:rPr lang="en-US" baseline="0" dirty="0" smtClean="0"/>
              <a:t> seen in the spectral response diagram, the s</a:t>
            </a:r>
            <a:r>
              <a:rPr lang="en-US" dirty="0" smtClean="0"/>
              <a:t>pectral range of the</a:t>
            </a:r>
            <a:r>
              <a:rPr lang="en-US" baseline="0" dirty="0" smtClean="0"/>
              <a:t> GOES-11 visible channel was from 0.52-0.8 um, while GOES-15’s spectral range is somewhat narrower at 0.52-0.71 um. Since green vegetation becomes significantly more reflective between 0.71 and 0.8 um, the range covered by GOES-11 but not by GOES-15, green vegetation appears darker in the GOES-15 imagery. This results in green vegetation having more contrast in the GOES-15 imagery with urban and non-vegetated areas, which appear lighter. In turn, contrast between vegetation and water’s typically dark surface is reduced. In addition, the visible imagery from GOES-15 has an overall brighter and less noisy appearance. All of this in combination yields better detection of small and fine-scale cloud patterns, such as valley fog. </a:t>
            </a:r>
          </a:p>
          <a:p>
            <a:endParaRPr lang="en-US" baseline="0" dirty="0" smtClean="0"/>
          </a:p>
          <a:p>
            <a:r>
              <a:rPr lang="en-US" baseline="0" dirty="0" smtClean="0"/>
              <a:t>With GOES-15 visible imagery, the “Linear” AWIPS/D2D enhancement may be helpful for the identification of subtle features especially early/late in day. The “CA (low light </a:t>
            </a:r>
            <a:r>
              <a:rPr lang="en-US" baseline="0" dirty="0" err="1" smtClean="0"/>
              <a:t>vis</a:t>
            </a:r>
            <a:r>
              <a:rPr lang="en-US" baseline="0" dirty="0" smtClean="0"/>
              <a:t>)” enhancement may also be helpful. </a:t>
            </a:r>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t>15</a:t>
            </a:fld>
            <a:endParaRPr lang="en-US"/>
          </a:p>
        </p:txBody>
      </p:sp>
    </p:spTree>
    <p:extLst>
      <p:ext uri="{BB962C8B-B14F-4D97-AF65-F5344CB8AC3E}">
        <p14:creationId xmlns:p14="http://schemas.microsoft.com/office/powerpoint/2010/main" val="117665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smtClean="0"/>
              <a:t>In this comparison from the operational test of GOES-15 done the week before the transition, the brighter</a:t>
            </a:r>
            <a:r>
              <a:rPr lang="en-US" baseline="0" dirty="0" smtClean="0"/>
              <a:t> appearance of the first GOES-15 visible image is apparent. This example is from late morning, and the overall scene was still brightening up a bit all else being equal, but the bottom line is, though areas of green vegetation may appear somewhat darker, GOES-15 visible imagery has an overall brighter appearance. </a:t>
            </a:r>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7694946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smtClean="0"/>
              <a:t>GOES-15 has an enhanced image navigation and registration system. As a result, image to image shifting of fixed surface features is greatly reduced with GOES-15 as seen in this loop of a blowing dust event in Baja California. </a:t>
            </a:r>
          </a:p>
          <a:p>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t>17</a:t>
            </a:fld>
            <a:endParaRPr lang="en-US"/>
          </a:p>
        </p:txBody>
      </p:sp>
    </p:spTree>
    <p:extLst>
      <p:ext uri="{BB962C8B-B14F-4D97-AF65-F5344CB8AC3E}">
        <p14:creationId xmlns:p14="http://schemas.microsoft.com/office/powerpoint/2010/main" val="24780636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smtClean="0"/>
              <a:t>With the new GOES-15</a:t>
            </a:r>
            <a:r>
              <a:rPr lang="en-US" baseline="0" dirty="0" smtClean="0"/>
              <a:t> routine schedule, </a:t>
            </a:r>
            <a:r>
              <a:rPr lang="en-US" dirty="0" smtClean="0"/>
              <a:t>additional “sub-CONUS” scale image will be provided at 10 and 40 minutes after each hour, except when full disk images are taken every three hours, in which case only the additional image at 40 minutes after the hour is produced. These additional images cover the Sub-CONUS</a:t>
            </a:r>
            <a:r>
              <a:rPr lang="en-US" baseline="0" dirty="0" smtClean="0"/>
              <a:t> </a:t>
            </a:r>
            <a:r>
              <a:rPr lang="en-US" dirty="0" smtClean="0"/>
              <a:t> sector,</a:t>
            </a:r>
            <a:r>
              <a:rPr lang="en-US" baseline="0" dirty="0" smtClean="0"/>
              <a:t> which is the </a:t>
            </a:r>
            <a:r>
              <a:rPr lang="en-US" dirty="0" smtClean="0"/>
              <a:t>same</a:t>
            </a:r>
            <a:r>
              <a:rPr lang="en-US" baseline="0" dirty="0" smtClean="0"/>
              <a:t> sector as was</a:t>
            </a:r>
            <a:r>
              <a:rPr lang="en-US" dirty="0" smtClean="0"/>
              <a:t> provided when GOES-11 was in rapid-scan operations</a:t>
            </a:r>
            <a:r>
              <a:rPr lang="en-US" baseline="0" dirty="0" smtClean="0"/>
              <a:t> for a weather event over the CONUS</a:t>
            </a:r>
            <a:r>
              <a:rPr lang="en-US" dirty="0" smtClean="0"/>
              <a:t>. </a:t>
            </a:r>
          </a:p>
          <a:p>
            <a:endParaRPr lang="en-US" dirty="0" smtClean="0"/>
          </a:p>
          <a:p>
            <a:r>
              <a:rPr lang="en-US" dirty="0" smtClean="0"/>
              <a:t>When GOES-15</a:t>
            </a:r>
            <a:r>
              <a:rPr lang="en-US" baseline="0" dirty="0" smtClean="0"/>
              <a:t> goes into rapid-scan for an event in the Western CONUS, an additional pair of images for the sub-CONUS sector will be provided at 54 and 57 minutes after the hour. This means two more images per hour as compared to when GOES-11 was in rapid scan.  </a:t>
            </a:r>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0864997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smtClean="0"/>
              <a:t>Here’s a</a:t>
            </a:r>
            <a:r>
              <a:rPr lang="en-US" baseline="0" dirty="0" smtClean="0"/>
              <a:t> visual perspective of</a:t>
            </a:r>
            <a:r>
              <a:rPr lang="en-US" dirty="0" smtClean="0"/>
              <a:t> the new GOES-15</a:t>
            </a:r>
            <a:r>
              <a:rPr lang="en-US" baseline="0" dirty="0" smtClean="0"/>
              <a:t> routine scanning schedule covering a pair of non-full disk hours. As you can see, as compared to GOES-11’s schedule, four additional sub-CONUS scale images are provided during this two hour period. </a:t>
            </a:r>
            <a:endParaRPr lang="en-US" dirty="0" smtClean="0"/>
          </a:p>
        </p:txBody>
      </p:sp>
      <p:sp>
        <p:nvSpPr>
          <p:cNvPr id="4" name="Slide Number Placeholder 3"/>
          <p:cNvSpPr>
            <a:spLocks noGrp="1"/>
          </p:cNvSpPr>
          <p:nvPr>
            <p:ph type="sldNum" sz="quarter" idx="10"/>
          </p:nvPr>
        </p:nvSpPr>
        <p:spPr/>
        <p:txBody>
          <a:bodyPr/>
          <a:lstStyle/>
          <a:p>
            <a:fld id="{6826C4D5-5D72-4EDC-B7E3-973D0EFD1B7B}" type="slidenum">
              <a:rPr lang="en-US" smtClean="0"/>
              <a:t>19</a:t>
            </a:fld>
            <a:endParaRPr lang="en-US"/>
          </a:p>
        </p:txBody>
      </p:sp>
    </p:spTree>
    <p:extLst>
      <p:ext uri="{BB962C8B-B14F-4D97-AF65-F5344CB8AC3E}">
        <p14:creationId xmlns:p14="http://schemas.microsoft.com/office/powerpoint/2010/main" val="117665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smtClean="0"/>
              <a:t>Increased battery capacity with GOES-15 will enable observations</a:t>
            </a:r>
            <a:r>
              <a:rPr lang="en-US" baseline="0" dirty="0" smtClean="0"/>
              <a:t> during the fall and spring eclipse periods. Eclipse periods span 46 days centered on the equinoxes. During these periods, geostationary satellites find themselves in the earth’s shadow for up to 72 minutes. GOES-11 outages lasted up to 3 hours during the middle of eclipse season near the equinox. Minimal outages of up to 1 hour per day will still occur with GOES-15 due to the satellite’s passage through “stray light zones”, which occurs just before and after an eclipse. </a:t>
            </a:r>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t>20</a:t>
            </a:fld>
            <a:endParaRPr lang="en-US"/>
          </a:p>
        </p:txBody>
      </p:sp>
    </p:spTree>
    <p:extLst>
      <p:ext uri="{BB962C8B-B14F-4D97-AF65-F5344CB8AC3E}">
        <p14:creationId xmlns:p14="http://schemas.microsoft.com/office/powerpoint/2010/main" val="117665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smtClean="0"/>
              <a:t>Please see the following for further</a:t>
            </a:r>
            <a:r>
              <a:rPr lang="en-US" baseline="0" dirty="0" smtClean="0"/>
              <a:t> details and examples…</a:t>
            </a:r>
          </a:p>
          <a:p>
            <a:endParaRPr lang="en-US" baseline="0" dirty="0" smtClean="0"/>
          </a:p>
          <a:p>
            <a:r>
              <a:rPr lang="en-US" baseline="0" dirty="0" smtClean="0"/>
              <a:t>The GOES-15 NOAA/Science Post Launch Test page provides access to the GOES-15 NOAA Technical Report. </a:t>
            </a:r>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t>21</a:t>
            </a:fld>
            <a:endParaRPr lang="en-US"/>
          </a:p>
        </p:txBody>
      </p:sp>
    </p:spTree>
    <p:extLst>
      <p:ext uri="{BB962C8B-B14F-4D97-AF65-F5344CB8AC3E}">
        <p14:creationId xmlns:p14="http://schemas.microsoft.com/office/powerpoint/2010/main" val="117665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smtClean="0"/>
              <a:t>Summary…</a:t>
            </a:r>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t>22</a:t>
            </a:fld>
            <a:endParaRPr lang="en-US"/>
          </a:p>
        </p:txBody>
      </p:sp>
    </p:spTree>
    <p:extLst>
      <p:ext uri="{BB962C8B-B14F-4D97-AF65-F5344CB8AC3E}">
        <p14:creationId xmlns:p14="http://schemas.microsoft.com/office/powerpoint/2010/main" val="15157834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1BDA3C-BC1A-46EA-AC9B-B1841300B170}" type="datetimeFigureOut">
              <a:rPr lang="en-US" smtClean="0"/>
              <a:t>12/21/2011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51E72D-682A-4E09-86A2-F4E9E95E15AE}" type="slidenum">
              <a:rPr lang="en-US" smtClean="0"/>
              <a:t>‹#›</a:t>
            </a:fld>
            <a:endParaRPr lang="en-US"/>
          </a:p>
        </p:txBody>
      </p:sp>
    </p:spTree>
    <p:extLst>
      <p:ext uri="{BB962C8B-B14F-4D97-AF65-F5344CB8AC3E}">
        <p14:creationId xmlns:p14="http://schemas.microsoft.com/office/powerpoint/2010/main" val="39108062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1BDA3C-BC1A-46EA-AC9B-B1841300B170}" type="datetimeFigureOut">
              <a:rPr lang="en-US" smtClean="0"/>
              <a:t>12/21/2011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51E72D-682A-4E09-86A2-F4E9E95E15AE}" type="slidenum">
              <a:rPr lang="en-US" smtClean="0"/>
              <a:t>‹#›</a:t>
            </a:fld>
            <a:endParaRPr lang="en-US"/>
          </a:p>
        </p:txBody>
      </p:sp>
    </p:spTree>
    <p:extLst>
      <p:ext uri="{BB962C8B-B14F-4D97-AF65-F5344CB8AC3E}">
        <p14:creationId xmlns:p14="http://schemas.microsoft.com/office/powerpoint/2010/main" val="140949661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1BDA3C-BC1A-46EA-AC9B-B1841300B170}" type="datetimeFigureOut">
              <a:rPr lang="en-US" smtClean="0"/>
              <a:t>12/21/2011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51E72D-682A-4E09-86A2-F4E9E95E15AE}" type="slidenum">
              <a:rPr lang="en-US" smtClean="0"/>
              <a:t>‹#›</a:t>
            </a:fld>
            <a:endParaRPr lang="en-US"/>
          </a:p>
        </p:txBody>
      </p:sp>
    </p:spTree>
    <p:extLst>
      <p:ext uri="{BB962C8B-B14F-4D97-AF65-F5344CB8AC3E}">
        <p14:creationId xmlns:p14="http://schemas.microsoft.com/office/powerpoint/2010/main" val="3929113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11BDA3C-BC1A-46EA-AC9B-B1841300B170}" type="datetimeFigureOut">
              <a:rPr lang="en-US" smtClean="0"/>
              <a:t>12/21/2011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51E72D-682A-4E09-86A2-F4E9E95E15AE}" type="slidenum">
              <a:rPr lang="en-US" smtClean="0"/>
              <a:t>‹#›</a:t>
            </a:fld>
            <a:endParaRPr lang="en-US"/>
          </a:p>
        </p:txBody>
      </p:sp>
    </p:spTree>
    <p:extLst>
      <p:ext uri="{BB962C8B-B14F-4D97-AF65-F5344CB8AC3E}">
        <p14:creationId xmlns:p14="http://schemas.microsoft.com/office/powerpoint/2010/main" val="9159375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11BDA3C-BC1A-46EA-AC9B-B1841300B170}" type="datetimeFigureOut">
              <a:rPr lang="en-US" smtClean="0"/>
              <a:t>12/21/2011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51E72D-682A-4E09-86A2-F4E9E95E15AE}" type="slidenum">
              <a:rPr lang="en-US" smtClean="0"/>
              <a:t>‹#›</a:t>
            </a:fld>
            <a:endParaRPr lang="en-US"/>
          </a:p>
        </p:txBody>
      </p:sp>
    </p:spTree>
    <p:extLst>
      <p:ext uri="{BB962C8B-B14F-4D97-AF65-F5344CB8AC3E}">
        <p14:creationId xmlns:p14="http://schemas.microsoft.com/office/powerpoint/2010/main" val="14082378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11BDA3C-BC1A-46EA-AC9B-B1841300B170}" type="datetimeFigureOut">
              <a:rPr lang="en-US" smtClean="0"/>
              <a:t>12/21/2011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51E72D-682A-4E09-86A2-F4E9E95E15AE}" type="slidenum">
              <a:rPr lang="en-US" smtClean="0"/>
              <a:t>‹#›</a:t>
            </a:fld>
            <a:endParaRPr lang="en-US"/>
          </a:p>
        </p:txBody>
      </p:sp>
    </p:spTree>
    <p:extLst>
      <p:ext uri="{BB962C8B-B14F-4D97-AF65-F5344CB8AC3E}">
        <p14:creationId xmlns:p14="http://schemas.microsoft.com/office/powerpoint/2010/main" val="325715793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1BDA3C-BC1A-46EA-AC9B-B1841300B170}" type="datetimeFigureOut">
              <a:rPr lang="en-US" smtClean="0"/>
              <a:t>12/21/2011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51E72D-682A-4E09-86A2-F4E9E95E15AE}" type="slidenum">
              <a:rPr lang="en-US" smtClean="0"/>
              <a:t>‹#›</a:t>
            </a:fld>
            <a:endParaRPr lang="en-US"/>
          </a:p>
        </p:txBody>
      </p:sp>
    </p:spTree>
    <p:extLst>
      <p:ext uri="{BB962C8B-B14F-4D97-AF65-F5344CB8AC3E}">
        <p14:creationId xmlns:p14="http://schemas.microsoft.com/office/powerpoint/2010/main" val="23257147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1BDA3C-BC1A-46EA-AC9B-B1841300B170}" type="datetimeFigureOut">
              <a:rPr lang="en-US" smtClean="0"/>
              <a:t>12/21/2011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51E72D-682A-4E09-86A2-F4E9E95E15AE}" type="slidenum">
              <a:rPr lang="en-US" smtClean="0"/>
              <a:t>‹#›</a:t>
            </a:fld>
            <a:endParaRPr lang="en-US"/>
          </a:p>
        </p:txBody>
      </p:sp>
    </p:spTree>
    <p:extLst>
      <p:ext uri="{BB962C8B-B14F-4D97-AF65-F5344CB8AC3E}">
        <p14:creationId xmlns:p14="http://schemas.microsoft.com/office/powerpoint/2010/main" val="16633342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1BDA3C-BC1A-46EA-AC9B-B1841300B170}" type="datetimeFigureOut">
              <a:rPr lang="en-US" smtClean="0"/>
              <a:t>12/21/2011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51E72D-682A-4E09-86A2-F4E9E95E15AE}" type="slidenum">
              <a:rPr lang="en-US" smtClean="0"/>
              <a:t>‹#›</a:t>
            </a:fld>
            <a:endParaRPr lang="en-US"/>
          </a:p>
        </p:txBody>
      </p:sp>
    </p:spTree>
    <p:extLst>
      <p:ext uri="{BB962C8B-B14F-4D97-AF65-F5344CB8AC3E}">
        <p14:creationId xmlns:p14="http://schemas.microsoft.com/office/powerpoint/2010/main" val="662470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1BDA3C-BC1A-46EA-AC9B-B1841300B170}" type="datetimeFigureOut">
              <a:rPr lang="en-US" smtClean="0"/>
              <a:t>12/21/2011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51E72D-682A-4E09-86A2-F4E9E95E15AE}" type="slidenum">
              <a:rPr lang="en-US" smtClean="0"/>
              <a:t>‹#›</a:t>
            </a:fld>
            <a:endParaRPr lang="en-US"/>
          </a:p>
        </p:txBody>
      </p:sp>
    </p:spTree>
    <p:extLst>
      <p:ext uri="{BB962C8B-B14F-4D97-AF65-F5344CB8AC3E}">
        <p14:creationId xmlns:p14="http://schemas.microsoft.com/office/powerpoint/2010/main" val="4178276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1BDA3C-BC1A-46EA-AC9B-B1841300B170}" type="datetimeFigureOut">
              <a:rPr lang="en-US" smtClean="0"/>
              <a:t>12/21/2011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51E72D-682A-4E09-86A2-F4E9E95E15AE}" type="slidenum">
              <a:rPr lang="en-US" smtClean="0"/>
              <a:t>‹#›</a:t>
            </a:fld>
            <a:endParaRPr lang="en-US"/>
          </a:p>
        </p:txBody>
      </p:sp>
    </p:spTree>
    <p:extLst>
      <p:ext uri="{BB962C8B-B14F-4D97-AF65-F5344CB8AC3E}">
        <p14:creationId xmlns:p14="http://schemas.microsoft.com/office/powerpoint/2010/main" val="26074676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1BDA3C-BC1A-46EA-AC9B-B1841300B170}" type="datetimeFigureOut">
              <a:rPr lang="en-US" smtClean="0"/>
              <a:t>12/21/2011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51E72D-682A-4E09-86A2-F4E9E95E15AE}" type="slidenum">
              <a:rPr lang="en-US" smtClean="0"/>
              <a:t>‹#›</a:t>
            </a:fld>
            <a:endParaRPr lang="en-US"/>
          </a:p>
        </p:txBody>
      </p:sp>
    </p:spTree>
    <p:extLst>
      <p:ext uri="{BB962C8B-B14F-4D97-AF65-F5344CB8AC3E}">
        <p14:creationId xmlns:p14="http://schemas.microsoft.com/office/powerpoint/2010/main" val="39321595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2.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png"/><Relationship Id="rId5" Type="http://schemas.openxmlformats.org/officeDocument/2006/relationships/notesSlide" Target="../notesSlides/notesSlide1.xml"/><Relationship Id="rId4"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4.xml.rels><?xml version="1.0" encoding="UTF-8" standalone="yes"?>
<Relationships xmlns="http://schemas.openxmlformats.org/package/2006/relationships"><Relationship Id="rId8" Type="http://schemas.openxmlformats.org/officeDocument/2006/relationships/tags" Target="../tags/tag17.xml"/><Relationship Id="rId13" Type="http://schemas.openxmlformats.org/officeDocument/2006/relationships/tags" Target="../tags/tag22.xml"/><Relationship Id="rId18" Type="http://schemas.openxmlformats.org/officeDocument/2006/relationships/image" Target="../media/image5.png"/><Relationship Id="rId3" Type="http://schemas.openxmlformats.org/officeDocument/2006/relationships/tags" Target="../tags/tag12.xml"/><Relationship Id="rId21" Type="http://schemas.openxmlformats.org/officeDocument/2006/relationships/image" Target="../media/image8.png"/><Relationship Id="rId7" Type="http://schemas.openxmlformats.org/officeDocument/2006/relationships/tags" Target="../tags/tag16.xml"/><Relationship Id="rId12" Type="http://schemas.openxmlformats.org/officeDocument/2006/relationships/tags" Target="../tags/tag21.xml"/><Relationship Id="rId17" Type="http://schemas.openxmlformats.org/officeDocument/2006/relationships/image" Target="../media/image4.png"/><Relationship Id="rId2" Type="http://schemas.openxmlformats.org/officeDocument/2006/relationships/tags" Target="../tags/tag11.xml"/><Relationship Id="rId16" Type="http://schemas.openxmlformats.org/officeDocument/2006/relationships/image" Target="../media/image3.png"/><Relationship Id="rId20" Type="http://schemas.openxmlformats.org/officeDocument/2006/relationships/image" Target="../media/image7.png"/><Relationship Id="rId1" Type="http://schemas.openxmlformats.org/officeDocument/2006/relationships/tags" Target="../tags/tag10.xml"/><Relationship Id="rId6" Type="http://schemas.openxmlformats.org/officeDocument/2006/relationships/tags" Target="../tags/tag15.xml"/><Relationship Id="rId11" Type="http://schemas.openxmlformats.org/officeDocument/2006/relationships/tags" Target="../tags/tag20.xml"/><Relationship Id="rId5" Type="http://schemas.openxmlformats.org/officeDocument/2006/relationships/tags" Target="../tags/tag14.xml"/><Relationship Id="rId15" Type="http://schemas.openxmlformats.org/officeDocument/2006/relationships/notesSlide" Target="../notesSlides/notesSlide4.xml"/><Relationship Id="rId10" Type="http://schemas.openxmlformats.org/officeDocument/2006/relationships/tags" Target="../tags/tag19.xml"/><Relationship Id="rId19" Type="http://schemas.openxmlformats.org/officeDocument/2006/relationships/image" Target="../media/image6.png"/><Relationship Id="rId4" Type="http://schemas.openxmlformats.org/officeDocument/2006/relationships/tags" Target="../tags/tag13.xml"/><Relationship Id="rId9" Type="http://schemas.openxmlformats.org/officeDocument/2006/relationships/tags" Target="../tags/tag18.xml"/><Relationship Id="rId14" Type="http://schemas.openxmlformats.org/officeDocument/2006/relationships/slideLayout" Target="../slideLayouts/slideLayout1.xml"/><Relationship Id="rId22"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image" Target="../media/image10.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13.png"/><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image" Target="../media/image12.gif"/><Relationship Id="rId2" Type="http://schemas.openxmlformats.org/officeDocument/2006/relationships/tags" Target="../tags/tag32.xml"/><Relationship Id="rId16" Type="http://schemas.openxmlformats.org/officeDocument/2006/relationships/image" Target="../media/image16.png"/><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image" Target="../media/image11.gif"/><Relationship Id="rId5" Type="http://schemas.openxmlformats.org/officeDocument/2006/relationships/tags" Target="../tags/tag35.xml"/><Relationship Id="rId15" Type="http://schemas.openxmlformats.org/officeDocument/2006/relationships/image" Target="../media/image15.png"/><Relationship Id="rId10" Type="http://schemas.openxmlformats.org/officeDocument/2006/relationships/hyperlink" Target="http://cimss.ssec.wisc.edu/goes/blog/archives/9158" TargetMode="External"/><Relationship Id="rId4" Type="http://schemas.openxmlformats.org/officeDocument/2006/relationships/tags" Target="../tags/tag34.xml"/><Relationship Id="rId9" Type="http://schemas.openxmlformats.org/officeDocument/2006/relationships/notesSlide" Target="../notesSlides/notesSlide8.xml"/><Relationship Id="rId14" Type="http://schemas.openxmlformats.org/officeDocument/2006/relationships/image" Target="../media/image14.png"/></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13" Type="http://schemas.openxmlformats.org/officeDocument/2006/relationships/image" Target="../media/image21.png"/><Relationship Id="rId3" Type="http://schemas.openxmlformats.org/officeDocument/2006/relationships/tags" Target="../tags/tag41.xml"/><Relationship Id="rId7" Type="http://schemas.openxmlformats.org/officeDocument/2006/relationships/slideLayout" Target="../slideLayouts/slideLayout2.xml"/><Relationship Id="rId12" Type="http://schemas.openxmlformats.org/officeDocument/2006/relationships/image" Target="../media/image20.png"/><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tags" Target="../tags/tag44.xml"/><Relationship Id="rId11" Type="http://schemas.openxmlformats.org/officeDocument/2006/relationships/image" Target="../media/image19.png"/><Relationship Id="rId5" Type="http://schemas.openxmlformats.org/officeDocument/2006/relationships/tags" Target="../tags/tag43.xml"/><Relationship Id="rId10" Type="http://schemas.openxmlformats.org/officeDocument/2006/relationships/image" Target="../media/image18.png"/><Relationship Id="rId4" Type="http://schemas.openxmlformats.org/officeDocument/2006/relationships/tags" Target="../tags/tag42.xml"/><Relationship Id="rId9" Type="http://schemas.openxmlformats.org/officeDocument/2006/relationships/image" Target="../media/image17.png"/></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25.png"/><Relationship Id="rId3" Type="http://schemas.openxmlformats.org/officeDocument/2006/relationships/tags" Target="../tags/tag48.xml"/><Relationship Id="rId7" Type="http://schemas.openxmlformats.org/officeDocument/2006/relationships/tags" Target="../tags/tag52.xml"/><Relationship Id="rId12" Type="http://schemas.openxmlformats.org/officeDocument/2006/relationships/image" Target="../media/image24.png"/><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tags" Target="../tags/tag51.xml"/><Relationship Id="rId11" Type="http://schemas.openxmlformats.org/officeDocument/2006/relationships/image" Target="../media/image23.png"/><Relationship Id="rId5" Type="http://schemas.openxmlformats.org/officeDocument/2006/relationships/tags" Target="../tags/tag50.xml"/><Relationship Id="rId15" Type="http://schemas.openxmlformats.org/officeDocument/2006/relationships/image" Target="../media/image27.png"/><Relationship Id="rId10" Type="http://schemas.openxmlformats.org/officeDocument/2006/relationships/image" Target="../media/image22.png"/><Relationship Id="rId4" Type="http://schemas.openxmlformats.org/officeDocument/2006/relationships/tags" Target="../tags/tag49.xml"/><Relationship Id="rId9" Type="http://schemas.openxmlformats.org/officeDocument/2006/relationships/notesSlide" Target="../notesSlides/notesSlide10.xml"/><Relationship Id="rId14" Type="http://schemas.openxmlformats.org/officeDocument/2006/relationships/image" Target="../media/image26.png"/></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tags" Target="../tags/tag56.xml"/><Relationship Id="rId7" Type="http://schemas.openxmlformats.org/officeDocument/2006/relationships/notesSlide" Target="../notesSlides/notesSlide11.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slideLayout" Target="../slideLayouts/slideLayout2.xml"/><Relationship Id="rId11" Type="http://schemas.openxmlformats.org/officeDocument/2006/relationships/image" Target="../media/image31.png"/><Relationship Id="rId5" Type="http://schemas.openxmlformats.org/officeDocument/2006/relationships/tags" Target="../tags/tag58.xml"/><Relationship Id="rId10" Type="http://schemas.openxmlformats.org/officeDocument/2006/relationships/image" Target="../media/image30.png"/><Relationship Id="rId4" Type="http://schemas.openxmlformats.org/officeDocument/2006/relationships/tags" Target="../tags/tag57.xml"/><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8" Type="http://schemas.openxmlformats.org/officeDocument/2006/relationships/tags" Target="../tags/tag67.xml"/><Relationship Id="rId13" Type="http://schemas.openxmlformats.org/officeDocument/2006/relationships/image" Target="../media/image33.png"/><Relationship Id="rId18" Type="http://schemas.openxmlformats.org/officeDocument/2006/relationships/hyperlink" Target="http://www.meted.ucar.edu/satmet/goeschan/" TargetMode="External"/><Relationship Id="rId3" Type="http://schemas.openxmlformats.org/officeDocument/2006/relationships/tags" Target="../tags/tag62.xml"/><Relationship Id="rId7" Type="http://schemas.openxmlformats.org/officeDocument/2006/relationships/tags" Target="../tags/tag66.xml"/><Relationship Id="rId12" Type="http://schemas.openxmlformats.org/officeDocument/2006/relationships/image" Target="../media/image32.png"/><Relationship Id="rId17" Type="http://schemas.openxmlformats.org/officeDocument/2006/relationships/image" Target="../media/image37.png"/><Relationship Id="rId2" Type="http://schemas.openxmlformats.org/officeDocument/2006/relationships/tags" Target="../tags/tag61.xml"/><Relationship Id="rId16" Type="http://schemas.openxmlformats.org/officeDocument/2006/relationships/image" Target="../media/image36.png"/><Relationship Id="rId1" Type="http://schemas.openxmlformats.org/officeDocument/2006/relationships/tags" Target="../tags/tag60.xml"/><Relationship Id="rId6" Type="http://schemas.openxmlformats.org/officeDocument/2006/relationships/tags" Target="../tags/tag65.xml"/><Relationship Id="rId11" Type="http://schemas.openxmlformats.org/officeDocument/2006/relationships/notesSlide" Target="../notesSlides/notesSlide12.xml"/><Relationship Id="rId5" Type="http://schemas.openxmlformats.org/officeDocument/2006/relationships/tags" Target="../tags/tag64.xml"/><Relationship Id="rId15" Type="http://schemas.openxmlformats.org/officeDocument/2006/relationships/image" Target="../media/image35.png"/><Relationship Id="rId10" Type="http://schemas.openxmlformats.org/officeDocument/2006/relationships/slideLayout" Target="../slideLayouts/slideLayout2.xml"/><Relationship Id="rId4" Type="http://schemas.openxmlformats.org/officeDocument/2006/relationships/tags" Target="../tags/tag63.xml"/><Relationship Id="rId9" Type="http://schemas.openxmlformats.org/officeDocument/2006/relationships/tags" Target="../tags/tag68.xml"/><Relationship Id="rId1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70.xml"/><Relationship Id="rId4" Type="http://schemas.openxmlformats.org/officeDocument/2006/relationships/hyperlink" Target="http://www.ssd.noaa.gov/PS/SATS/SPBULL/MSG3401244.01.txt" TargetMode="External"/></Relationships>
</file>

<file path=ppt/slides/_rels/slide14.xml.rels><?xml version="1.0" encoding="UTF-8" standalone="yes"?>
<Relationships xmlns="http://schemas.openxmlformats.org/package/2006/relationships"><Relationship Id="rId3" Type="http://schemas.openxmlformats.org/officeDocument/2006/relationships/tags" Target="../tags/tag74.xml"/><Relationship Id="rId7" Type="http://schemas.openxmlformats.org/officeDocument/2006/relationships/image" Target="../media/image39.png"/><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image" Target="../media/image38.png"/><Relationship Id="rId5" Type="http://schemas.openxmlformats.org/officeDocument/2006/relationships/notesSlide" Target="../notesSlides/notesSlide14.xml"/><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tags" Target="../tags/tag78.xml"/><Relationship Id="rId7" Type="http://schemas.openxmlformats.org/officeDocument/2006/relationships/image" Target="../media/image41.png"/><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image" Target="../media/image40.png"/><Relationship Id="rId5" Type="http://schemas.openxmlformats.org/officeDocument/2006/relationships/notesSlide" Target="../notesSlides/notesSlide15.xml"/><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tags" Target="../tags/tag82.xml"/><Relationship Id="rId7" Type="http://schemas.openxmlformats.org/officeDocument/2006/relationships/image" Target="../media/image43.png"/><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image" Target="../media/image42.png"/><Relationship Id="rId5" Type="http://schemas.openxmlformats.org/officeDocument/2006/relationships/notesSlide" Target="../notesSlides/notesSlide16.xml"/><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tags" Target="../tags/tag91.xml"/><Relationship Id="rId13" Type="http://schemas.openxmlformats.org/officeDocument/2006/relationships/image" Target="../media/image45.png"/><Relationship Id="rId18" Type="http://schemas.openxmlformats.org/officeDocument/2006/relationships/image" Target="../media/image50.png"/><Relationship Id="rId3" Type="http://schemas.openxmlformats.org/officeDocument/2006/relationships/tags" Target="../tags/tag86.xml"/><Relationship Id="rId7" Type="http://schemas.openxmlformats.org/officeDocument/2006/relationships/tags" Target="../tags/tag90.xml"/><Relationship Id="rId12" Type="http://schemas.openxmlformats.org/officeDocument/2006/relationships/image" Target="../media/image44.png"/><Relationship Id="rId17" Type="http://schemas.openxmlformats.org/officeDocument/2006/relationships/image" Target="../media/image49.png"/><Relationship Id="rId2" Type="http://schemas.openxmlformats.org/officeDocument/2006/relationships/tags" Target="../tags/tag85.xml"/><Relationship Id="rId16" Type="http://schemas.openxmlformats.org/officeDocument/2006/relationships/image" Target="../media/image48.png"/><Relationship Id="rId1" Type="http://schemas.openxmlformats.org/officeDocument/2006/relationships/tags" Target="../tags/tag84.xml"/><Relationship Id="rId6" Type="http://schemas.openxmlformats.org/officeDocument/2006/relationships/tags" Target="../tags/tag89.xml"/><Relationship Id="rId11" Type="http://schemas.openxmlformats.org/officeDocument/2006/relationships/notesSlide" Target="../notesSlides/notesSlide17.xml"/><Relationship Id="rId5" Type="http://schemas.openxmlformats.org/officeDocument/2006/relationships/tags" Target="../tags/tag88.xml"/><Relationship Id="rId15" Type="http://schemas.openxmlformats.org/officeDocument/2006/relationships/image" Target="../media/image47.png"/><Relationship Id="rId10" Type="http://schemas.openxmlformats.org/officeDocument/2006/relationships/slideLayout" Target="../slideLayouts/slideLayout2.xml"/><Relationship Id="rId19" Type="http://schemas.openxmlformats.org/officeDocument/2006/relationships/image" Target="../media/image51.png"/><Relationship Id="rId4" Type="http://schemas.openxmlformats.org/officeDocument/2006/relationships/tags" Target="../tags/tag87.xml"/><Relationship Id="rId9" Type="http://schemas.openxmlformats.org/officeDocument/2006/relationships/tags" Target="../tags/tag92.xml"/><Relationship Id="rId14" Type="http://schemas.openxmlformats.org/officeDocument/2006/relationships/image" Target="../media/image46.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5.xml"/><Relationship Id="rId1" Type="http://schemas.openxmlformats.org/officeDocument/2006/relationships/tags" Target="../tags/tag94.xml"/><Relationship Id="rId5" Type="http://schemas.openxmlformats.org/officeDocument/2006/relationships/image" Target="../media/image52.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tags" Target="../tags/tag99.xml"/><Relationship Id="rId7" Type="http://schemas.openxmlformats.org/officeDocument/2006/relationships/image" Target="../media/image54.png"/><Relationship Id="rId2" Type="http://schemas.openxmlformats.org/officeDocument/2006/relationships/tags" Target="../tags/tag98.xml"/><Relationship Id="rId1" Type="http://schemas.openxmlformats.org/officeDocument/2006/relationships/tags" Target="../tags/tag97.xml"/><Relationship Id="rId6" Type="http://schemas.openxmlformats.org/officeDocument/2006/relationships/image" Target="../media/image53.png"/><Relationship Id="rId5" Type="http://schemas.openxmlformats.org/officeDocument/2006/relationships/notesSlide" Target="../notesSlides/notesSlide19.xml"/><Relationship Id="rId4"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2.xml"/><Relationship Id="rId1" Type="http://schemas.openxmlformats.org/officeDocument/2006/relationships/tags" Target="../tags/tag101.xml"/><Relationship Id="rId5" Type="http://schemas.openxmlformats.org/officeDocument/2006/relationships/image" Target="../media/image55.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8" Type="http://schemas.openxmlformats.org/officeDocument/2006/relationships/hyperlink" Target="http://www.oso.noaa.gov/goesstatus/spacecraftStatusSummary.asp?spacecraft=15" TargetMode="External"/><Relationship Id="rId3" Type="http://schemas.openxmlformats.org/officeDocument/2006/relationships/notesSlide" Target="../notesSlides/notesSlide21.xml"/><Relationship Id="rId7" Type="http://schemas.openxmlformats.org/officeDocument/2006/relationships/hyperlink" Target="http://www.nesdis.noaa.gov/news_archives/goes_11_15.html" TargetMode="External"/><Relationship Id="rId2" Type="http://schemas.openxmlformats.org/officeDocument/2006/relationships/slideLayout" Target="../slideLayouts/slideLayout2.xml"/><Relationship Id="rId1" Type="http://schemas.openxmlformats.org/officeDocument/2006/relationships/tags" Target="../tags/tag104.xml"/><Relationship Id="rId6" Type="http://schemas.openxmlformats.org/officeDocument/2006/relationships/hyperlink" Target="http://rammb.cira.colostate.edu/projects/goes-p/" TargetMode="External"/><Relationship Id="rId5" Type="http://schemas.openxmlformats.org/officeDocument/2006/relationships/hyperlink" Target="http://cimss.ssec.wisc.edu/goes/blog/archives/category/goes-15" TargetMode="External"/><Relationship Id="rId4" Type="http://schemas.openxmlformats.org/officeDocument/2006/relationships/hyperlink" Target="http://www.meted.ucar.edu/satmet/goeschan/" TargetMode="External"/><Relationship Id="rId9" Type="http://schemas.openxmlformats.org/officeDocument/2006/relationships/hyperlink" Target="http://www.osdpd.noaa.gov/ml/info/index.html" TargetMode="Externa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106.xml"/><Relationship Id="rId4" Type="http://schemas.openxmlformats.org/officeDocument/2006/relationships/hyperlink" Target="mailto:ross.vantil@noa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p:cNvPicPr>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auto">
          <a:xfrm>
            <a:off x="3505200" y="1328737"/>
            <a:ext cx="5334000" cy="5376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457200" y="152400"/>
            <a:ext cx="8229600" cy="1143000"/>
          </a:xfrm>
        </p:spPr>
        <p:txBody>
          <a:bodyPr/>
          <a:lstStyle/>
          <a:p>
            <a:r>
              <a:rPr lang="en-US" b="1" u="sng" dirty="0" smtClean="0"/>
              <a:t>GOES-15 Becomes GOES-West</a:t>
            </a:r>
            <a:r>
              <a:rPr lang="en-US" dirty="0" smtClean="0"/>
              <a:t> </a:t>
            </a:r>
            <a:endParaRPr lang="en-US" dirty="0"/>
          </a:p>
        </p:txBody>
      </p:sp>
      <p:sp>
        <p:nvSpPr>
          <p:cNvPr id="2" name="Content Placeholder 1"/>
          <p:cNvSpPr>
            <a:spLocks noGrp="1"/>
          </p:cNvSpPr>
          <p:nvPr>
            <p:ph idx="1"/>
          </p:nvPr>
        </p:nvSpPr>
        <p:spPr>
          <a:xfrm>
            <a:off x="152400" y="1524000"/>
            <a:ext cx="8534400" cy="5334000"/>
          </a:xfrm>
        </p:spPr>
        <p:txBody>
          <a:bodyPr>
            <a:normAutofit/>
          </a:bodyPr>
          <a:lstStyle/>
          <a:p>
            <a:pPr marL="0" indent="0">
              <a:buNone/>
            </a:pPr>
            <a:r>
              <a:rPr lang="en-US" sz="2400" dirty="0" smtClean="0"/>
              <a:t>By Ross Van </a:t>
            </a:r>
            <a:r>
              <a:rPr lang="en-US" sz="2400" dirty="0" err="1" smtClean="0"/>
              <a:t>Til</a:t>
            </a:r>
            <a:endParaRPr lang="en-US" sz="2400" dirty="0" smtClean="0"/>
          </a:p>
          <a:p>
            <a:pPr marL="0" indent="0">
              <a:buNone/>
            </a:pPr>
            <a:endParaRPr lang="en-US" sz="1000" dirty="0" smtClean="0"/>
          </a:p>
          <a:p>
            <a:pPr marL="0" indent="0">
              <a:buNone/>
            </a:pPr>
            <a:r>
              <a:rPr lang="en-US" sz="2400" dirty="0" smtClean="0"/>
              <a:t>NWS Training Division</a:t>
            </a:r>
          </a:p>
          <a:p>
            <a:pPr marL="0" indent="0">
              <a:buNone/>
            </a:pPr>
            <a:endParaRPr lang="en-US" sz="1000" dirty="0" smtClean="0"/>
          </a:p>
          <a:p>
            <a:pPr marL="0" indent="0">
              <a:buNone/>
            </a:pPr>
            <a:r>
              <a:rPr lang="en-US" sz="2400" dirty="0" smtClean="0"/>
              <a:t>Forecast Decision </a:t>
            </a:r>
          </a:p>
          <a:p>
            <a:pPr marL="0" indent="0">
              <a:buNone/>
            </a:pPr>
            <a:r>
              <a:rPr lang="en-US" sz="2400" dirty="0" smtClean="0"/>
              <a:t>Training Branch</a:t>
            </a:r>
          </a:p>
          <a:p>
            <a:pPr marL="0" indent="0">
              <a:buNone/>
            </a:pPr>
            <a:endParaRPr lang="en-US" sz="2400" dirty="0"/>
          </a:p>
          <a:p>
            <a:pPr marL="0" indent="0">
              <a:buNone/>
            </a:pPr>
            <a:r>
              <a:rPr lang="en-US" sz="2400" dirty="0" smtClean="0"/>
              <a:t>Contributions by:</a:t>
            </a:r>
          </a:p>
          <a:p>
            <a:pPr marL="0" indent="0">
              <a:buNone/>
            </a:pPr>
            <a:r>
              <a:rPr lang="en-US" sz="2000" dirty="0" smtClean="0"/>
              <a:t>Brian Motta, FDTB</a:t>
            </a:r>
          </a:p>
          <a:p>
            <a:pPr marL="0" indent="0">
              <a:buNone/>
            </a:pPr>
            <a:r>
              <a:rPr lang="en-US" sz="2000" dirty="0" smtClean="0"/>
              <a:t>Tim </a:t>
            </a:r>
            <a:r>
              <a:rPr lang="en-US" sz="2000" dirty="0" err="1" smtClean="0"/>
              <a:t>Schmit</a:t>
            </a:r>
            <a:r>
              <a:rPr lang="en-US" sz="2000" dirty="0" smtClean="0"/>
              <a:t>, NESDIS</a:t>
            </a:r>
          </a:p>
          <a:p>
            <a:pPr marL="0" indent="0">
              <a:buNone/>
            </a:pPr>
            <a:r>
              <a:rPr lang="en-US" sz="2000" dirty="0" smtClean="0"/>
              <a:t>Natalia </a:t>
            </a:r>
            <a:r>
              <a:rPr lang="en-US" sz="2000" dirty="0" err="1" smtClean="0"/>
              <a:t>Donoho</a:t>
            </a:r>
            <a:r>
              <a:rPr lang="en-US" sz="2000" dirty="0" smtClean="0"/>
              <a:t>, NESDIS</a:t>
            </a:r>
          </a:p>
          <a:p>
            <a:pPr marL="0" indent="0">
              <a:buNone/>
            </a:pPr>
            <a:r>
              <a:rPr lang="en-US" sz="2000" dirty="0" smtClean="0"/>
              <a:t>Scott </a:t>
            </a:r>
            <a:r>
              <a:rPr lang="en-US" sz="2000" dirty="0" err="1" smtClean="0"/>
              <a:t>Bachmeier</a:t>
            </a:r>
            <a:r>
              <a:rPr lang="en-US" sz="2000" dirty="0" smtClean="0"/>
              <a:t>, CIMSS</a:t>
            </a:r>
          </a:p>
          <a:p>
            <a:pPr marL="0" indent="0">
              <a:buNone/>
            </a:pPr>
            <a:r>
              <a:rPr lang="en-US" sz="2000" dirty="0" smtClean="0"/>
              <a:t>Patrick Dills, COMET</a:t>
            </a:r>
          </a:p>
          <a:p>
            <a:pPr marL="0" indent="0">
              <a:buNone/>
            </a:pPr>
            <a:endParaRPr lang="en-US" sz="1800" dirty="0"/>
          </a:p>
        </p:txBody>
      </p:sp>
      <p:sp>
        <p:nvSpPr>
          <p:cNvPr id="6" name="Rectangle 5"/>
          <p:cNvSpPr/>
          <p:nvPr/>
        </p:nvSpPr>
        <p:spPr>
          <a:xfrm>
            <a:off x="152400" y="1524000"/>
            <a:ext cx="3048000" cy="2209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52400" y="4038600"/>
            <a:ext cx="3048000" cy="243840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5" name="Picture 3"/>
          <p:cNvPicPr>
            <a:picLocks noChangeAspect="1" noChangeArrowheads="1"/>
          </p:cNvPicPr>
          <p:nvPr>
            <p:custDataLst>
              <p:tags r:id="rId3"/>
            </p:custDataLst>
          </p:nvPr>
        </p:nvPicPr>
        <p:blipFill>
          <a:blip r:embed="rId7">
            <a:extLst>
              <a:ext uri="{28A0092B-C50C-407E-A947-70E740481C1C}">
                <a14:useLocalDpi xmlns:a14="http://schemas.microsoft.com/office/drawing/2010/main" val="0"/>
              </a:ext>
            </a:extLst>
          </a:blip>
          <a:srcRect/>
          <a:stretch>
            <a:fillRect/>
          </a:stretch>
        </p:blipFill>
        <p:spPr bwMode="auto">
          <a:xfrm>
            <a:off x="4953000" y="2895600"/>
            <a:ext cx="3121025" cy="231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7546975" y="6477002"/>
            <a:ext cx="1292225" cy="2285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t>SSEC, UW-Madison</a:t>
            </a:r>
            <a:endParaRPr lang="en-US" sz="1100" dirty="0"/>
          </a:p>
        </p:txBody>
      </p:sp>
    </p:spTree>
    <p:custDataLst>
      <p:tags r:id="rId1"/>
    </p:custDataLst>
    <p:extLst>
      <p:ext uri="{BB962C8B-B14F-4D97-AF65-F5344CB8AC3E}">
        <p14:creationId xmlns:p14="http://schemas.microsoft.com/office/powerpoint/2010/main" val="26463672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3" name="Content Placeholder 2"/>
          <p:cNvSpPr>
            <a:spLocks noGrp="1"/>
          </p:cNvSpPr>
          <p:nvPr>
            <p:ph idx="1"/>
          </p:nvPr>
        </p:nvSpPr>
        <p:spPr>
          <a:xfrm>
            <a:off x="457200" y="1600200"/>
            <a:ext cx="8229600" cy="6100131"/>
          </a:xfrm>
        </p:spPr>
        <p:txBody>
          <a:bodyPr>
            <a:spAutoFit/>
          </a:bodyPr>
          <a:lstStyle/>
          <a:p>
            <a:r>
              <a:rPr lang="en-US" dirty="0" smtClean="0"/>
              <a:t>Recognize that GOES-West has transitioned from GOES-11 to GOES-15</a:t>
            </a:r>
          </a:p>
          <a:p>
            <a:r>
              <a:rPr lang="en-US" dirty="0" smtClean="0"/>
              <a:t>Distinguish the differences between GOES-11 and GOES-15 water vapor imagery</a:t>
            </a:r>
          </a:p>
          <a:p>
            <a:r>
              <a:rPr lang="en-US" dirty="0" smtClean="0"/>
              <a:t>Recognize that a new 13.3 um IR “CO2” channel is available from GOES-15</a:t>
            </a:r>
          </a:p>
          <a:p>
            <a:r>
              <a:rPr lang="en-US" dirty="0" smtClean="0"/>
              <a:t>Describe additional image frames available from GOES-15</a:t>
            </a:r>
          </a:p>
          <a:p>
            <a:endParaRPr lang="en-US" dirty="0" smtClean="0"/>
          </a:p>
          <a:p>
            <a:endParaRPr lang="en-US" dirty="0" smtClean="0"/>
          </a:p>
          <a:p>
            <a:pPr marL="0" indent="0">
              <a:buNone/>
            </a:pPr>
            <a:endParaRPr lang="en-US" dirty="0"/>
          </a:p>
        </p:txBody>
      </p:sp>
    </p:spTree>
    <p:custDataLst>
      <p:tags r:id="rId1"/>
    </p:custDataLst>
    <p:extLst>
      <p:ext uri="{BB962C8B-B14F-4D97-AF65-F5344CB8AC3E}">
        <p14:creationId xmlns:p14="http://schemas.microsoft.com/office/powerpoint/2010/main" val="2840260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Objectives</a:t>
            </a:r>
            <a:endParaRPr lang="en-US" dirty="0"/>
          </a:p>
        </p:txBody>
      </p:sp>
      <p:sp>
        <p:nvSpPr>
          <p:cNvPr id="3" name="Content Placeholder 2"/>
          <p:cNvSpPr>
            <a:spLocks noGrp="1"/>
          </p:cNvSpPr>
          <p:nvPr>
            <p:ph idx="1"/>
          </p:nvPr>
        </p:nvSpPr>
        <p:spPr/>
        <p:txBody>
          <a:bodyPr/>
          <a:lstStyle/>
          <a:p>
            <a:r>
              <a:rPr lang="en-US" dirty="0" smtClean="0"/>
              <a:t>Utilize higher resolution water </a:t>
            </a:r>
            <a:r>
              <a:rPr lang="en-US" dirty="0"/>
              <a:t>v</a:t>
            </a:r>
            <a:r>
              <a:rPr lang="en-US" dirty="0" smtClean="0"/>
              <a:t>apor imagery</a:t>
            </a:r>
          </a:p>
          <a:p>
            <a:r>
              <a:rPr lang="en-US" dirty="0" smtClean="0"/>
              <a:t>Illustrate applications of 13.3 um IR channel</a:t>
            </a:r>
          </a:p>
          <a:p>
            <a:r>
              <a:rPr lang="en-US" dirty="0" smtClean="0"/>
              <a:t>Examine additional frames produced by the GOES-West Routine and Rapid scanning schedules</a:t>
            </a:r>
            <a:endParaRPr lang="en-US" dirty="0"/>
          </a:p>
          <a:p>
            <a:r>
              <a:rPr lang="en-US" dirty="0" smtClean="0"/>
              <a:t>Apply enhanced imagery from GOES-15 operationally</a:t>
            </a:r>
            <a:endParaRPr lang="en-US" dirty="0"/>
          </a:p>
        </p:txBody>
      </p:sp>
    </p:spTree>
    <p:custDataLst>
      <p:tags r:id="rId1"/>
    </p:custDataLst>
    <p:extLst>
      <p:ext uri="{BB962C8B-B14F-4D97-AF65-F5344CB8AC3E}">
        <p14:creationId xmlns:p14="http://schemas.microsoft.com/office/powerpoint/2010/main" val="3414157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XGOHI_IMAGER_FD_B1"/>
          <p:cNvPicPr>
            <a:picLocks noChangeAspect="1" noChangeArrowheads="1"/>
          </p:cNvPicPr>
          <p:nvPr>
            <p:custDataLst>
              <p:tags r:id="rId2"/>
            </p:custDataLst>
          </p:nvPr>
        </p:nvPicPr>
        <p:blipFill rotWithShape="1">
          <a:blip r:embed="rId16" cstate="print">
            <a:extLst>
              <a:ext uri="{28A0092B-C50C-407E-A947-70E740481C1C}">
                <a14:useLocalDpi xmlns:a14="http://schemas.microsoft.com/office/drawing/2010/main" val="0"/>
              </a:ext>
            </a:extLst>
          </a:blip>
          <a:srcRect r="13701" b="3448"/>
          <a:stretch/>
        </p:blipFill>
        <p:spPr bwMode="auto">
          <a:xfrm>
            <a:off x="6477000" y="3429000"/>
            <a:ext cx="2209800" cy="21336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txBox="1">
            <a:spLocks noChangeArrowheads="1"/>
          </p:cNvSpPr>
          <p:nvPr/>
        </p:nvSpPr>
        <p:spPr>
          <a:xfrm>
            <a:off x="381000" y="0"/>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solidFill>
                  <a:prstClr val="black"/>
                </a:solidFill>
              </a:rPr>
              <a:t>GOES Constellation </a:t>
            </a:r>
            <a:endParaRPr lang="en-US" dirty="0">
              <a:solidFill>
                <a:prstClr val="black"/>
              </a:solidFill>
            </a:endParaRPr>
          </a:p>
        </p:txBody>
      </p:sp>
      <p:pic>
        <p:nvPicPr>
          <p:cNvPr id="7" name="Picture 5" descr="n-q_spacecraft"/>
          <p:cNvPicPr>
            <a:picLocks noChangeAspect="1" noChangeArrowheads="1"/>
          </p:cNvPicPr>
          <p:nvPr>
            <p:custDataLst>
              <p:tags r:id="rId3"/>
            </p:custDataLst>
          </p:nvPr>
        </p:nvPicPr>
        <p:blipFill>
          <a:blip r:embed="rId17" cstate="print">
            <a:extLst>
              <a:ext uri="{28A0092B-C50C-407E-A947-70E740481C1C}">
                <a14:useLocalDpi xmlns:a14="http://schemas.microsoft.com/office/drawing/2010/main" val="0"/>
              </a:ext>
            </a:extLst>
          </a:blip>
          <a:srcRect/>
          <a:stretch>
            <a:fillRect/>
          </a:stretch>
        </p:blipFill>
        <p:spPr bwMode="auto">
          <a:xfrm>
            <a:off x="57150" y="1132403"/>
            <a:ext cx="2381250" cy="1766888"/>
          </a:xfrm>
          <a:prstGeom prst="rect">
            <a:avLst/>
          </a:prstGeom>
          <a:noFill/>
          <a:extLst>
            <a:ext uri="{909E8E84-426E-40DD-AFC4-6F175D3DCCD1}">
              <a14:hiddenFill xmlns:a14="http://schemas.microsoft.com/office/drawing/2010/main">
                <a:solidFill>
                  <a:srgbClr val="FFFFFF"/>
                </a:solidFill>
              </a14:hiddenFill>
            </a:ext>
          </a:extLst>
        </p:spPr>
      </p:pic>
      <p:sp>
        <p:nvSpPr>
          <p:cNvPr id="9" name="Text Box 7"/>
          <p:cNvSpPr txBox="1">
            <a:spLocks noChangeArrowheads="1"/>
          </p:cNvSpPr>
          <p:nvPr/>
        </p:nvSpPr>
        <p:spPr bwMode="auto">
          <a:xfrm>
            <a:off x="1066800" y="914400"/>
            <a:ext cx="1263295"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b="1" dirty="0" smtClean="0">
                <a:solidFill>
                  <a:schemeClr val="tx2"/>
                </a:solidFill>
              </a:rPr>
              <a:t>GOES-West</a:t>
            </a:r>
          </a:p>
          <a:p>
            <a:pPr fontAlgn="base">
              <a:spcBef>
                <a:spcPct val="0"/>
              </a:spcBef>
              <a:spcAft>
                <a:spcPct val="0"/>
              </a:spcAft>
            </a:pPr>
            <a:r>
              <a:rPr lang="en-US" b="1" dirty="0" smtClean="0">
                <a:solidFill>
                  <a:prstClr val="black"/>
                </a:solidFill>
              </a:rPr>
              <a:t>GOES-15</a:t>
            </a:r>
            <a:endParaRPr lang="en-US" b="1" dirty="0">
              <a:solidFill>
                <a:prstClr val="black"/>
              </a:solidFill>
            </a:endParaRPr>
          </a:p>
          <a:p>
            <a:pPr fontAlgn="base">
              <a:spcBef>
                <a:spcPct val="0"/>
              </a:spcBef>
              <a:spcAft>
                <a:spcPct val="0"/>
              </a:spcAft>
            </a:pPr>
            <a:r>
              <a:rPr lang="en-US" b="1" dirty="0">
                <a:solidFill>
                  <a:prstClr val="black"/>
                </a:solidFill>
              </a:rPr>
              <a:t>(135W)</a:t>
            </a:r>
          </a:p>
        </p:txBody>
      </p:sp>
      <p:sp>
        <p:nvSpPr>
          <p:cNvPr id="10" name="Text Box 8"/>
          <p:cNvSpPr txBox="1">
            <a:spLocks noChangeArrowheads="1"/>
          </p:cNvSpPr>
          <p:nvPr/>
        </p:nvSpPr>
        <p:spPr bwMode="auto">
          <a:xfrm>
            <a:off x="5410200" y="1143000"/>
            <a:ext cx="1169103"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b="1" dirty="0" smtClean="0">
                <a:solidFill>
                  <a:schemeClr val="tx2"/>
                </a:solidFill>
              </a:rPr>
              <a:t>GOES-East</a:t>
            </a:r>
          </a:p>
          <a:p>
            <a:pPr fontAlgn="base">
              <a:spcBef>
                <a:spcPct val="0"/>
              </a:spcBef>
              <a:spcAft>
                <a:spcPct val="0"/>
              </a:spcAft>
            </a:pPr>
            <a:r>
              <a:rPr lang="en-US" b="1" dirty="0" smtClean="0">
                <a:solidFill>
                  <a:prstClr val="black"/>
                </a:solidFill>
              </a:rPr>
              <a:t>GOES-13</a:t>
            </a:r>
            <a:endParaRPr lang="en-US" b="1" dirty="0">
              <a:solidFill>
                <a:prstClr val="black"/>
              </a:solidFill>
            </a:endParaRPr>
          </a:p>
          <a:p>
            <a:pPr fontAlgn="base">
              <a:spcBef>
                <a:spcPct val="0"/>
              </a:spcBef>
              <a:spcAft>
                <a:spcPct val="0"/>
              </a:spcAft>
            </a:pPr>
            <a:r>
              <a:rPr lang="en-US" b="1" dirty="0">
                <a:solidFill>
                  <a:prstClr val="black"/>
                </a:solidFill>
              </a:rPr>
              <a:t>(75W)</a:t>
            </a:r>
          </a:p>
        </p:txBody>
      </p:sp>
      <p:sp>
        <p:nvSpPr>
          <p:cNvPr id="12" name="Text Box 10"/>
          <p:cNvSpPr txBox="1">
            <a:spLocks noChangeArrowheads="1"/>
          </p:cNvSpPr>
          <p:nvPr/>
        </p:nvSpPr>
        <p:spPr bwMode="auto">
          <a:xfrm>
            <a:off x="6629400" y="5562600"/>
            <a:ext cx="1585947"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b="1" dirty="0">
                <a:solidFill>
                  <a:prstClr val="black"/>
                </a:solidFill>
              </a:rPr>
              <a:t>GOES-12</a:t>
            </a:r>
          </a:p>
          <a:p>
            <a:pPr fontAlgn="base">
              <a:spcBef>
                <a:spcPct val="0"/>
              </a:spcBef>
              <a:spcAft>
                <a:spcPct val="0"/>
              </a:spcAft>
            </a:pPr>
            <a:r>
              <a:rPr lang="en-US" b="1" dirty="0">
                <a:solidFill>
                  <a:prstClr val="black"/>
                </a:solidFill>
              </a:rPr>
              <a:t>(60W)</a:t>
            </a:r>
          </a:p>
          <a:p>
            <a:pPr fontAlgn="base">
              <a:spcBef>
                <a:spcPct val="0"/>
              </a:spcBef>
              <a:spcAft>
                <a:spcPct val="0"/>
              </a:spcAft>
            </a:pPr>
            <a:r>
              <a:rPr lang="en-US" b="1" dirty="0">
                <a:solidFill>
                  <a:prstClr val="black"/>
                </a:solidFill>
              </a:rPr>
              <a:t>South America</a:t>
            </a:r>
          </a:p>
        </p:txBody>
      </p:sp>
      <p:pic>
        <p:nvPicPr>
          <p:cNvPr id="13" name="Picture 11" descr="latest_westvishem"/>
          <p:cNvPicPr>
            <a:picLocks noChangeAspect="1" noChangeArrowheads="1"/>
          </p:cNvPicPr>
          <p:nvPr>
            <p:custDataLst>
              <p:tags r:id="rId4"/>
            </p:custDataLst>
          </p:nvPr>
        </p:nvPicPr>
        <p:blipFill rotWithShape="1">
          <a:blip r:embed="rId18" cstate="print">
            <a:extLst>
              <a:ext uri="{28A0092B-C50C-407E-A947-70E740481C1C}">
                <a14:useLocalDpi xmlns:a14="http://schemas.microsoft.com/office/drawing/2010/main" val="0"/>
              </a:ext>
            </a:extLst>
          </a:blip>
          <a:srcRect t="2217" b="3240"/>
          <a:stretch/>
        </p:blipFill>
        <p:spPr bwMode="auto">
          <a:xfrm>
            <a:off x="1905000" y="2133600"/>
            <a:ext cx="2209800" cy="208919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2" descr="latest_eastvishem"/>
          <p:cNvPicPr>
            <a:picLocks noChangeAspect="1" noChangeArrowheads="1"/>
          </p:cNvPicPr>
          <p:nvPr>
            <p:custDataLst>
              <p:tags r:id="rId5"/>
            </p:custDataLst>
          </p:nvPr>
        </p:nvPicPr>
        <p:blipFill rotWithShape="1">
          <a:blip r:embed="rId19" cstate="print">
            <a:extLst>
              <a:ext uri="{28A0092B-C50C-407E-A947-70E740481C1C}">
                <a14:useLocalDpi xmlns:a14="http://schemas.microsoft.com/office/drawing/2010/main" val="0"/>
              </a:ext>
            </a:extLst>
          </a:blip>
          <a:srcRect t="2003" b="2725"/>
          <a:stretch/>
        </p:blipFill>
        <p:spPr bwMode="auto">
          <a:xfrm>
            <a:off x="4572000" y="2133601"/>
            <a:ext cx="2209800" cy="210534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4" descr="goesSpacecraft"/>
          <p:cNvPicPr>
            <a:picLocks noChangeAspect="1" noChangeArrowheads="1"/>
          </p:cNvPicPr>
          <p:nvPr>
            <p:custDataLst>
              <p:tags r:id="rId6"/>
            </p:custDataLst>
          </p:nvPr>
        </p:nvPicPr>
        <p:blipFill>
          <a:blip r:embed="rId20" cstate="print">
            <a:extLst>
              <a:ext uri="{28A0092B-C50C-407E-A947-70E740481C1C}">
                <a14:useLocalDpi xmlns:a14="http://schemas.microsoft.com/office/drawing/2010/main" val="0"/>
              </a:ext>
            </a:extLst>
          </a:blip>
          <a:srcRect/>
          <a:stretch>
            <a:fillRect/>
          </a:stretch>
        </p:blipFill>
        <p:spPr bwMode="auto">
          <a:xfrm>
            <a:off x="7548563" y="4191000"/>
            <a:ext cx="1595437" cy="24638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5" descr="n-q_spacecraft"/>
          <p:cNvPicPr>
            <a:picLocks noChangeAspect="1" noChangeArrowheads="1"/>
          </p:cNvPicPr>
          <p:nvPr>
            <p:custDataLst>
              <p:tags r:id="rId7"/>
            </p:custDataLst>
          </p:nvPr>
        </p:nvPicPr>
        <p:blipFill>
          <a:blip r:embed="rId17" cstate="print">
            <a:extLst>
              <a:ext uri="{28A0092B-C50C-407E-A947-70E740481C1C}">
                <a14:useLocalDpi xmlns:a14="http://schemas.microsoft.com/office/drawing/2010/main" val="0"/>
              </a:ext>
            </a:extLst>
          </a:blip>
          <a:srcRect/>
          <a:stretch>
            <a:fillRect/>
          </a:stretch>
        </p:blipFill>
        <p:spPr bwMode="auto">
          <a:xfrm>
            <a:off x="6553200" y="914400"/>
            <a:ext cx="2381250" cy="176688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6" descr="n-q_spacecraft"/>
          <p:cNvPicPr>
            <a:picLocks noChangeAspect="1" noChangeArrowheads="1"/>
          </p:cNvPicPr>
          <p:nvPr>
            <p:custDataLst>
              <p:tags r:id="rId8"/>
            </p:custDataLst>
          </p:nvPr>
        </p:nvPicPr>
        <p:blipFill>
          <a:blip r:embed="rId17" cstate="print">
            <a:extLst>
              <a:ext uri="{28A0092B-C50C-407E-A947-70E740481C1C}">
                <a14:useLocalDpi xmlns:a14="http://schemas.microsoft.com/office/drawing/2010/main" val="0"/>
              </a:ext>
            </a:extLst>
          </a:blip>
          <a:srcRect/>
          <a:stretch>
            <a:fillRect/>
          </a:stretch>
        </p:blipFill>
        <p:spPr bwMode="auto">
          <a:xfrm>
            <a:off x="3105150" y="4481512"/>
            <a:ext cx="2381250" cy="1766888"/>
          </a:xfrm>
          <a:prstGeom prst="rect">
            <a:avLst/>
          </a:prstGeom>
          <a:noFill/>
          <a:extLst>
            <a:ext uri="{909E8E84-426E-40DD-AFC4-6F175D3DCCD1}">
              <a14:hiddenFill xmlns:a14="http://schemas.microsoft.com/office/drawing/2010/main">
                <a:solidFill>
                  <a:srgbClr val="FFFFFF"/>
                </a:solidFill>
              </a14:hiddenFill>
            </a:ext>
          </a:extLst>
        </p:spPr>
      </p:pic>
      <p:sp>
        <p:nvSpPr>
          <p:cNvPr id="21" name="Text Box 9"/>
          <p:cNvSpPr txBox="1">
            <a:spLocks noChangeArrowheads="1"/>
          </p:cNvSpPr>
          <p:nvPr/>
        </p:nvSpPr>
        <p:spPr bwMode="auto">
          <a:xfrm>
            <a:off x="2514600" y="5257800"/>
            <a:ext cx="1032462"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b="1" dirty="0">
                <a:solidFill>
                  <a:prstClr val="black"/>
                </a:solidFill>
              </a:rPr>
              <a:t>GOES-14</a:t>
            </a:r>
          </a:p>
          <a:p>
            <a:pPr fontAlgn="base">
              <a:spcBef>
                <a:spcPct val="0"/>
              </a:spcBef>
              <a:spcAft>
                <a:spcPct val="0"/>
              </a:spcAft>
            </a:pPr>
            <a:r>
              <a:rPr lang="en-US" b="1" dirty="0">
                <a:solidFill>
                  <a:prstClr val="black"/>
                </a:solidFill>
              </a:rPr>
              <a:t>(105W)</a:t>
            </a:r>
          </a:p>
          <a:p>
            <a:pPr fontAlgn="base">
              <a:spcBef>
                <a:spcPct val="0"/>
              </a:spcBef>
              <a:spcAft>
                <a:spcPct val="0"/>
              </a:spcAft>
            </a:pPr>
            <a:r>
              <a:rPr lang="en-US" b="1" dirty="0" smtClean="0">
                <a:solidFill>
                  <a:prstClr val="black"/>
                </a:solidFill>
              </a:rPr>
              <a:t>Storage</a:t>
            </a:r>
            <a:endParaRPr lang="en-US" b="1" dirty="0">
              <a:solidFill>
                <a:prstClr val="black"/>
              </a:solidFill>
            </a:endParaRPr>
          </a:p>
        </p:txBody>
      </p:sp>
      <p:sp>
        <p:nvSpPr>
          <p:cNvPr id="2" name="Rectangle 1"/>
          <p:cNvSpPr/>
          <p:nvPr/>
        </p:nvSpPr>
        <p:spPr>
          <a:xfrm>
            <a:off x="3505200" y="3962400"/>
            <a:ext cx="733425"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NESDIS</a:t>
            </a:r>
            <a:endParaRPr lang="en-US" sz="1000" dirty="0"/>
          </a:p>
        </p:txBody>
      </p:sp>
      <p:pic>
        <p:nvPicPr>
          <p:cNvPr id="1029" name="PPTShape_0"/>
          <p:cNvPicPr>
            <a:picLocks noChangeAspect="1" noChangeArrowheads="1"/>
          </p:cNvPicPr>
          <p:nvPr>
            <p:custDataLst>
              <p:tags r:id="rId9"/>
            </p:custDataLst>
          </p:nvPr>
        </p:nvPicPr>
        <p:blipFill>
          <a:blip r:embed="rId21">
            <a:extLst>
              <a:ext uri="{28A0092B-C50C-407E-A947-70E740481C1C}">
                <a14:useLocalDpi xmlns:a14="http://schemas.microsoft.com/office/drawing/2010/main" val="0"/>
              </a:ext>
            </a:extLst>
          </a:blip>
          <a:srcRect/>
          <a:stretch>
            <a:fillRect/>
          </a:stretch>
        </p:blipFill>
        <p:spPr bwMode="auto">
          <a:xfrm>
            <a:off x="6078377" y="3989811"/>
            <a:ext cx="73183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custDataLst>
              <p:tags r:id="rId10"/>
            </p:custDataLst>
          </p:nvPr>
        </p:nvPicPr>
        <p:blipFill>
          <a:blip r:embed="rId21">
            <a:extLst>
              <a:ext uri="{28A0092B-C50C-407E-A947-70E740481C1C}">
                <a14:useLocalDpi xmlns:a14="http://schemas.microsoft.com/office/drawing/2010/main" val="0"/>
              </a:ext>
            </a:extLst>
          </a:blip>
          <a:srcRect/>
          <a:stretch>
            <a:fillRect/>
          </a:stretch>
        </p:blipFill>
        <p:spPr bwMode="auto">
          <a:xfrm>
            <a:off x="6354763" y="5334000"/>
            <a:ext cx="73183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098905" y="927847"/>
            <a:ext cx="1187095"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PTShape_1"/>
          <p:cNvPicPr>
            <a:picLocks noChangeAspect="1" noChangeArrowheads="1"/>
          </p:cNvPicPr>
          <p:nvPr>
            <p:custDataLst>
              <p:tags r:id="rId11"/>
            </p:custDataLst>
          </p:nvPr>
        </p:nvPicPr>
        <p:blipFill>
          <a:blip r:embed="rId22">
            <a:extLst>
              <a:ext uri="{28A0092B-C50C-407E-A947-70E740481C1C}">
                <a14:useLocalDpi xmlns:a14="http://schemas.microsoft.com/office/drawing/2010/main" val="0"/>
              </a:ext>
            </a:extLst>
          </a:blip>
          <a:srcRect/>
          <a:stretch>
            <a:fillRect/>
          </a:stretch>
        </p:blipFill>
        <p:spPr bwMode="auto">
          <a:xfrm>
            <a:off x="5410200" y="1143000"/>
            <a:ext cx="1149163"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custDataLst>
              <p:tags r:id="rId12"/>
            </p:custDataLst>
          </p:nvPr>
        </p:nvPicPr>
        <p:blipFill>
          <a:blip r:embed="rId22">
            <a:extLst>
              <a:ext uri="{28A0092B-C50C-407E-A947-70E740481C1C}">
                <a14:useLocalDpi xmlns:a14="http://schemas.microsoft.com/office/drawing/2010/main" val="0"/>
              </a:ext>
            </a:extLst>
          </a:blip>
          <a:srcRect/>
          <a:stretch>
            <a:fillRect/>
          </a:stretch>
        </p:blipFill>
        <p:spPr bwMode="auto">
          <a:xfrm>
            <a:off x="2514601" y="5252243"/>
            <a:ext cx="990600"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custDataLst>
              <p:tags r:id="rId13"/>
            </p:custDataLst>
          </p:nvPr>
        </p:nvPicPr>
        <p:blipFill>
          <a:blip r:embed="rId22">
            <a:extLst>
              <a:ext uri="{28A0092B-C50C-407E-A947-70E740481C1C}">
                <a14:useLocalDpi xmlns:a14="http://schemas.microsoft.com/office/drawing/2010/main" val="0"/>
              </a:ext>
            </a:extLst>
          </a:blip>
          <a:srcRect/>
          <a:stretch>
            <a:fillRect/>
          </a:stretch>
        </p:blipFill>
        <p:spPr bwMode="auto">
          <a:xfrm>
            <a:off x="6629400" y="5562600"/>
            <a:ext cx="1023938"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593731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026"/>
                                        </p:tgtEl>
                                      </p:cBhvr>
                                    </p:animEffect>
                                    <p:set>
                                      <p:cBhvr>
                                        <p:cTn id="12" dur="1" fill="hold">
                                          <p:stCondLst>
                                            <p:cond delay="499"/>
                                          </p:stCondLst>
                                        </p:cTn>
                                        <p:tgtEl>
                                          <p:spTgt spid="1026"/>
                                        </p:tgtEl>
                                        <p:attrNameLst>
                                          <p:attrName>style.visibility</p:attrName>
                                        </p:attrNameLst>
                                      </p:cBhvr>
                                      <p:to>
                                        <p:strVal val="hidden"/>
                                      </p:to>
                                    </p:set>
                                  </p:childTnLst>
                                </p:cTn>
                              </p:par>
                              <p:par>
                                <p:cTn id="13" presetID="10" presetClass="entr" presetSubtype="0" fill="hold" grpId="1"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0" nodeType="clickEffect">
                                  <p:stCondLst>
                                    <p:cond delay="0"/>
                                  </p:stCondLst>
                                  <p:childTnLst>
                                    <p:animEffect transition="out" filter="fade">
                                      <p:cBhvr>
                                        <p:cTn id="19" dur="500"/>
                                        <p:tgtEl>
                                          <p:spTgt spid="3"/>
                                        </p:tgtEl>
                                      </p:cBhvr>
                                    </p:animEffect>
                                    <p:set>
                                      <p:cBhvr>
                                        <p:cTn id="20" dur="1" fill="hold">
                                          <p:stCondLst>
                                            <p:cond delay="499"/>
                                          </p:stCondLst>
                                        </p:cTn>
                                        <p:tgtEl>
                                          <p:spTgt spid="3"/>
                                        </p:tgtEl>
                                        <p:attrNameLst>
                                          <p:attrName>style.visibility</p:attrName>
                                        </p:attrNameLst>
                                      </p:cBhvr>
                                      <p:to>
                                        <p:strVal val="hidden"/>
                                      </p:to>
                                    </p:set>
                                  </p:childTnLst>
                                </p:cTn>
                              </p:par>
                              <p:par>
                                <p:cTn id="21" presetID="10" presetClass="entr" presetSubtype="0" fill="hold" nodeType="withEffect">
                                  <p:stCondLst>
                                    <p:cond delay="0"/>
                                  </p:stCondLst>
                                  <p:childTnLst>
                                    <p:set>
                                      <p:cBhvr>
                                        <p:cTn id="22" dur="1" fill="hold">
                                          <p:stCondLst>
                                            <p:cond delay="0"/>
                                          </p:stCondLst>
                                        </p:cTn>
                                        <p:tgtEl>
                                          <p:spTgt spid="1028"/>
                                        </p:tgtEl>
                                        <p:attrNameLst>
                                          <p:attrName>style.visibility</p:attrName>
                                        </p:attrNameLst>
                                      </p:cBhvr>
                                      <p:to>
                                        <p:strVal val="visible"/>
                                      </p:to>
                                    </p:set>
                                    <p:animEffect transition="in" filter="fade">
                                      <p:cBhvr>
                                        <p:cTn id="23" dur="500"/>
                                        <p:tgtEl>
                                          <p:spTgt spid="102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500"/>
                                        <p:tgtEl>
                                          <p:spTgt spid="1028"/>
                                        </p:tgtEl>
                                      </p:cBhvr>
                                    </p:animEffect>
                                    <p:set>
                                      <p:cBhvr>
                                        <p:cTn id="28" dur="1" fill="hold">
                                          <p:stCondLst>
                                            <p:cond delay="499"/>
                                          </p:stCondLst>
                                        </p:cTn>
                                        <p:tgtEl>
                                          <p:spTgt spid="1028"/>
                                        </p:tgtEl>
                                        <p:attrNameLst>
                                          <p:attrName>style.visibility</p:attrName>
                                        </p:attrNameLst>
                                      </p:cBhvr>
                                      <p:to>
                                        <p:strVal val="hidden"/>
                                      </p:to>
                                    </p:set>
                                  </p:childTnLst>
                                </p:cTn>
                              </p:par>
                              <p:par>
                                <p:cTn id="29" presetID="10" presetClass="entr" presetSubtype="0" fill="hold" nodeType="withEffect">
                                  <p:stCondLst>
                                    <p:cond delay="0"/>
                                  </p:stCondLst>
                                  <p:childTnLst>
                                    <p:set>
                                      <p:cBhvr>
                                        <p:cTn id="30" dur="1" fill="hold">
                                          <p:stCondLst>
                                            <p:cond delay="0"/>
                                          </p:stCondLst>
                                        </p:cTn>
                                        <p:tgtEl>
                                          <p:spTgt spid="1027"/>
                                        </p:tgtEl>
                                        <p:attrNameLst>
                                          <p:attrName>style.visibility</p:attrName>
                                        </p:attrNameLst>
                                      </p:cBhvr>
                                      <p:to>
                                        <p:strVal val="visible"/>
                                      </p:to>
                                    </p:set>
                                    <p:animEffect transition="in" filter="fade">
                                      <p:cBhvr>
                                        <p:cTn id="31" dur="500"/>
                                        <p:tgtEl>
                                          <p:spTgt spid="102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nodeType="clickEffect">
                                  <p:stCondLst>
                                    <p:cond delay="0"/>
                                  </p:stCondLst>
                                  <p:childTnLst>
                                    <p:animEffect transition="out" filter="fade">
                                      <p:cBhvr>
                                        <p:cTn id="35" dur="500"/>
                                        <p:tgtEl>
                                          <p:spTgt spid="1027"/>
                                        </p:tgtEl>
                                      </p:cBhvr>
                                    </p:animEffect>
                                    <p:set>
                                      <p:cBhvr>
                                        <p:cTn id="36" dur="1" fill="hold">
                                          <p:stCondLst>
                                            <p:cond delay="499"/>
                                          </p:stCondLst>
                                        </p:cTn>
                                        <p:tgtEl>
                                          <p:spTgt spid="10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GOES-West Transition Timeline</a:t>
            </a:r>
            <a:endParaRPr lang="en-US" dirty="0"/>
          </a:p>
        </p:txBody>
      </p:sp>
      <p:sp>
        <p:nvSpPr>
          <p:cNvPr id="2" name="Content Placeholder 1"/>
          <p:cNvSpPr>
            <a:spLocks noGrp="1"/>
          </p:cNvSpPr>
          <p:nvPr>
            <p:ph idx="1"/>
          </p:nvPr>
        </p:nvSpPr>
        <p:spPr>
          <a:xfrm>
            <a:off x="457200" y="1600200"/>
            <a:ext cx="8229600" cy="5410712"/>
          </a:xfrm>
        </p:spPr>
        <p:txBody>
          <a:bodyPr>
            <a:spAutoFit/>
          </a:bodyPr>
          <a:lstStyle/>
          <a:p>
            <a:r>
              <a:rPr lang="en-US" dirty="0" smtClean="0">
                <a:solidFill>
                  <a:schemeClr val="accent1">
                    <a:lumMod val="75000"/>
                  </a:schemeClr>
                </a:solidFill>
              </a:rPr>
              <a:t>October 17, 2011</a:t>
            </a:r>
            <a:r>
              <a:rPr lang="en-US" dirty="0" smtClean="0"/>
              <a:t> - Start GOES-15 westward drift from 89.5 W to 135 W (0.78 degrees/day)</a:t>
            </a:r>
          </a:p>
          <a:p>
            <a:r>
              <a:rPr lang="en-US" dirty="0" smtClean="0">
                <a:solidFill>
                  <a:schemeClr val="accent1">
                    <a:lumMod val="75000"/>
                  </a:schemeClr>
                </a:solidFill>
              </a:rPr>
              <a:t>December 6, 2011</a:t>
            </a:r>
            <a:r>
              <a:rPr lang="en-US" dirty="0" smtClean="0"/>
              <a:t> - Near 129 W, GOES-15 becomes GOES-West </a:t>
            </a:r>
            <a:r>
              <a:rPr lang="en-US" smtClean="0"/>
              <a:t>at 1545Z </a:t>
            </a:r>
            <a:r>
              <a:rPr lang="en-US" dirty="0" smtClean="0"/>
              <a:t>(data relayed through GOES-11)</a:t>
            </a:r>
          </a:p>
          <a:p>
            <a:r>
              <a:rPr lang="en-US" dirty="0" smtClean="0">
                <a:solidFill>
                  <a:schemeClr val="accent1">
                    <a:lumMod val="75000"/>
                  </a:schemeClr>
                </a:solidFill>
              </a:rPr>
              <a:t>December 14, 2011</a:t>
            </a:r>
            <a:r>
              <a:rPr lang="en-US" dirty="0" smtClean="0"/>
              <a:t> - Stop GOES-15 drift at 135W (data acquired directly from GOES-15)</a:t>
            </a:r>
          </a:p>
          <a:p>
            <a:r>
              <a:rPr lang="en-US" dirty="0" smtClean="0">
                <a:solidFill>
                  <a:schemeClr val="accent1">
                    <a:lumMod val="75000"/>
                  </a:schemeClr>
                </a:solidFill>
              </a:rPr>
              <a:t>December 15-16, 2011</a:t>
            </a:r>
            <a:r>
              <a:rPr lang="en-US" dirty="0" smtClean="0"/>
              <a:t> - GOES-11 decommissioned / de-orbit maneuvers</a:t>
            </a:r>
          </a:p>
          <a:p>
            <a:endParaRPr lang="en-US" dirty="0"/>
          </a:p>
        </p:txBody>
      </p:sp>
    </p:spTree>
    <p:custDataLst>
      <p:tags r:id="rId1"/>
    </p:custDataLst>
    <p:extLst>
      <p:ext uri="{BB962C8B-B14F-4D97-AF65-F5344CB8AC3E}">
        <p14:creationId xmlns:p14="http://schemas.microsoft.com/office/powerpoint/2010/main" val="2841091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1143000"/>
          </a:xfrm>
        </p:spPr>
        <p:txBody>
          <a:bodyPr/>
          <a:lstStyle/>
          <a:p>
            <a:r>
              <a:rPr lang="en-US" dirty="0" smtClean="0"/>
              <a:t>GOES West Field of View</a:t>
            </a:r>
            <a:endParaRPr lang="en-US" dirty="0"/>
          </a:p>
        </p:txBody>
      </p:sp>
      <p:pic>
        <p:nvPicPr>
          <p:cNvPr id="1028" name="Picture 4"/>
          <p:cNvPicPr>
            <a:picLocks noChangeAspect="1" noChangeArrowheads="1"/>
          </p:cNvPicPr>
          <p:nvPr>
            <p:custDataLst>
              <p:tags r:id="rId2"/>
            </p:custDataLst>
          </p:nvPr>
        </p:nvPicPr>
        <p:blipFill>
          <a:blip r:embed="rId5">
            <a:extLst>
              <a:ext uri="{28A0092B-C50C-407E-A947-70E740481C1C}">
                <a14:useLocalDpi xmlns:a14="http://schemas.microsoft.com/office/drawing/2010/main" val="0"/>
              </a:ext>
            </a:extLst>
          </a:blip>
          <a:srcRect/>
          <a:stretch>
            <a:fillRect/>
          </a:stretch>
        </p:blipFill>
        <p:spPr bwMode="auto">
          <a:xfrm>
            <a:off x="1752600" y="961327"/>
            <a:ext cx="5658616" cy="57839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0439287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GOES-11/15 – Primary Differences</a:t>
            </a:r>
            <a:endParaRPr lang="en-US" dirty="0"/>
          </a:p>
        </p:txBody>
      </p:sp>
      <p:sp>
        <p:nvSpPr>
          <p:cNvPr id="2" name="Content Placeholder 1"/>
          <p:cNvSpPr>
            <a:spLocks noGrp="1"/>
          </p:cNvSpPr>
          <p:nvPr>
            <p:ph idx="1"/>
          </p:nvPr>
        </p:nvSpPr>
        <p:spPr>
          <a:xfrm>
            <a:off x="457200" y="1600200"/>
            <a:ext cx="8229600" cy="5706177"/>
          </a:xfrm>
        </p:spPr>
        <p:txBody>
          <a:bodyPr>
            <a:spAutoFit/>
          </a:bodyPr>
          <a:lstStyle/>
          <a:p>
            <a:r>
              <a:rPr lang="en-US" dirty="0" smtClean="0"/>
              <a:t>Higher Resolution Water Vapor Imagery</a:t>
            </a:r>
          </a:p>
          <a:p>
            <a:r>
              <a:rPr lang="en-US" dirty="0" smtClean="0"/>
              <a:t>New 13.3 um IR “CO2” </a:t>
            </a:r>
            <a:r>
              <a:rPr lang="en-US" dirty="0"/>
              <a:t>c</a:t>
            </a:r>
            <a:r>
              <a:rPr lang="en-US" dirty="0" smtClean="0"/>
              <a:t>hannel (replaces 12 um channel)</a:t>
            </a:r>
          </a:p>
          <a:p>
            <a:r>
              <a:rPr lang="en-US" dirty="0" smtClean="0"/>
              <a:t>All IR channels with 4km resolution and improved calibration</a:t>
            </a:r>
          </a:p>
          <a:p>
            <a:r>
              <a:rPr lang="en-US" dirty="0"/>
              <a:t>Improved Visible Imagery</a:t>
            </a:r>
          </a:p>
          <a:p>
            <a:r>
              <a:rPr lang="en-US" dirty="0" smtClean="0"/>
              <a:t>Improved Pixel </a:t>
            </a:r>
            <a:r>
              <a:rPr lang="en-US" dirty="0" err="1" smtClean="0"/>
              <a:t>Geolocation</a:t>
            </a:r>
            <a:endParaRPr lang="en-US" dirty="0" smtClean="0"/>
          </a:p>
          <a:p>
            <a:r>
              <a:rPr lang="en-US" dirty="0" smtClean="0"/>
              <a:t>Minimized Spring/Fall Eclipse Outages</a:t>
            </a:r>
          </a:p>
          <a:p>
            <a:r>
              <a:rPr lang="en-US" dirty="0" smtClean="0"/>
              <a:t>Augmented Scanning Schedule</a:t>
            </a:r>
          </a:p>
          <a:p>
            <a:endParaRPr lang="en-US" dirty="0"/>
          </a:p>
        </p:txBody>
      </p:sp>
    </p:spTree>
    <p:custDataLst>
      <p:tags r:id="rId1"/>
    </p:custDataLst>
    <p:extLst>
      <p:ext uri="{BB962C8B-B14F-4D97-AF65-F5344CB8AC3E}">
        <p14:creationId xmlns:p14="http://schemas.microsoft.com/office/powerpoint/2010/main" val="1859160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1143000"/>
          </a:xfrm>
        </p:spPr>
        <p:txBody>
          <a:bodyPr>
            <a:noAutofit/>
          </a:bodyPr>
          <a:lstStyle/>
          <a:p>
            <a:r>
              <a:rPr lang="en-US" sz="4200" dirty="0" smtClean="0"/>
              <a:t>Higher Resolution Water Vapor Imagery </a:t>
            </a:r>
            <a:endParaRPr lang="en-US" sz="4200" dirty="0"/>
          </a:p>
        </p:txBody>
      </p:sp>
      <p:sp>
        <p:nvSpPr>
          <p:cNvPr id="2" name="Content Placeholder 1"/>
          <p:cNvSpPr>
            <a:spLocks noGrp="1"/>
          </p:cNvSpPr>
          <p:nvPr>
            <p:ph idx="1"/>
          </p:nvPr>
        </p:nvSpPr>
        <p:spPr>
          <a:xfrm>
            <a:off x="457200" y="1036637"/>
            <a:ext cx="8229600" cy="5059363"/>
          </a:xfrm>
        </p:spPr>
        <p:txBody>
          <a:bodyPr/>
          <a:lstStyle/>
          <a:p>
            <a:r>
              <a:rPr lang="en-US" dirty="0" smtClean="0"/>
              <a:t>4km resolution instead of 8km with GOES-11</a:t>
            </a:r>
          </a:p>
          <a:p>
            <a:r>
              <a:rPr lang="en-US" dirty="0" smtClean="0">
                <a:hlinkClick r:id="rId10"/>
              </a:rPr>
              <a:t>CIMSS Satellite Blog</a:t>
            </a:r>
            <a:r>
              <a:rPr lang="en-US" dirty="0" smtClean="0"/>
              <a:t> for mountain wave example</a:t>
            </a:r>
          </a:p>
          <a:p>
            <a:r>
              <a:rPr lang="en-US" dirty="0" smtClean="0"/>
              <a:t>GOES-15 “sees” slightly lower in atmosphere in absence of opaque high/mid level clouds</a:t>
            </a:r>
            <a:endParaRPr lang="en-US" dirty="0"/>
          </a:p>
        </p:txBody>
      </p:sp>
      <p:pic>
        <p:nvPicPr>
          <p:cNvPr id="1027" name="Picture 3"/>
          <p:cNvPicPr>
            <a:picLocks noChangeAspect="1" noChangeArrowheads="1"/>
          </p:cNvPicPr>
          <p:nvPr>
            <p:custDataLst>
              <p:tags r:id="rId2"/>
            </p:custDataLst>
          </p:nvPr>
        </p:nvPicPr>
        <p:blipFill>
          <a:blip r:embed="rId11">
            <a:extLst>
              <a:ext uri="{28A0092B-C50C-407E-A947-70E740481C1C}">
                <a14:useLocalDpi xmlns:a14="http://schemas.microsoft.com/office/drawing/2010/main" val="0"/>
              </a:ext>
            </a:extLst>
          </a:blip>
          <a:srcRect/>
          <a:stretch>
            <a:fillRect/>
          </a:stretch>
        </p:blipFill>
        <p:spPr bwMode="auto">
          <a:xfrm>
            <a:off x="347116" y="3733800"/>
            <a:ext cx="4072484"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custDataLst>
              <p:tags r:id="rId3"/>
            </p:custDataLst>
          </p:nvPr>
        </p:nvPicPr>
        <p:blipFill>
          <a:blip r:embed="rId12">
            <a:extLst>
              <a:ext uri="{28A0092B-C50C-407E-A947-70E740481C1C}">
                <a14:useLocalDpi xmlns:a14="http://schemas.microsoft.com/office/drawing/2010/main" val="0"/>
              </a:ext>
            </a:extLst>
          </a:blip>
          <a:srcRect/>
          <a:stretch>
            <a:fillRect/>
          </a:stretch>
        </p:blipFill>
        <p:spPr bwMode="auto">
          <a:xfrm>
            <a:off x="4648200" y="3733800"/>
            <a:ext cx="406400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custDataLst>
              <p:tags r:id="rId4"/>
            </p:custDataLst>
          </p:nvPr>
        </p:nvPicPr>
        <p:blipFill>
          <a:blip r:embed="rId13">
            <a:extLst>
              <a:ext uri="{28A0092B-C50C-407E-A947-70E740481C1C}">
                <a14:useLocalDpi xmlns:a14="http://schemas.microsoft.com/office/drawing/2010/main" val="0"/>
              </a:ext>
            </a:extLst>
          </a:blip>
          <a:srcRect/>
          <a:stretch>
            <a:fillRect/>
          </a:stretch>
        </p:blipFill>
        <p:spPr bwMode="auto">
          <a:xfrm>
            <a:off x="3109046" y="3733800"/>
            <a:ext cx="2834554"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PTShape_0"/>
          <p:cNvPicPr>
            <a:picLocks noChangeAspect="1" noChangeArrowheads="1"/>
          </p:cNvPicPr>
          <p:nvPr>
            <p:custDataLst>
              <p:tags r:id="rId5"/>
            </p:custDataLst>
          </p:nvPr>
        </p:nvPicPr>
        <p:blipFill>
          <a:blip r:embed="rId14">
            <a:extLst>
              <a:ext uri="{28A0092B-C50C-407E-A947-70E740481C1C}">
                <a14:useLocalDpi xmlns:a14="http://schemas.microsoft.com/office/drawing/2010/main" val="0"/>
              </a:ext>
            </a:extLst>
          </a:blip>
          <a:srcRect/>
          <a:stretch>
            <a:fillRect/>
          </a:stretch>
        </p:blipFill>
        <p:spPr bwMode="auto">
          <a:xfrm>
            <a:off x="76200" y="3089329"/>
            <a:ext cx="4430965" cy="3692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PTShape_1"/>
          <p:cNvPicPr>
            <a:picLocks noChangeAspect="1" noChangeArrowheads="1"/>
          </p:cNvPicPr>
          <p:nvPr>
            <p:custDataLst>
              <p:tags r:id="rId6"/>
            </p:custDataLst>
          </p:nvPr>
        </p:nvPicPr>
        <p:blipFill>
          <a:blip r:embed="rId15">
            <a:extLst>
              <a:ext uri="{28A0092B-C50C-407E-A947-70E740481C1C}">
                <a14:useLocalDpi xmlns:a14="http://schemas.microsoft.com/office/drawing/2010/main" val="0"/>
              </a:ext>
            </a:extLst>
          </a:blip>
          <a:srcRect/>
          <a:stretch>
            <a:fillRect/>
          </a:stretch>
        </p:blipFill>
        <p:spPr bwMode="auto">
          <a:xfrm>
            <a:off x="4495800" y="3089329"/>
            <a:ext cx="4468006" cy="3692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3200400" y="6477000"/>
            <a:ext cx="1286704"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solidFill>
                  <a:schemeClr val="tx1"/>
                </a:solidFill>
              </a:rPr>
              <a:t>SSEC, UW-Madison</a:t>
            </a:r>
            <a:endParaRPr lang="en-US" sz="1000" dirty="0">
              <a:solidFill>
                <a:schemeClr val="tx1"/>
              </a:solidFill>
            </a:endParaRPr>
          </a:p>
        </p:txBody>
      </p:sp>
      <p:pic>
        <p:nvPicPr>
          <p:cNvPr id="4102" name="Picture 6"/>
          <p:cNvPicPr>
            <a:picLocks noChangeAspect="1" noChangeArrowheads="1"/>
          </p:cNvPicPr>
          <p:nvPr>
            <p:custDataLst>
              <p:tags r:id="rId7"/>
            </p:custDataLst>
          </p:nvPr>
        </p:nvPicPr>
        <p:blipFill>
          <a:blip r:embed="rId16">
            <a:extLst>
              <a:ext uri="{28A0092B-C50C-407E-A947-70E740481C1C}">
                <a14:useLocalDpi xmlns:a14="http://schemas.microsoft.com/office/drawing/2010/main" val="0"/>
              </a:ext>
            </a:extLst>
          </a:blip>
          <a:srcRect/>
          <a:stretch>
            <a:fillRect/>
          </a:stretch>
        </p:blipFill>
        <p:spPr bwMode="auto">
          <a:xfrm>
            <a:off x="7620000" y="6419056"/>
            <a:ext cx="1285875" cy="268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2895600" y="3581400"/>
            <a:ext cx="1143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GOES-11</a:t>
            </a:r>
            <a:endParaRPr lang="en-US" sz="2000" dirty="0"/>
          </a:p>
        </p:txBody>
      </p:sp>
      <p:sp>
        <p:nvSpPr>
          <p:cNvPr id="7" name="Rectangle 6"/>
          <p:cNvSpPr/>
          <p:nvPr/>
        </p:nvSpPr>
        <p:spPr>
          <a:xfrm>
            <a:off x="7391400" y="3581400"/>
            <a:ext cx="10922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GOES-15</a:t>
            </a:r>
            <a:endParaRPr lang="en-US" sz="2000" dirty="0"/>
          </a:p>
        </p:txBody>
      </p:sp>
    </p:spTree>
    <p:custDataLst>
      <p:tags r:id="rId1"/>
    </p:custDataLst>
    <p:extLst>
      <p:ext uri="{BB962C8B-B14F-4D97-AF65-F5344CB8AC3E}">
        <p14:creationId xmlns:p14="http://schemas.microsoft.com/office/powerpoint/2010/main" val="2913140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027"/>
                                        </p:tgtEl>
                                        <p:attrNameLst>
                                          <p:attrName>style.visibility</p:attrName>
                                        </p:attrNameLst>
                                      </p:cBhvr>
                                      <p:to>
                                        <p:strVal val="visible"/>
                                      </p:to>
                                    </p:set>
                                    <p:animEffect transition="in" filter="fade">
                                      <p:cBhvr>
                                        <p:cTn id="15" dur="500"/>
                                        <p:tgtEl>
                                          <p:spTgt spid="1027"/>
                                        </p:tgtEl>
                                      </p:cBhvr>
                                    </p:animEffect>
                                  </p:childTnLst>
                                </p:cTn>
                              </p:par>
                              <p:par>
                                <p:cTn id="16" presetID="10" presetClass="entr" presetSubtype="0" fill="hold" nodeType="withEffect">
                                  <p:stCondLst>
                                    <p:cond delay="0"/>
                                  </p:stCondLst>
                                  <p:childTnLst>
                                    <p:set>
                                      <p:cBhvr>
                                        <p:cTn id="17" dur="1" fill="hold">
                                          <p:stCondLst>
                                            <p:cond delay="0"/>
                                          </p:stCondLst>
                                        </p:cTn>
                                        <p:tgtEl>
                                          <p:spTgt spid="1028"/>
                                        </p:tgtEl>
                                        <p:attrNameLst>
                                          <p:attrName>style.visibility</p:attrName>
                                        </p:attrNameLst>
                                      </p:cBhvr>
                                      <p:to>
                                        <p:strVal val="visible"/>
                                      </p:to>
                                    </p:set>
                                    <p:animEffect transition="in" filter="fade">
                                      <p:cBhvr>
                                        <p:cTn id="18" dur="500"/>
                                        <p:tgtEl>
                                          <p:spTgt spid="102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099"/>
                                        </p:tgtEl>
                                        <p:attrNameLst>
                                          <p:attrName>style.visibility</p:attrName>
                                        </p:attrNameLst>
                                      </p:cBhvr>
                                      <p:to>
                                        <p:strVal val="visible"/>
                                      </p:to>
                                    </p:set>
                                    <p:animEffect transition="in" filter="fade">
                                      <p:cBhvr>
                                        <p:cTn id="23" dur="500"/>
                                        <p:tgtEl>
                                          <p:spTgt spid="4099"/>
                                        </p:tgtEl>
                                      </p:cBhvr>
                                    </p:animEffect>
                                  </p:childTnLst>
                                </p:cTn>
                              </p:par>
                              <p:par>
                                <p:cTn id="24" presetID="10" presetClass="entr" presetSubtype="0" fill="hold" nodeType="withEffect">
                                  <p:stCondLst>
                                    <p:cond delay="0"/>
                                  </p:stCondLst>
                                  <p:childTnLst>
                                    <p:set>
                                      <p:cBhvr>
                                        <p:cTn id="25" dur="1" fill="hold">
                                          <p:stCondLst>
                                            <p:cond delay="0"/>
                                          </p:stCondLst>
                                        </p:cTn>
                                        <p:tgtEl>
                                          <p:spTgt spid="4100"/>
                                        </p:tgtEl>
                                        <p:attrNameLst>
                                          <p:attrName>style.visibility</p:attrName>
                                        </p:attrNameLst>
                                      </p:cBhvr>
                                      <p:to>
                                        <p:strVal val="visible"/>
                                      </p:to>
                                    </p:set>
                                    <p:animEffect transition="in" filter="fade">
                                      <p:cBhvr>
                                        <p:cTn id="26" dur="500"/>
                                        <p:tgtEl>
                                          <p:spTgt spid="410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nodeType="withEffect">
                                  <p:stCondLst>
                                    <p:cond delay="0"/>
                                  </p:stCondLst>
                                  <p:childTnLst>
                                    <p:set>
                                      <p:cBhvr>
                                        <p:cTn id="31" dur="1" fill="hold">
                                          <p:stCondLst>
                                            <p:cond delay="0"/>
                                          </p:stCondLst>
                                        </p:cTn>
                                        <p:tgtEl>
                                          <p:spTgt spid="4102"/>
                                        </p:tgtEl>
                                        <p:attrNameLst>
                                          <p:attrName>style.visibility</p:attrName>
                                        </p:attrNameLst>
                                      </p:cBhvr>
                                      <p:to>
                                        <p:strVal val="visible"/>
                                      </p:to>
                                    </p:set>
                                    <p:animEffect transition="in" filter="fade">
                                      <p:cBhvr>
                                        <p:cTn id="32" dur="500"/>
                                        <p:tgtEl>
                                          <p:spTgt spid="410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500"/>
                                        <p:tgtEl>
                                          <p:spTgt spid="7"/>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
                                            <p:txEl>
                                              <p:pRg st="2" end="2"/>
                                            </p:txEl>
                                          </p:spTgt>
                                        </p:tgtEl>
                                        <p:attrNameLst>
                                          <p:attrName>style.visibility</p:attrName>
                                        </p:attrNameLst>
                                      </p:cBhvr>
                                      <p:to>
                                        <p:strVal val="visible"/>
                                      </p:to>
                                    </p:set>
                                    <p:animEffect transition="in" filter="fade">
                                      <p:cBhvr>
                                        <p:cTn id="43" dur="500"/>
                                        <p:tgtEl>
                                          <p:spTgt spid="2">
                                            <p:txEl>
                                              <p:pRg st="2" end="2"/>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4098"/>
                                        </p:tgtEl>
                                        <p:attrNameLst>
                                          <p:attrName>style.visibility</p:attrName>
                                        </p:attrNameLst>
                                      </p:cBhvr>
                                      <p:to>
                                        <p:strVal val="visible"/>
                                      </p:to>
                                    </p:set>
                                    <p:animEffect transition="in" filter="fade">
                                      <p:cBhvr>
                                        <p:cTn id="46" dur="500"/>
                                        <p:tgtEl>
                                          <p:spTgt spid="4098"/>
                                        </p:tgtEl>
                                      </p:cBhvr>
                                    </p:animEffect>
                                  </p:childTnLst>
                                </p:cTn>
                              </p:par>
                              <p:par>
                                <p:cTn id="47" presetID="10" presetClass="exit" presetSubtype="0" fill="hold" nodeType="withEffect">
                                  <p:stCondLst>
                                    <p:cond delay="0"/>
                                  </p:stCondLst>
                                  <p:childTnLst>
                                    <p:animEffect transition="out" filter="fade">
                                      <p:cBhvr>
                                        <p:cTn id="48" dur="500"/>
                                        <p:tgtEl>
                                          <p:spTgt spid="4099"/>
                                        </p:tgtEl>
                                      </p:cBhvr>
                                    </p:animEffect>
                                    <p:set>
                                      <p:cBhvr>
                                        <p:cTn id="49" dur="1" fill="hold">
                                          <p:stCondLst>
                                            <p:cond delay="499"/>
                                          </p:stCondLst>
                                        </p:cTn>
                                        <p:tgtEl>
                                          <p:spTgt spid="4099"/>
                                        </p:tgtEl>
                                        <p:attrNameLst>
                                          <p:attrName>style.visibility</p:attrName>
                                        </p:attrNameLst>
                                      </p:cBhvr>
                                      <p:to>
                                        <p:strVal val="hidden"/>
                                      </p:to>
                                    </p:set>
                                  </p:childTnLst>
                                </p:cTn>
                              </p:par>
                              <p:par>
                                <p:cTn id="50" presetID="10" presetClass="exit" presetSubtype="0" fill="hold" nodeType="withEffect">
                                  <p:stCondLst>
                                    <p:cond delay="0"/>
                                  </p:stCondLst>
                                  <p:childTnLst>
                                    <p:animEffect transition="out" filter="fade">
                                      <p:cBhvr>
                                        <p:cTn id="51" dur="500"/>
                                        <p:tgtEl>
                                          <p:spTgt spid="4100"/>
                                        </p:tgtEl>
                                      </p:cBhvr>
                                    </p:animEffect>
                                    <p:set>
                                      <p:cBhvr>
                                        <p:cTn id="52" dur="1" fill="hold">
                                          <p:stCondLst>
                                            <p:cond delay="499"/>
                                          </p:stCondLst>
                                        </p:cTn>
                                        <p:tgtEl>
                                          <p:spTgt spid="4100"/>
                                        </p:tgtEl>
                                        <p:attrNameLst>
                                          <p:attrName>style.visibility</p:attrName>
                                        </p:attrNameLst>
                                      </p:cBhvr>
                                      <p:to>
                                        <p:strVal val="hidden"/>
                                      </p:to>
                                    </p:set>
                                  </p:childTnLst>
                                </p:cTn>
                              </p:par>
                              <p:par>
                                <p:cTn id="53" presetID="10" presetClass="exit" presetSubtype="0" fill="hold" grpId="1" nodeType="withEffect">
                                  <p:stCondLst>
                                    <p:cond delay="0"/>
                                  </p:stCondLst>
                                  <p:childTnLst>
                                    <p:animEffect transition="out" filter="fade">
                                      <p:cBhvr>
                                        <p:cTn id="54" dur="500"/>
                                        <p:tgtEl>
                                          <p:spTgt spid="5"/>
                                        </p:tgtEl>
                                      </p:cBhvr>
                                    </p:animEffect>
                                    <p:set>
                                      <p:cBhvr>
                                        <p:cTn id="55" dur="1" fill="hold">
                                          <p:stCondLst>
                                            <p:cond delay="499"/>
                                          </p:stCondLst>
                                        </p:cTn>
                                        <p:tgtEl>
                                          <p:spTgt spid="5"/>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500"/>
                                        <p:tgtEl>
                                          <p:spTgt spid="4102"/>
                                        </p:tgtEl>
                                      </p:cBhvr>
                                    </p:animEffect>
                                    <p:set>
                                      <p:cBhvr>
                                        <p:cTn id="58" dur="1" fill="hold">
                                          <p:stCondLst>
                                            <p:cond delay="499"/>
                                          </p:stCondLst>
                                        </p:cTn>
                                        <p:tgtEl>
                                          <p:spTgt spid="4102"/>
                                        </p:tgtEl>
                                        <p:attrNameLst>
                                          <p:attrName>style.visibility</p:attrName>
                                        </p:attrNameLst>
                                      </p:cBhvr>
                                      <p:to>
                                        <p:strVal val="hidden"/>
                                      </p:to>
                                    </p:set>
                                  </p:childTnLst>
                                </p:cTn>
                              </p:par>
                              <p:par>
                                <p:cTn id="59" presetID="10" presetClass="exit" presetSubtype="0" fill="hold" grpId="1" nodeType="withEffect">
                                  <p:stCondLst>
                                    <p:cond delay="0"/>
                                  </p:stCondLst>
                                  <p:childTnLst>
                                    <p:animEffect transition="out" filter="fade">
                                      <p:cBhvr>
                                        <p:cTn id="60" dur="500"/>
                                        <p:tgtEl>
                                          <p:spTgt spid="6"/>
                                        </p:tgtEl>
                                      </p:cBhvr>
                                    </p:animEffect>
                                    <p:set>
                                      <p:cBhvr>
                                        <p:cTn id="61" dur="1" fill="hold">
                                          <p:stCondLst>
                                            <p:cond delay="499"/>
                                          </p:stCondLst>
                                        </p:cTn>
                                        <p:tgtEl>
                                          <p:spTgt spid="6"/>
                                        </p:tgtEl>
                                        <p:attrNameLst>
                                          <p:attrName>style.visibility</p:attrName>
                                        </p:attrNameLst>
                                      </p:cBhvr>
                                      <p:to>
                                        <p:strVal val="hidden"/>
                                      </p:to>
                                    </p:set>
                                  </p:childTnLst>
                                </p:cTn>
                              </p:par>
                              <p:par>
                                <p:cTn id="62" presetID="10" presetClass="exit" presetSubtype="0" fill="hold" grpId="1" nodeType="withEffect">
                                  <p:stCondLst>
                                    <p:cond delay="0"/>
                                  </p:stCondLst>
                                  <p:childTnLst>
                                    <p:animEffect transition="out" filter="fade">
                                      <p:cBhvr>
                                        <p:cTn id="63" dur="500"/>
                                        <p:tgtEl>
                                          <p:spTgt spid="7"/>
                                        </p:tgtEl>
                                      </p:cBhvr>
                                    </p:animEffect>
                                    <p:set>
                                      <p:cBhvr>
                                        <p:cTn id="64" dur="1" fill="hold">
                                          <p:stCondLst>
                                            <p:cond delay="499"/>
                                          </p:stCondLst>
                                        </p:cTn>
                                        <p:tgtEl>
                                          <p:spTgt spid="7"/>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10" presetClass="exit" presetSubtype="0" fill="hold" nodeType="clickEffect">
                                  <p:stCondLst>
                                    <p:cond delay="0"/>
                                  </p:stCondLst>
                                  <p:childTnLst>
                                    <p:animEffect transition="out" filter="fade">
                                      <p:cBhvr>
                                        <p:cTn id="68" dur="500"/>
                                        <p:tgtEl>
                                          <p:spTgt spid="4098"/>
                                        </p:tgtEl>
                                      </p:cBhvr>
                                    </p:animEffect>
                                    <p:set>
                                      <p:cBhvr>
                                        <p:cTn id="69" dur="1" fill="hold">
                                          <p:stCondLst>
                                            <p:cond delay="499"/>
                                          </p:stCondLst>
                                        </p:cTn>
                                        <p:tgtEl>
                                          <p:spTgt spid="409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animBg="1"/>
      <p:bldP spid="6" grpId="1" animBg="1"/>
      <p:bldP spid="7" grpId="0" animBg="1"/>
      <p:bldP spid="7"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fontScale="90000"/>
          </a:bodyPr>
          <a:lstStyle/>
          <a:p>
            <a:r>
              <a:rPr lang="en-US" dirty="0"/>
              <a:t>Higher Resolution Water Vapor Imagery</a:t>
            </a:r>
          </a:p>
        </p:txBody>
      </p:sp>
      <p:pic>
        <p:nvPicPr>
          <p:cNvPr id="5124" name="Picture 4"/>
          <p:cNvPicPr>
            <a:picLocks noChangeAspect="1" noChangeArrowheads="1"/>
          </p:cNvPicPr>
          <p:nvPr>
            <p:custDataLst>
              <p:tags r:id="rId2"/>
            </p:custDataLst>
          </p:nvPr>
        </p:nvPicPr>
        <p:blipFill>
          <a:blip r:embed="rId9">
            <a:extLst>
              <a:ext uri="{28A0092B-C50C-407E-A947-70E740481C1C}">
                <a14:useLocalDpi xmlns:a14="http://schemas.microsoft.com/office/drawing/2010/main" val="0"/>
              </a:ext>
            </a:extLst>
          </a:blip>
          <a:srcRect/>
          <a:stretch>
            <a:fillRect/>
          </a:stretch>
        </p:blipFill>
        <p:spPr bwMode="auto">
          <a:xfrm>
            <a:off x="152400" y="1066800"/>
            <a:ext cx="4384235"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custDataLst>
              <p:tags r:id="rId3"/>
            </p:custDataLst>
          </p:nvPr>
        </p:nvPicPr>
        <p:blipFill>
          <a:blip r:embed="rId10">
            <a:extLst>
              <a:ext uri="{28A0092B-C50C-407E-A947-70E740481C1C}">
                <a14:useLocalDpi xmlns:a14="http://schemas.microsoft.com/office/drawing/2010/main" val="0"/>
              </a:ext>
            </a:extLst>
          </a:blip>
          <a:srcRect/>
          <a:stretch>
            <a:fillRect/>
          </a:stretch>
        </p:blipFill>
        <p:spPr bwMode="auto">
          <a:xfrm>
            <a:off x="4638504" y="1066800"/>
            <a:ext cx="4384234"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p:cNvPicPr>
            <a:picLocks noChangeAspect="1" noChangeArrowheads="1"/>
          </p:cNvPicPr>
          <p:nvPr>
            <p:custDataLst>
              <p:tags r:id="rId4"/>
            </p:custDataLst>
          </p:nvPr>
        </p:nvPicPr>
        <p:blipFill>
          <a:blip r:embed="rId11">
            <a:extLst>
              <a:ext uri="{28A0092B-C50C-407E-A947-70E740481C1C}">
                <a14:useLocalDpi xmlns:a14="http://schemas.microsoft.com/office/drawing/2010/main" val="0"/>
              </a:ext>
            </a:extLst>
          </a:blip>
          <a:srcRect/>
          <a:stretch>
            <a:fillRect/>
          </a:stretch>
        </p:blipFill>
        <p:spPr bwMode="auto">
          <a:xfrm>
            <a:off x="3194050" y="1143000"/>
            <a:ext cx="1225550"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7" name="Picture 7"/>
          <p:cNvPicPr>
            <a:picLocks noChangeAspect="1" noChangeArrowheads="1"/>
          </p:cNvPicPr>
          <p:nvPr>
            <p:custDataLst>
              <p:tags r:id="rId5"/>
            </p:custDataLst>
          </p:nvPr>
        </p:nvPicPr>
        <p:blipFill>
          <a:blip r:embed="rId12">
            <a:extLst>
              <a:ext uri="{28A0092B-C50C-407E-A947-70E740481C1C}">
                <a14:useLocalDpi xmlns:a14="http://schemas.microsoft.com/office/drawing/2010/main" val="0"/>
              </a:ext>
            </a:extLst>
          </a:blip>
          <a:srcRect/>
          <a:stretch>
            <a:fillRect/>
          </a:stretch>
        </p:blipFill>
        <p:spPr bwMode="auto">
          <a:xfrm>
            <a:off x="7730557" y="1143000"/>
            <a:ext cx="1219200"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Oval 2"/>
          <p:cNvSpPr/>
          <p:nvPr/>
        </p:nvSpPr>
        <p:spPr>
          <a:xfrm>
            <a:off x="1676400" y="2590800"/>
            <a:ext cx="914400" cy="14478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custDataLst>
              <p:tags r:id="rId6"/>
            </p:custDataLst>
          </p:nvPr>
        </p:nvPicPr>
        <p:blipFill>
          <a:blip r:embed="rId13">
            <a:extLst>
              <a:ext uri="{28A0092B-C50C-407E-A947-70E740481C1C}">
                <a14:useLocalDpi xmlns:a14="http://schemas.microsoft.com/office/drawing/2010/main" val="0"/>
              </a:ext>
            </a:extLst>
          </a:blip>
          <a:srcRect/>
          <a:stretch>
            <a:fillRect/>
          </a:stretch>
        </p:blipFill>
        <p:spPr bwMode="auto">
          <a:xfrm>
            <a:off x="6135687" y="2590800"/>
            <a:ext cx="950913" cy="1487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474496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par>
                                <p:cTn id="13" presetID="10" presetClass="entr" presetSubtype="0" fill="hold" nodeType="with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fade">
                                      <p:cBhvr>
                                        <p:cTn id="15"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dirty="0" smtClean="0"/>
              <a:t>GOES-11/15 Water Vapor Comparison</a:t>
            </a:r>
            <a:endParaRPr lang="en-US" dirty="0"/>
          </a:p>
        </p:txBody>
      </p:sp>
      <p:pic>
        <p:nvPicPr>
          <p:cNvPr id="7170" name="Picture 2"/>
          <p:cNvPicPr>
            <a:picLocks noChangeAspect="1" noChangeArrowheads="1"/>
          </p:cNvPicPr>
          <p:nvPr>
            <p:custDataLst>
              <p:tags r:id="rId2"/>
            </p:custDataLst>
          </p:nvPr>
        </p:nvPicPr>
        <p:blipFill>
          <a:blip r:embed="rId10" cstate="print">
            <a:extLst>
              <a:ext uri="{28A0092B-C50C-407E-A947-70E740481C1C}">
                <a14:useLocalDpi xmlns:a14="http://schemas.microsoft.com/office/drawing/2010/main" val="0"/>
              </a:ext>
            </a:extLst>
          </a:blip>
          <a:srcRect/>
          <a:stretch>
            <a:fillRect/>
          </a:stretch>
        </p:blipFill>
        <p:spPr bwMode="auto">
          <a:xfrm>
            <a:off x="1524000" y="990600"/>
            <a:ext cx="6067108" cy="5723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custDataLst>
              <p:tags r:id="rId3"/>
            </p:custDataLst>
          </p:nvPr>
        </p:nvPicPr>
        <p:blipFill>
          <a:blip r:embed="rId11" cstate="print">
            <a:extLst>
              <a:ext uri="{28A0092B-C50C-407E-A947-70E740481C1C}">
                <a14:useLocalDpi xmlns:a14="http://schemas.microsoft.com/office/drawing/2010/main" val="0"/>
              </a:ext>
            </a:extLst>
          </a:blip>
          <a:srcRect/>
          <a:stretch>
            <a:fillRect/>
          </a:stretch>
        </p:blipFill>
        <p:spPr bwMode="auto">
          <a:xfrm>
            <a:off x="1524000" y="990600"/>
            <a:ext cx="6067108" cy="5723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custDataLst>
              <p:tags r:id="rId4"/>
            </p:custDataLst>
          </p:nvPr>
        </p:nvPicPr>
        <p:blipFill>
          <a:blip r:embed="rId12" cstate="print">
            <a:extLst>
              <a:ext uri="{28A0092B-C50C-407E-A947-70E740481C1C}">
                <a14:useLocalDpi xmlns:a14="http://schemas.microsoft.com/office/drawing/2010/main" val="0"/>
              </a:ext>
            </a:extLst>
          </a:blip>
          <a:srcRect/>
          <a:stretch>
            <a:fillRect/>
          </a:stretch>
        </p:blipFill>
        <p:spPr bwMode="auto">
          <a:xfrm>
            <a:off x="1524000" y="990600"/>
            <a:ext cx="6067108" cy="5723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p:cNvPicPr>
            <a:picLocks noChangeAspect="1" noChangeArrowheads="1"/>
          </p:cNvPicPr>
          <p:nvPr>
            <p:custDataLst>
              <p:tags r:id="rId5"/>
            </p:custDataLst>
          </p:nvPr>
        </p:nvPicPr>
        <p:blipFill>
          <a:blip r:embed="rId13" cstate="print">
            <a:extLst>
              <a:ext uri="{28A0092B-C50C-407E-A947-70E740481C1C}">
                <a14:useLocalDpi xmlns:a14="http://schemas.microsoft.com/office/drawing/2010/main" val="0"/>
              </a:ext>
            </a:extLst>
          </a:blip>
          <a:srcRect/>
          <a:stretch>
            <a:fillRect/>
          </a:stretch>
        </p:blipFill>
        <p:spPr bwMode="auto">
          <a:xfrm>
            <a:off x="1524000" y="990600"/>
            <a:ext cx="6067108" cy="5723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4" name="Picture 6"/>
          <p:cNvPicPr>
            <a:picLocks noChangeAspect="1" noChangeArrowheads="1"/>
          </p:cNvPicPr>
          <p:nvPr>
            <p:custDataLst>
              <p:tags r:id="rId6"/>
            </p:custDataLst>
          </p:nvPr>
        </p:nvPicPr>
        <p:blipFill>
          <a:blip r:embed="rId14" cstate="print">
            <a:extLst>
              <a:ext uri="{28A0092B-C50C-407E-A947-70E740481C1C}">
                <a14:useLocalDpi xmlns:a14="http://schemas.microsoft.com/office/drawing/2010/main" val="0"/>
              </a:ext>
            </a:extLst>
          </a:blip>
          <a:srcRect/>
          <a:stretch>
            <a:fillRect/>
          </a:stretch>
        </p:blipFill>
        <p:spPr bwMode="auto">
          <a:xfrm>
            <a:off x="1524001" y="990600"/>
            <a:ext cx="6067108" cy="5727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PTShape_0"/>
          <p:cNvPicPr>
            <a:picLocks noChangeAspect="1" noChangeArrowheads="1"/>
          </p:cNvPicPr>
          <p:nvPr>
            <p:custDataLst>
              <p:tags r:id="rId7"/>
            </p:custDataLst>
          </p:nvPr>
        </p:nvPicPr>
        <p:blipFill>
          <a:blip r:embed="rId15">
            <a:extLst>
              <a:ext uri="{28A0092B-C50C-407E-A947-70E740481C1C}">
                <a14:useLocalDpi xmlns:a14="http://schemas.microsoft.com/office/drawing/2010/main" val="0"/>
              </a:ext>
            </a:extLst>
          </a:blip>
          <a:srcRect/>
          <a:stretch>
            <a:fillRect/>
          </a:stretch>
        </p:blipFill>
        <p:spPr bwMode="auto">
          <a:xfrm>
            <a:off x="1524000" y="990600"/>
            <a:ext cx="6068222" cy="5727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2" name="Straight Connector 11"/>
          <p:cNvCxnSpPr/>
          <p:nvPr/>
        </p:nvCxnSpPr>
        <p:spPr>
          <a:xfrm>
            <a:off x="1676400" y="838200"/>
            <a:ext cx="5334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438400" y="838200"/>
            <a:ext cx="6096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850574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7170"/>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17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7171"/>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717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7172"/>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7173"/>
                                        </p:tgtEl>
                                        <p:attrNameLst>
                                          <p:attrName>style.visibility</p:attrName>
                                        </p:attrNameLst>
                                      </p:cBhvr>
                                      <p:to>
                                        <p:strVal val="visible"/>
                                      </p:to>
                                    </p:set>
                                  </p:childTnLst>
                                </p:cTn>
                              </p:par>
                              <p:par>
                                <p:cTn id="21" presetID="1" presetClass="exit" presetSubtype="0" fill="hold" nodeType="withEffect">
                                  <p:stCondLst>
                                    <p:cond delay="0"/>
                                  </p:stCondLst>
                                  <p:childTnLst>
                                    <p:set>
                                      <p:cBhvr>
                                        <p:cTn id="22" dur="1" fill="hold">
                                          <p:stCondLst>
                                            <p:cond delay="0"/>
                                          </p:stCondLst>
                                        </p:cTn>
                                        <p:tgtEl>
                                          <p:spTgt spid="12"/>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172"/>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7173"/>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xit" presetSubtype="0" fill="hold" nodeType="withEffect">
                                  <p:stCondLst>
                                    <p:cond delay="0"/>
                                  </p:stCondLst>
                                  <p:childTnLst>
                                    <p:set>
                                      <p:cBhvr>
                                        <p:cTn id="34" dur="1" fill="hold">
                                          <p:stCondLst>
                                            <p:cond delay="0"/>
                                          </p:stCondLst>
                                        </p:cTn>
                                        <p:tgtEl>
                                          <p:spTgt spid="20"/>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7172"/>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0"/>
                                          </p:stCondLst>
                                        </p:cTn>
                                        <p:tgtEl>
                                          <p:spTgt spid="7173"/>
                                        </p:tgtEl>
                                        <p:attrNameLst>
                                          <p:attrName>style.visibility</p:attrName>
                                        </p:attrNameLst>
                                      </p:cBhvr>
                                      <p:to>
                                        <p:strVal val="visible"/>
                                      </p:to>
                                    </p:set>
                                  </p:childTnLst>
                                </p:cTn>
                              </p:par>
                              <p:par>
                                <p:cTn id="41" presetID="1" presetClass="exit" presetSubtype="0" fill="hold" nodeType="withEffect">
                                  <p:stCondLst>
                                    <p:cond delay="0"/>
                                  </p:stCondLst>
                                  <p:childTnLst>
                                    <p:set>
                                      <p:cBhvr>
                                        <p:cTn id="42" dur="1" fill="hold">
                                          <p:stCondLst>
                                            <p:cond delay="0"/>
                                          </p:stCondLst>
                                        </p:cTn>
                                        <p:tgtEl>
                                          <p:spTgt spid="12"/>
                                        </p:tgtEl>
                                        <p:attrNameLst>
                                          <p:attrName>style.visibility</p:attrName>
                                        </p:attrNameLst>
                                      </p:cBhvr>
                                      <p:to>
                                        <p:strVal val="hidden"/>
                                      </p:to>
                                    </p:set>
                                  </p:childTnLst>
                                </p:cTn>
                              </p:par>
                              <p:par>
                                <p:cTn id="43" presetID="1"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7172"/>
                                        </p:tgtEl>
                                        <p:attrNameLst>
                                          <p:attrName>style.visibility</p:attrName>
                                        </p:attrNameLst>
                                      </p:cBhvr>
                                      <p:to>
                                        <p:strVal val="visible"/>
                                      </p:to>
                                    </p:set>
                                  </p:childTnLst>
                                </p:cTn>
                              </p:par>
                              <p:par>
                                <p:cTn id="49" presetID="1" presetClass="exit" presetSubtype="0" fill="hold" nodeType="withEffect">
                                  <p:stCondLst>
                                    <p:cond delay="0"/>
                                  </p:stCondLst>
                                  <p:childTnLst>
                                    <p:set>
                                      <p:cBhvr>
                                        <p:cTn id="50" dur="1" fill="hold">
                                          <p:stCondLst>
                                            <p:cond delay="0"/>
                                          </p:stCondLst>
                                        </p:cTn>
                                        <p:tgtEl>
                                          <p:spTgt spid="7173"/>
                                        </p:tgtEl>
                                        <p:attrNameLst>
                                          <p:attrName>style.visibility</p:attrName>
                                        </p:attrNameLst>
                                      </p:cBhvr>
                                      <p:to>
                                        <p:strVal val="hidden"/>
                                      </p:to>
                                    </p:set>
                                  </p:childTnLst>
                                </p:cTn>
                              </p:par>
                              <p:par>
                                <p:cTn id="51" presetID="1" presetClass="entr" presetSubtype="0"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childTnLst>
                                </p:cTn>
                              </p:par>
                              <p:par>
                                <p:cTn id="53" presetID="1" presetClass="exit" presetSubtype="0" fill="hold" nodeType="withEffect">
                                  <p:stCondLst>
                                    <p:cond delay="0"/>
                                  </p:stCondLst>
                                  <p:childTnLst>
                                    <p:set>
                                      <p:cBhvr>
                                        <p:cTn id="54" dur="1" fill="hold">
                                          <p:stCondLst>
                                            <p:cond delay="0"/>
                                          </p:stCondLst>
                                        </p:cTn>
                                        <p:tgtEl>
                                          <p:spTgt spid="20"/>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nodeType="clickEffect">
                                  <p:stCondLst>
                                    <p:cond delay="0"/>
                                  </p:stCondLst>
                                  <p:childTnLst>
                                    <p:set>
                                      <p:cBhvr>
                                        <p:cTn id="58" dur="1" fill="hold">
                                          <p:stCondLst>
                                            <p:cond delay="0"/>
                                          </p:stCondLst>
                                        </p:cTn>
                                        <p:tgtEl>
                                          <p:spTgt spid="7172"/>
                                        </p:tgtEl>
                                        <p:attrNameLst>
                                          <p:attrName>style.visibility</p:attrName>
                                        </p:attrNameLst>
                                      </p:cBhvr>
                                      <p:to>
                                        <p:strVal val="hidden"/>
                                      </p:to>
                                    </p:set>
                                  </p:childTnLst>
                                </p:cTn>
                              </p:par>
                              <p:par>
                                <p:cTn id="59" presetID="1" presetClass="entr" presetSubtype="0" fill="hold" nodeType="withEffect">
                                  <p:stCondLst>
                                    <p:cond delay="0"/>
                                  </p:stCondLst>
                                  <p:childTnLst>
                                    <p:set>
                                      <p:cBhvr>
                                        <p:cTn id="60" dur="1" fill="hold">
                                          <p:stCondLst>
                                            <p:cond delay="0"/>
                                          </p:stCondLst>
                                        </p:cTn>
                                        <p:tgtEl>
                                          <p:spTgt spid="7173"/>
                                        </p:tgtEl>
                                        <p:attrNameLst>
                                          <p:attrName>style.visibility</p:attrName>
                                        </p:attrNameLst>
                                      </p:cBhvr>
                                      <p:to>
                                        <p:strVal val="visible"/>
                                      </p:to>
                                    </p:set>
                                  </p:childTnLst>
                                </p:cTn>
                              </p:par>
                              <p:par>
                                <p:cTn id="61" presetID="1" presetClass="exit" presetSubtype="0" fill="hold" nodeType="withEffect">
                                  <p:stCondLst>
                                    <p:cond delay="0"/>
                                  </p:stCondLst>
                                  <p:childTnLst>
                                    <p:set>
                                      <p:cBhvr>
                                        <p:cTn id="62" dur="1" fill="hold">
                                          <p:stCondLst>
                                            <p:cond delay="0"/>
                                          </p:stCondLst>
                                        </p:cTn>
                                        <p:tgtEl>
                                          <p:spTgt spid="12"/>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20"/>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xit" presetSubtype="0" fill="hold" nodeType="clickEffect">
                                  <p:stCondLst>
                                    <p:cond delay="0"/>
                                  </p:stCondLst>
                                  <p:childTnLst>
                                    <p:set>
                                      <p:cBhvr>
                                        <p:cTn id="68" dur="1" fill="hold">
                                          <p:stCondLst>
                                            <p:cond delay="0"/>
                                          </p:stCondLst>
                                        </p:cTn>
                                        <p:tgtEl>
                                          <p:spTgt spid="7173"/>
                                        </p:tgtEl>
                                        <p:attrNameLst>
                                          <p:attrName>style.visibility</p:attrName>
                                        </p:attrNameLst>
                                      </p:cBhvr>
                                      <p:to>
                                        <p:strVal val="hidden"/>
                                      </p:to>
                                    </p:set>
                                  </p:childTnLst>
                                </p:cTn>
                              </p:par>
                              <p:par>
                                <p:cTn id="69" presetID="1" presetClass="entr" presetSubtype="0" fill="hold" nodeType="withEffect">
                                  <p:stCondLst>
                                    <p:cond delay="0"/>
                                  </p:stCondLst>
                                  <p:childTnLst>
                                    <p:set>
                                      <p:cBhvr>
                                        <p:cTn id="70" dur="1" fill="hold">
                                          <p:stCondLst>
                                            <p:cond delay="0"/>
                                          </p:stCondLst>
                                        </p:cTn>
                                        <p:tgtEl>
                                          <p:spTgt spid="717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xit" presetSubtype="0" fill="hold" nodeType="clickEffect">
                                  <p:stCondLst>
                                    <p:cond delay="0"/>
                                  </p:stCondLst>
                                  <p:childTnLst>
                                    <p:set>
                                      <p:cBhvr>
                                        <p:cTn id="74" dur="1" fill="hold">
                                          <p:stCondLst>
                                            <p:cond delay="0"/>
                                          </p:stCondLst>
                                        </p:cTn>
                                        <p:tgtEl>
                                          <p:spTgt spid="7174"/>
                                        </p:tgtEl>
                                        <p:attrNameLst>
                                          <p:attrName>style.visibility</p:attrName>
                                        </p:attrNameLst>
                                      </p:cBhvr>
                                      <p:to>
                                        <p:strVal val="hidden"/>
                                      </p:to>
                                    </p:set>
                                  </p:childTnLst>
                                </p:cTn>
                              </p:par>
                              <p:par>
                                <p:cTn id="75" presetID="1" presetClass="entr" presetSubtype="0" fill="hold" nodeType="withEffect">
                                  <p:stCondLst>
                                    <p:cond delay="0"/>
                                  </p:stCondLst>
                                  <p:childTnLst>
                                    <p:set>
                                      <p:cBhvr>
                                        <p:cTn id="76"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p:cNvPicPr>
            <a:picLocks noChangeAspect="1" noChangeArrowheads="1"/>
          </p:cNvPicPr>
          <p:nvPr>
            <p:custDataLst>
              <p:tags r:id="rId2"/>
            </p:custDataLst>
          </p:nvPr>
        </p:nvPicPr>
        <p:blipFill>
          <a:blip r:embed="rId8">
            <a:extLst>
              <a:ext uri="{28A0092B-C50C-407E-A947-70E740481C1C}">
                <a14:useLocalDpi xmlns:a14="http://schemas.microsoft.com/office/drawing/2010/main" val="0"/>
              </a:ext>
            </a:extLst>
          </a:blip>
          <a:srcRect/>
          <a:stretch>
            <a:fillRect/>
          </a:stretch>
        </p:blipFill>
        <p:spPr bwMode="auto">
          <a:xfrm>
            <a:off x="2002536" y="1043378"/>
            <a:ext cx="5105400" cy="5662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0" y="0"/>
            <a:ext cx="9144000" cy="1143000"/>
          </a:xfrm>
        </p:spPr>
        <p:txBody>
          <a:bodyPr>
            <a:normAutofit/>
          </a:bodyPr>
          <a:lstStyle/>
          <a:p>
            <a:r>
              <a:rPr lang="en-US" dirty="0" smtClean="0"/>
              <a:t>GOES Sounder Water Vapor Imagery</a:t>
            </a:r>
            <a:endParaRPr lang="en-US" dirty="0"/>
          </a:p>
        </p:txBody>
      </p:sp>
      <p:pic>
        <p:nvPicPr>
          <p:cNvPr id="13317" name="Picture 5"/>
          <p:cNvPicPr>
            <a:picLocks noChangeAspect="1" noChangeArrowheads="1"/>
          </p:cNvPicPr>
          <p:nvPr>
            <p:custDataLst>
              <p:tags r:id="rId3"/>
            </p:custDataLst>
          </p:nvPr>
        </p:nvPicPr>
        <p:blipFill>
          <a:blip r:embed="rId9">
            <a:extLst>
              <a:ext uri="{28A0092B-C50C-407E-A947-70E740481C1C}">
                <a14:useLocalDpi xmlns:a14="http://schemas.microsoft.com/office/drawing/2010/main" val="0"/>
              </a:ext>
            </a:extLst>
          </a:blip>
          <a:srcRect/>
          <a:stretch>
            <a:fillRect/>
          </a:stretch>
        </p:blipFill>
        <p:spPr bwMode="auto">
          <a:xfrm>
            <a:off x="2002536" y="1042416"/>
            <a:ext cx="5103520" cy="5660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Grp="1" noChangeAspect="1" noChangeArrowheads="1"/>
          </p:cNvPicPr>
          <p:nvPr>
            <p:ph idx="1"/>
            <p:custDataLst>
              <p:tags r:id="rId4"/>
            </p:custDataLst>
          </p:nvPr>
        </p:nvPicPr>
        <p:blipFill>
          <a:blip r:embed="rId10">
            <a:extLst>
              <a:ext uri="{28A0092B-C50C-407E-A947-70E740481C1C}">
                <a14:useLocalDpi xmlns:a14="http://schemas.microsoft.com/office/drawing/2010/main" val="0"/>
              </a:ext>
            </a:extLst>
          </a:blip>
          <a:srcRect/>
          <a:stretch>
            <a:fillRect/>
          </a:stretch>
        </p:blipFill>
        <p:spPr bwMode="auto">
          <a:xfrm>
            <a:off x="2002536" y="1042416"/>
            <a:ext cx="5103520" cy="5660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8" name="Picture 6"/>
          <p:cNvPicPr>
            <a:picLocks noChangeAspect="1" noChangeArrowheads="1"/>
          </p:cNvPicPr>
          <p:nvPr>
            <p:custDataLst>
              <p:tags r:id="rId5"/>
            </p:custDataLst>
          </p:nvPr>
        </p:nvPicPr>
        <p:blipFill>
          <a:blip r:embed="rId11">
            <a:extLst>
              <a:ext uri="{28A0092B-C50C-407E-A947-70E740481C1C}">
                <a14:useLocalDpi xmlns:a14="http://schemas.microsoft.com/office/drawing/2010/main" val="0"/>
              </a:ext>
            </a:extLst>
          </a:blip>
          <a:srcRect/>
          <a:stretch>
            <a:fillRect/>
          </a:stretch>
        </p:blipFill>
        <p:spPr bwMode="auto">
          <a:xfrm>
            <a:off x="2002536" y="1042416"/>
            <a:ext cx="5103520" cy="5660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7068312" y="2971800"/>
            <a:ext cx="1502664"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GOES-13</a:t>
            </a:r>
            <a:endParaRPr lang="en-US" sz="2800" dirty="0"/>
          </a:p>
        </p:txBody>
      </p:sp>
      <p:sp>
        <p:nvSpPr>
          <p:cNvPr id="11" name="Rectangle 10"/>
          <p:cNvSpPr/>
          <p:nvPr/>
        </p:nvSpPr>
        <p:spPr>
          <a:xfrm>
            <a:off x="499872" y="2971800"/>
            <a:ext cx="1502664"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GOES-11</a:t>
            </a:r>
            <a:endParaRPr lang="en-US" sz="2800" dirty="0"/>
          </a:p>
        </p:txBody>
      </p:sp>
      <p:sp>
        <p:nvSpPr>
          <p:cNvPr id="12" name="Rectangle 11"/>
          <p:cNvSpPr/>
          <p:nvPr/>
        </p:nvSpPr>
        <p:spPr>
          <a:xfrm>
            <a:off x="499872" y="2971800"/>
            <a:ext cx="1502664"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GOES-15</a:t>
            </a:r>
            <a:endParaRPr lang="en-US" sz="2800" dirty="0"/>
          </a:p>
        </p:txBody>
      </p:sp>
    </p:spTree>
    <p:custDataLst>
      <p:tags r:id="rId1"/>
    </p:custDataLst>
    <p:extLst>
      <p:ext uri="{BB962C8B-B14F-4D97-AF65-F5344CB8AC3E}">
        <p14:creationId xmlns:p14="http://schemas.microsoft.com/office/powerpoint/2010/main" val="1993865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3316"/>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33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13317"/>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3315"/>
                                        </p:tgtEl>
                                        <p:attrNameLst>
                                          <p:attrName>style.visibility</p:attrName>
                                        </p:attrNameLst>
                                      </p:cBhvr>
                                      <p:to>
                                        <p:strVal val="visible"/>
                                      </p:to>
                                    </p:set>
                                  </p:childTnLst>
                                </p:cTn>
                              </p:par>
                              <p:par>
                                <p:cTn id="15" presetID="1" presetClass="exit"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317"/>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13315"/>
                                        </p:tgtEl>
                                        <p:attrNameLst>
                                          <p:attrName>style.visibility</p:attrName>
                                        </p:attrNameLst>
                                      </p:cBhvr>
                                      <p:to>
                                        <p:strVal val="hidden"/>
                                      </p:to>
                                    </p:set>
                                  </p:childTnLst>
                                </p:cTn>
                              </p:par>
                              <p:par>
                                <p:cTn id="25" presetID="1" presetClass="entr" presetSubtype="0" fill="hold" grpId="1"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xit" presetSubtype="0" fill="hold" grpId="1" nodeType="withEffect">
                                  <p:stCondLst>
                                    <p:cond delay="0"/>
                                  </p:stCondLst>
                                  <p:childTnLst>
                                    <p:set>
                                      <p:cBhvr>
                                        <p:cTn id="28" dur="1" fill="hold">
                                          <p:stCondLst>
                                            <p:cond delay="0"/>
                                          </p:stCondLst>
                                        </p:cTn>
                                        <p:tgtEl>
                                          <p:spTgt spid="12"/>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13317"/>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13315"/>
                                        </p:tgtEl>
                                        <p:attrNameLst>
                                          <p:attrName>style.visibility</p:attrName>
                                        </p:attrNameLst>
                                      </p:cBhvr>
                                      <p:to>
                                        <p:strVal val="visible"/>
                                      </p:to>
                                    </p:set>
                                  </p:childTnLst>
                                </p:cTn>
                              </p:par>
                              <p:par>
                                <p:cTn id="35" presetID="1" presetClass="exit" presetSubtype="0" fill="hold" grpId="2" nodeType="withEffect">
                                  <p:stCondLst>
                                    <p:cond delay="0"/>
                                  </p:stCondLst>
                                  <p:childTnLst>
                                    <p:set>
                                      <p:cBhvr>
                                        <p:cTn id="36" dur="1" fill="hold">
                                          <p:stCondLst>
                                            <p:cond delay="0"/>
                                          </p:stCondLst>
                                        </p:cTn>
                                        <p:tgtEl>
                                          <p:spTgt spid="11"/>
                                        </p:tgtEl>
                                        <p:attrNameLst>
                                          <p:attrName>style.visibility</p:attrName>
                                        </p:attrNameLst>
                                      </p:cBhvr>
                                      <p:to>
                                        <p:strVal val="hidden"/>
                                      </p:to>
                                    </p:set>
                                  </p:childTnLst>
                                </p:cTn>
                              </p:par>
                              <p:par>
                                <p:cTn id="37" presetID="1" presetClass="entr" presetSubtype="0" fill="hold" grpId="2" nodeType="with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3317"/>
                                        </p:tgtEl>
                                        <p:attrNameLst>
                                          <p:attrName>style.visibility</p:attrName>
                                        </p:attrNameLst>
                                      </p:cBhvr>
                                      <p:to>
                                        <p:strVal val="visible"/>
                                      </p:to>
                                    </p:set>
                                  </p:childTnLst>
                                </p:cTn>
                              </p:par>
                              <p:par>
                                <p:cTn id="43" presetID="1" presetClass="exit" presetSubtype="0" fill="hold" nodeType="withEffect">
                                  <p:stCondLst>
                                    <p:cond delay="0"/>
                                  </p:stCondLst>
                                  <p:childTnLst>
                                    <p:set>
                                      <p:cBhvr>
                                        <p:cTn id="44" dur="1" fill="hold">
                                          <p:stCondLst>
                                            <p:cond delay="0"/>
                                          </p:stCondLst>
                                        </p:cTn>
                                        <p:tgtEl>
                                          <p:spTgt spid="13315"/>
                                        </p:tgtEl>
                                        <p:attrNameLst>
                                          <p:attrName>style.visibility</p:attrName>
                                        </p:attrNameLst>
                                      </p:cBhvr>
                                      <p:to>
                                        <p:strVal val="hidden"/>
                                      </p:to>
                                    </p:set>
                                  </p:childTnLst>
                                </p:cTn>
                              </p:par>
                              <p:par>
                                <p:cTn id="45" presetID="1" presetClass="entr" presetSubtype="0" fill="hold" grpId="3" nodeType="with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par>
                                <p:cTn id="47" presetID="1" presetClass="exit" presetSubtype="0" fill="hold" grpId="3" nodeType="withEffect">
                                  <p:stCondLst>
                                    <p:cond delay="0"/>
                                  </p:stCondLst>
                                  <p:childTnLst>
                                    <p:set>
                                      <p:cBhvr>
                                        <p:cTn id="48" dur="1" fill="hold">
                                          <p:stCondLst>
                                            <p:cond delay="0"/>
                                          </p:stCondLst>
                                        </p:cTn>
                                        <p:tgtEl>
                                          <p:spTgt spid="12"/>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nodeType="clickEffect">
                                  <p:stCondLst>
                                    <p:cond delay="0"/>
                                  </p:stCondLst>
                                  <p:childTnLst>
                                    <p:set>
                                      <p:cBhvr>
                                        <p:cTn id="52" dur="1" fill="hold">
                                          <p:stCondLst>
                                            <p:cond delay="0"/>
                                          </p:stCondLst>
                                        </p:cTn>
                                        <p:tgtEl>
                                          <p:spTgt spid="13317"/>
                                        </p:tgtEl>
                                        <p:attrNameLst>
                                          <p:attrName>style.visibility</p:attrName>
                                        </p:attrNameLst>
                                      </p:cBhvr>
                                      <p:to>
                                        <p:strVal val="hidden"/>
                                      </p:to>
                                    </p:set>
                                  </p:childTnLst>
                                </p:cTn>
                              </p:par>
                              <p:par>
                                <p:cTn id="53" presetID="1" presetClass="entr" presetSubtype="0" fill="hold" nodeType="withEffect">
                                  <p:stCondLst>
                                    <p:cond delay="0"/>
                                  </p:stCondLst>
                                  <p:childTnLst>
                                    <p:set>
                                      <p:cBhvr>
                                        <p:cTn id="54" dur="1" fill="hold">
                                          <p:stCondLst>
                                            <p:cond delay="0"/>
                                          </p:stCondLst>
                                        </p:cTn>
                                        <p:tgtEl>
                                          <p:spTgt spid="13315"/>
                                        </p:tgtEl>
                                        <p:attrNameLst>
                                          <p:attrName>style.visibility</p:attrName>
                                        </p:attrNameLst>
                                      </p:cBhvr>
                                      <p:to>
                                        <p:strVal val="visible"/>
                                      </p:to>
                                    </p:set>
                                  </p:childTnLst>
                                </p:cTn>
                              </p:par>
                              <p:par>
                                <p:cTn id="55" presetID="1" presetClass="exit" presetSubtype="0" fill="hold" grpId="4" nodeType="withEffect">
                                  <p:stCondLst>
                                    <p:cond delay="0"/>
                                  </p:stCondLst>
                                  <p:childTnLst>
                                    <p:set>
                                      <p:cBhvr>
                                        <p:cTn id="56" dur="1" fill="hold">
                                          <p:stCondLst>
                                            <p:cond delay="0"/>
                                          </p:stCondLst>
                                        </p:cTn>
                                        <p:tgtEl>
                                          <p:spTgt spid="11"/>
                                        </p:tgtEl>
                                        <p:attrNameLst>
                                          <p:attrName>style.visibility</p:attrName>
                                        </p:attrNameLst>
                                      </p:cBhvr>
                                      <p:to>
                                        <p:strVal val="hidden"/>
                                      </p:to>
                                    </p:set>
                                  </p:childTnLst>
                                </p:cTn>
                              </p:par>
                            </p:childTnLst>
                          </p:cTn>
                        </p:par>
                        <p:par>
                          <p:cTn id="57" fill="hold">
                            <p:stCondLst>
                              <p:cond delay="0"/>
                            </p:stCondLst>
                            <p:childTnLst>
                              <p:par>
                                <p:cTn id="58" presetID="1" presetClass="entr" presetSubtype="0" fill="hold" grpId="4" nodeType="afterEffect">
                                  <p:stCondLst>
                                    <p:cond delay="0"/>
                                  </p:stCondLst>
                                  <p:childTnLst>
                                    <p:set>
                                      <p:cBhvr>
                                        <p:cTn id="59" dur="1" fill="hold">
                                          <p:stCondLst>
                                            <p:cond delay="0"/>
                                          </p:stCondLst>
                                        </p:cTn>
                                        <p:tgtEl>
                                          <p:spTgt spid="12"/>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xit" presetSubtype="0" fill="hold" nodeType="clickEffect">
                                  <p:stCondLst>
                                    <p:cond delay="0"/>
                                  </p:stCondLst>
                                  <p:childTnLst>
                                    <p:set>
                                      <p:cBhvr>
                                        <p:cTn id="63" dur="1" fill="hold">
                                          <p:stCondLst>
                                            <p:cond delay="0"/>
                                          </p:stCondLst>
                                        </p:cTn>
                                        <p:tgtEl>
                                          <p:spTgt spid="13315"/>
                                        </p:tgtEl>
                                        <p:attrNameLst>
                                          <p:attrName>style.visibility</p:attrName>
                                        </p:attrNameLst>
                                      </p:cBhvr>
                                      <p:to>
                                        <p:strVal val="hidden"/>
                                      </p:to>
                                    </p:set>
                                  </p:childTnLst>
                                </p:cTn>
                              </p:par>
                              <p:par>
                                <p:cTn id="64" presetID="1" presetClass="entr" presetSubtype="0" fill="hold" nodeType="withEffect">
                                  <p:stCondLst>
                                    <p:cond delay="0"/>
                                  </p:stCondLst>
                                  <p:childTnLst>
                                    <p:set>
                                      <p:cBhvr>
                                        <p:cTn id="65" dur="1" fill="hold">
                                          <p:stCondLst>
                                            <p:cond delay="0"/>
                                          </p:stCondLst>
                                        </p:cTn>
                                        <p:tgtEl>
                                          <p:spTgt spid="133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1" grpId="2" animBg="1"/>
      <p:bldP spid="11" grpId="3" animBg="1"/>
      <p:bldP spid="11" grpId="4" animBg="1"/>
      <p:bldP spid="12" grpId="0" animBg="1"/>
      <p:bldP spid="12" grpId="1" animBg="1"/>
      <p:bldP spid="12" grpId="2" animBg="1"/>
      <p:bldP spid="12" grpId="3" animBg="1"/>
      <p:bldP spid="12" grpId="4"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custDataLst>
              <p:tags r:id="rId2"/>
            </p:custDataLst>
          </p:nvPr>
        </p:nvPicPr>
        <p:blipFill>
          <a:blip r:embed="rId12" cstate="print">
            <a:extLst>
              <a:ext uri="{28A0092B-C50C-407E-A947-70E740481C1C}">
                <a14:useLocalDpi xmlns:a14="http://schemas.microsoft.com/office/drawing/2010/main" val="0"/>
              </a:ext>
            </a:extLst>
          </a:blip>
          <a:srcRect/>
          <a:stretch>
            <a:fillRect/>
          </a:stretch>
        </p:blipFill>
        <p:spPr bwMode="auto">
          <a:xfrm>
            <a:off x="1828800" y="1219200"/>
            <a:ext cx="5196459" cy="3716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p:txBody>
          <a:bodyPr>
            <a:normAutofit/>
          </a:bodyPr>
          <a:lstStyle/>
          <a:p>
            <a:r>
              <a:rPr lang="en-US" dirty="0" smtClean="0"/>
              <a:t>New 13.3 um IR “CO2” Channel</a:t>
            </a:r>
            <a:endParaRPr lang="en-US" dirty="0"/>
          </a:p>
        </p:txBody>
      </p:sp>
      <p:pic>
        <p:nvPicPr>
          <p:cNvPr id="1027" name="Picture 3"/>
          <p:cNvPicPr>
            <a:picLocks noChangeAspect="1" noChangeArrowheads="1"/>
          </p:cNvPicPr>
          <p:nvPr>
            <p:custDataLst>
              <p:tags r:id="rId3"/>
            </p:custDataLst>
          </p:nvPr>
        </p:nvPicPr>
        <p:blipFill>
          <a:blip r:embed="rId13">
            <a:extLst>
              <a:ext uri="{28A0092B-C50C-407E-A947-70E740481C1C}">
                <a14:useLocalDpi xmlns:a14="http://schemas.microsoft.com/office/drawing/2010/main" val="0"/>
              </a:ext>
            </a:extLst>
          </a:blip>
          <a:srcRect/>
          <a:stretch>
            <a:fillRect/>
          </a:stretch>
        </p:blipFill>
        <p:spPr bwMode="auto">
          <a:xfrm>
            <a:off x="2667000" y="2819400"/>
            <a:ext cx="4191000" cy="3941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PTShape_0"/>
          <p:cNvPicPr>
            <a:picLocks noChangeAspect="1" noChangeArrowheads="1"/>
          </p:cNvPicPr>
          <p:nvPr>
            <p:custDataLst>
              <p:tags r:id="rId4"/>
            </p:custDataLst>
          </p:nvPr>
        </p:nvPicPr>
        <p:blipFill>
          <a:blip r:embed="rId14">
            <a:extLst>
              <a:ext uri="{28A0092B-C50C-407E-A947-70E740481C1C}">
                <a14:useLocalDpi xmlns:a14="http://schemas.microsoft.com/office/drawing/2010/main" val="0"/>
              </a:ext>
            </a:extLst>
          </a:blip>
          <a:srcRect/>
          <a:stretch>
            <a:fillRect/>
          </a:stretch>
        </p:blipFill>
        <p:spPr bwMode="auto">
          <a:xfrm>
            <a:off x="838200" y="2179320"/>
            <a:ext cx="7416800" cy="4450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838200" y="2179320"/>
            <a:ext cx="2514600" cy="2225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PTShape_1"/>
          <p:cNvPicPr>
            <a:picLocks noChangeAspect="1" noChangeArrowheads="1"/>
          </p:cNvPicPr>
          <p:nvPr>
            <p:custDataLst>
              <p:tags r:id="rId5"/>
            </p:custDataLst>
          </p:nvPr>
        </p:nvPicPr>
        <p:blipFill>
          <a:blip r:embed="rId15">
            <a:extLst>
              <a:ext uri="{28A0092B-C50C-407E-A947-70E740481C1C}">
                <a14:useLocalDpi xmlns:a14="http://schemas.microsoft.com/office/drawing/2010/main" val="0"/>
              </a:ext>
            </a:extLst>
          </a:blip>
          <a:srcRect/>
          <a:stretch>
            <a:fillRect/>
          </a:stretch>
        </p:blipFill>
        <p:spPr bwMode="auto">
          <a:xfrm>
            <a:off x="3301206" y="2152015"/>
            <a:ext cx="2490787" cy="227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PTShape_2"/>
          <p:cNvPicPr>
            <a:picLocks noChangeAspect="1" noChangeArrowheads="1"/>
          </p:cNvPicPr>
          <p:nvPr>
            <p:custDataLst>
              <p:tags r:id="rId6"/>
            </p:custDataLst>
          </p:nvPr>
        </p:nvPicPr>
        <p:blipFill>
          <a:blip r:embed="rId16">
            <a:extLst>
              <a:ext uri="{28A0092B-C50C-407E-A947-70E740481C1C}">
                <a14:useLocalDpi xmlns:a14="http://schemas.microsoft.com/office/drawing/2010/main" val="0"/>
              </a:ext>
            </a:extLst>
          </a:blip>
          <a:srcRect/>
          <a:stretch>
            <a:fillRect/>
          </a:stretch>
        </p:blipFill>
        <p:spPr bwMode="auto">
          <a:xfrm>
            <a:off x="5767387" y="2152015"/>
            <a:ext cx="2487613" cy="227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custDataLst>
              <p:tags r:id="rId7"/>
            </p:custDataLst>
          </p:nvPr>
        </p:nvPicPr>
        <p:blipFill>
          <a:blip r:embed="rId16">
            <a:extLst>
              <a:ext uri="{28A0092B-C50C-407E-A947-70E740481C1C}">
                <a14:useLocalDpi xmlns:a14="http://schemas.microsoft.com/office/drawing/2010/main" val="0"/>
              </a:ext>
            </a:extLst>
          </a:blip>
          <a:srcRect/>
          <a:stretch>
            <a:fillRect/>
          </a:stretch>
        </p:blipFill>
        <p:spPr bwMode="auto">
          <a:xfrm>
            <a:off x="813594" y="4431665"/>
            <a:ext cx="2539206" cy="2252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custDataLst>
              <p:tags r:id="rId8"/>
            </p:custDataLst>
          </p:nvPr>
        </p:nvPicPr>
        <p:blipFill>
          <a:blip r:embed="rId17">
            <a:extLst>
              <a:ext uri="{28A0092B-C50C-407E-A947-70E740481C1C}">
                <a14:useLocalDpi xmlns:a14="http://schemas.microsoft.com/office/drawing/2010/main" val="0"/>
              </a:ext>
            </a:extLst>
          </a:blip>
          <a:srcRect/>
          <a:stretch>
            <a:fillRect/>
          </a:stretch>
        </p:blipFill>
        <p:spPr bwMode="auto">
          <a:xfrm>
            <a:off x="3275805" y="4404360"/>
            <a:ext cx="2541587" cy="22800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custDataLst>
              <p:tags r:id="rId9"/>
            </p:custDataLst>
          </p:nvPr>
        </p:nvPicPr>
        <p:blipFill>
          <a:blip r:embed="rId17">
            <a:extLst>
              <a:ext uri="{28A0092B-C50C-407E-A947-70E740481C1C}">
                <a14:useLocalDpi xmlns:a14="http://schemas.microsoft.com/office/drawing/2010/main" val="0"/>
              </a:ext>
            </a:extLst>
          </a:blip>
          <a:srcRect/>
          <a:stretch>
            <a:fillRect/>
          </a:stretch>
        </p:blipFill>
        <p:spPr bwMode="auto">
          <a:xfrm>
            <a:off x="5767387" y="4404360"/>
            <a:ext cx="2487613" cy="2280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ontent Placeholder 1"/>
          <p:cNvSpPr>
            <a:spLocks noGrp="1"/>
          </p:cNvSpPr>
          <p:nvPr>
            <p:ph idx="1"/>
          </p:nvPr>
        </p:nvSpPr>
        <p:spPr>
          <a:xfrm>
            <a:off x="457200" y="1600200"/>
            <a:ext cx="8229600" cy="6149376"/>
          </a:xfrm>
        </p:spPr>
        <p:txBody>
          <a:bodyPr>
            <a:spAutoFit/>
          </a:bodyPr>
          <a:lstStyle/>
          <a:p>
            <a:r>
              <a:rPr lang="en-US" dirty="0" smtClean="0"/>
              <a:t>Replaces 12 um channel on GOES-11</a:t>
            </a:r>
            <a:endParaRPr lang="en-US" dirty="0"/>
          </a:p>
          <a:p>
            <a:r>
              <a:rPr lang="en-US" dirty="0" smtClean="0"/>
              <a:t>Optimal for cloud height assignment technique</a:t>
            </a:r>
          </a:p>
          <a:p>
            <a:r>
              <a:rPr lang="en-US" dirty="0" err="1" smtClean="0"/>
              <a:t>Longwave</a:t>
            </a:r>
            <a:r>
              <a:rPr lang="en-US" dirty="0" smtClean="0"/>
              <a:t> IR difference can show volcanic ash</a:t>
            </a:r>
          </a:p>
          <a:p>
            <a:r>
              <a:rPr lang="en-US" dirty="0" smtClean="0"/>
              <a:t>See COMET’s </a:t>
            </a:r>
            <a:r>
              <a:rPr lang="en-US" dirty="0" smtClean="0">
                <a:hlinkClick r:id="rId18"/>
              </a:rPr>
              <a:t>GOES Channel Selection V2</a:t>
            </a:r>
            <a:r>
              <a:rPr lang="en-US" dirty="0" smtClean="0"/>
              <a:t> module for more information</a:t>
            </a:r>
          </a:p>
          <a:p>
            <a:r>
              <a:rPr lang="en-US" dirty="0" smtClean="0"/>
              <a:t>All GOES-15 IR Channels</a:t>
            </a:r>
          </a:p>
          <a:p>
            <a:pPr lvl="1">
              <a:buFont typeface="Wingdings" pitchFamily="2" charset="2"/>
              <a:buChar char="ü"/>
            </a:pPr>
            <a:r>
              <a:rPr lang="en-US" dirty="0" smtClean="0"/>
              <a:t>4km resolution</a:t>
            </a:r>
          </a:p>
          <a:p>
            <a:pPr lvl="1">
              <a:buFont typeface="Wingdings" pitchFamily="2" charset="2"/>
              <a:buChar char="ü"/>
            </a:pPr>
            <a:r>
              <a:rPr lang="en-US" dirty="0" smtClean="0"/>
              <a:t>Improved </a:t>
            </a:r>
            <a:r>
              <a:rPr lang="en-US" dirty="0"/>
              <a:t>calibration (less noise)</a:t>
            </a:r>
          </a:p>
          <a:p>
            <a:endParaRPr lang="en-US" dirty="0"/>
          </a:p>
          <a:p>
            <a:endParaRPr lang="en-US" dirty="0"/>
          </a:p>
        </p:txBody>
      </p:sp>
    </p:spTree>
    <p:custDataLst>
      <p:tags r:id="rId1"/>
    </p:custDataLst>
    <p:extLst>
      <p:ext uri="{BB962C8B-B14F-4D97-AF65-F5344CB8AC3E}">
        <p14:creationId xmlns:p14="http://schemas.microsoft.com/office/powerpoint/2010/main" val="1389215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074"/>
                                        </p:tgtEl>
                                        <p:attrNameLst>
                                          <p:attrName>style.visibility</p:attrName>
                                        </p:attrNameLst>
                                      </p:cBhvr>
                                      <p:to>
                                        <p:strVal val="visible"/>
                                      </p:to>
                                    </p:set>
                                    <p:animEffect transition="in" filter="fade">
                                      <p:cBhvr>
                                        <p:cTn id="10" dur="500"/>
                                        <p:tgtEl>
                                          <p:spTgt spid="307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3"/>
                                        </p:tgtEl>
                                      </p:cBhvr>
                                    </p:animEffect>
                                    <p:set>
                                      <p:cBhvr>
                                        <p:cTn id="20" dur="1" fill="hold">
                                          <p:stCondLst>
                                            <p:cond delay="499"/>
                                          </p:stCondLst>
                                        </p:cTn>
                                        <p:tgtEl>
                                          <p:spTgt spid="3"/>
                                        </p:tgtEl>
                                        <p:attrNameLst>
                                          <p:attrName>style.visibility</p:attrName>
                                        </p:attrNameLst>
                                      </p:cBhvr>
                                      <p:to>
                                        <p:strVal val="hidden"/>
                                      </p:to>
                                    </p:set>
                                  </p:childTnLst>
                                </p:cTn>
                              </p:par>
                              <p:par>
                                <p:cTn id="21" presetID="10" presetClass="entr" presetSubtype="0" fill="hold" nodeType="withEffect">
                                  <p:stCondLst>
                                    <p:cond delay="0"/>
                                  </p:stCondLst>
                                  <p:childTnLst>
                                    <p:set>
                                      <p:cBhvr>
                                        <p:cTn id="22" dur="1" fill="hold">
                                          <p:stCondLst>
                                            <p:cond delay="0"/>
                                          </p:stCondLst>
                                        </p:cTn>
                                        <p:tgtEl>
                                          <p:spTgt spid="2050"/>
                                        </p:tgtEl>
                                        <p:attrNameLst>
                                          <p:attrName>style.visibility</p:attrName>
                                        </p:attrNameLst>
                                      </p:cBhvr>
                                      <p:to>
                                        <p:strVal val="visible"/>
                                      </p:to>
                                    </p:set>
                                    <p:animEffect transition="in" filter="fade">
                                      <p:cBhvr>
                                        <p:cTn id="23" dur="500"/>
                                        <p:tgtEl>
                                          <p:spTgt spid="205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500"/>
                                        <p:tgtEl>
                                          <p:spTgt spid="2050"/>
                                        </p:tgtEl>
                                      </p:cBhvr>
                                    </p:animEffect>
                                    <p:set>
                                      <p:cBhvr>
                                        <p:cTn id="28" dur="1" fill="hold">
                                          <p:stCondLst>
                                            <p:cond delay="499"/>
                                          </p:stCondLst>
                                        </p:cTn>
                                        <p:tgtEl>
                                          <p:spTgt spid="2050"/>
                                        </p:tgtEl>
                                        <p:attrNameLst>
                                          <p:attrName>style.visibility</p:attrName>
                                        </p:attrNameLst>
                                      </p:cBhvr>
                                      <p:to>
                                        <p:strVal val="hidden"/>
                                      </p:to>
                                    </p:set>
                                  </p:childTnLst>
                                </p:cTn>
                              </p:par>
                              <p:par>
                                <p:cTn id="29" presetID="10" presetClass="entr" presetSubtype="0" fill="hold" nodeType="withEffect">
                                  <p:stCondLst>
                                    <p:cond delay="0"/>
                                  </p:stCondLst>
                                  <p:childTnLst>
                                    <p:set>
                                      <p:cBhvr>
                                        <p:cTn id="30" dur="1" fill="hold">
                                          <p:stCondLst>
                                            <p:cond delay="0"/>
                                          </p:stCondLst>
                                        </p:cTn>
                                        <p:tgtEl>
                                          <p:spTgt spid="2051"/>
                                        </p:tgtEl>
                                        <p:attrNameLst>
                                          <p:attrName>style.visibility</p:attrName>
                                        </p:attrNameLst>
                                      </p:cBhvr>
                                      <p:to>
                                        <p:strVal val="visible"/>
                                      </p:to>
                                    </p:set>
                                    <p:animEffect transition="in" filter="fade">
                                      <p:cBhvr>
                                        <p:cTn id="31" dur="500"/>
                                        <p:tgtEl>
                                          <p:spTgt spid="205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nodeType="clickEffect">
                                  <p:stCondLst>
                                    <p:cond delay="0"/>
                                  </p:stCondLst>
                                  <p:childTnLst>
                                    <p:animEffect transition="out" filter="fade">
                                      <p:cBhvr>
                                        <p:cTn id="35" dur="500"/>
                                        <p:tgtEl>
                                          <p:spTgt spid="2051"/>
                                        </p:tgtEl>
                                      </p:cBhvr>
                                    </p:animEffect>
                                    <p:set>
                                      <p:cBhvr>
                                        <p:cTn id="36" dur="1" fill="hold">
                                          <p:stCondLst>
                                            <p:cond delay="499"/>
                                          </p:stCondLst>
                                        </p:cTn>
                                        <p:tgtEl>
                                          <p:spTgt spid="2051"/>
                                        </p:tgtEl>
                                        <p:attrNameLst>
                                          <p:attrName>style.visibility</p:attrName>
                                        </p:attrNameLst>
                                      </p:cBhvr>
                                      <p:to>
                                        <p:strVal val="hidden"/>
                                      </p:to>
                                    </p:set>
                                  </p:childTnLst>
                                </p:cTn>
                              </p:par>
                              <p:par>
                                <p:cTn id="37" presetID="10" presetClass="entr" presetSubtype="0" fill="hold" nodeType="withEffect">
                                  <p:stCondLst>
                                    <p:cond delay="0"/>
                                  </p:stCondLst>
                                  <p:childTnLst>
                                    <p:set>
                                      <p:cBhvr>
                                        <p:cTn id="38" dur="1" fill="hold">
                                          <p:stCondLst>
                                            <p:cond delay="0"/>
                                          </p:stCondLst>
                                        </p:cTn>
                                        <p:tgtEl>
                                          <p:spTgt spid="2052"/>
                                        </p:tgtEl>
                                        <p:attrNameLst>
                                          <p:attrName>style.visibility</p:attrName>
                                        </p:attrNameLst>
                                      </p:cBhvr>
                                      <p:to>
                                        <p:strVal val="visible"/>
                                      </p:to>
                                    </p:set>
                                    <p:animEffect transition="in" filter="fade">
                                      <p:cBhvr>
                                        <p:cTn id="39" dur="500"/>
                                        <p:tgtEl>
                                          <p:spTgt spid="205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nodeType="clickEffect">
                                  <p:stCondLst>
                                    <p:cond delay="0"/>
                                  </p:stCondLst>
                                  <p:childTnLst>
                                    <p:animEffect transition="out" filter="fade">
                                      <p:cBhvr>
                                        <p:cTn id="43" dur="500"/>
                                        <p:tgtEl>
                                          <p:spTgt spid="2052"/>
                                        </p:tgtEl>
                                      </p:cBhvr>
                                    </p:animEffect>
                                    <p:set>
                                      <p:cBhvr>
                                        <p:cTn id="44" dur="1" fill="hold">
                                          <p:stCondLst>
                                            <p:cond delay="499"/>
                                          </p:stCondLst>
                                        </p:cTn>
                                        <p:tgtEl>
                                          <p:spTgt spid="2052"/>
                                        </p:tgtEl>
                                        <p:attrNameLst>
                                          <p:attrName>style.visibility</p:attrName>
                                        </p:attrNameLst>
                                      </p:cBhvr>
                                      <p:to>
                                        <p:strVal val="hidden"/>
                                      </p:to>
                                    </p:set>
                                  </p:childTnLst>
                                </p:cTn>
                              </p:par>
                              <p:par>
                                <p:cTn id="45" presetID="10" presetClass="entr" presetSubtype="0" fill="hold" nodeType="withEffect">
                                  <p:stCondLst>
                                    <p:cond delay="0"/>
                                  </p:stCondLst>
                                  <p:childTnLst>
                                    <p:set>
                                      <p:cBhvr>
                                        <p:cTn id="46" dur="1" fill="hold">
                                          <p:stCondLst>
                                            <p:cond delay="0"/>
                                          </p:stCondLst>
                                        </p:cTn>
                                        <p:tgtEl>
                                          <p:spTgt spid="2053"/>
                                        </p:tgtEl>
                                        <p:attrNameLst>
                                          <p:attrName>style.visibility</p:attrName>
                                        </p:attrNameLst>
                                      </p:cBhvr>
                                      <p:to>
                                        <p:strVal val="visible"/>
                                      </p:to>
                                    </p:set>
                                    <p:animEffect transition="in" filter="fade">
                                      <p:cBhvr>
                                        <p:cTn id="47" dur="500"/>
                                        <p:tgtEl>
                                          <p:spTgt spid="205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nodeType="clickEffect">
                                  <p:stCondLst>
                                    <p:cond delay="0"/>
                                  </p:stCondLst>
                                  <p:childTnLst>
                                    <p:animEffect transition="out" filter="fade">
                                      <p:cBhvr>
                                        <p:cTn id="51" dur="500"/>
                                        <p:tgtEl>
                                          <p:spTgt spid="2053"/>
                                        </p:tgtEl>
                                      </p:cBhvr>
                                    </p:animEffect>
                                    <p:set>
                                      <p:cBhvr>
                                        <p:cTn id="52" dur="1" fill="hold">
                                          <p:stCondLst>
                                            <p:cond delay="499"/>
                                          </p:stCondLst>
                                        </p:cTn>
                                        <p:tgtEl>
                                          <p:spTgt spid="2053"/>
                                        </p:tgtEl>
                                        <p:attrNameLst>
                                          <p:attrName>style.visibility</p:attrName>
                                        </p:attrNameLst>
                                      </p:cBhvr>
                                      <p:to>
                                        <p:strVal val="hidden"/>
                                      </p:to>
                                    </p:set>
                                  </p:childTnLst>
                                </p:cTn>
                              </p:par>
                              <p:par>
                                <p:cTn id="53" presetID="10" presetClass="entr" presetSubtype="0" fill="hold" nodeType="withEffect">
                                  <p:stCondLst>
                                    <p:cond delay="0"/>
                                  </p:stCondLst>
                                  <p:childTnLst>
                                    <p:set>
                                      <p:cBhvr>
                                        <p:cTn id="54" dur="1" fill="hold">
                                          <p:stCondLst>
                                            <p:cond delay="0"/>
                                          </p:stCondLst>
                                        </p:cTn>
                                        <p:tgtEl>
                                          <p:spTgt spid="2054"/>
                                        </p:tgtEl>
                                        <p:attrNameLst>
                                          <p:attrName>style.visibility</p:attrName>
                                        </p:attrNameLst>
                                      </p:cBhvr>
                                      <p:to>
                                        <p:strVal val="visible"/>
                                      </p:to>
                                    </p:set>
                                    <p:animEffect transition="in" filter="fade">
                                      <p:cBhvr>
                                        <p:cTn id="55" dur="500"/>
                                        <p:tgtEl>
                                          <p:spTgt spid="2054"/>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2">
                                            <p:txEl>
                                              <p:pRg st="1" end="1"/>
                                            </p:txEl>
                                          </p:spTgt>
                                        </p:tgtEl>
                                        <p:attrNameLst>
                                          <p:attrName>style.visibility</p:attrName>
                                        </p:attrNameLst>
                                      </p:cBhvr>
                                      <p:to>
                                        <p:strVal val="visible"/>
                                      </p:to>
                                    </p:set>
                                    <p:animEffect transition="in" filter="fade">
                                      <p:cBhvr>
                                        <p:cTn id="60" dur="500"/>
                                        <p:tgtEl>
                                          <p:spTgt spid="2">
                                            <p:txEl>
                                              <p:pRg st="1" end="1"/>
                                            </p:txEl>
                                          </p:spTgt>
                                        </p:tgtEl>
                                      </p:cBhvr>
                                    </p:animEffect>
                                  </p:childTnLst>
                                </p:cTn>
                              </p:par>
                              <p:par>
                                <p:cTn id="61" presetID="10" presetClass="entr" presetSubtype="0" fill="hold" nodeType="withEffect">
                                  <p:stCondLst>
                                    <p:cond delay="0"/>
                                  </p:stCondLst>
                                  <p:childTnLst>
                                    <p:set>
                                      <p:cBhvr>
                                        <p:cTn id="62" dur="1" fill="hold">
                                          <p:stCondLst>
                                            <p:cond delay="0"/>
                                          </p:stCondLst>
                                        </p:cTn>
                                        <p:tgtEl>
                                          <p:spTgt spid="1027"/>
                                        </p:tgtEl>
                                        <p:attrNameLst>
                                          <p:attrName>style.visibility</p:attrName>
                                        </p:attrNameLst>
                                      </p:cBhvr>
                                      <p:to>
                                        <p:strVal val="visible"/>
                                      </p:to>
                                    </p:set>
                                    <p:animEffect transition="in" filter="fade">
                                      <p:cBhvr>
                                        <p:cTn id="63" dur="500"/>
                                        <p:tgtEl>
                                          <p:spTgt spid="1027"/>
                                        </p:tgtEl>
                                      </p:cBhvr>
                                    </p:animEffect>
                                  </p:childTnLst>
                                </p:cTn>
                              </p:par>
                              <p:par>
                                <p:cTn id="64" presetID="10" presetClass="exit" presetSubtype="0" fill="hold" nodeType="withEffect">
                                  <p:stCondLst>
                                    <p:cond delay="0"/>
                                  </p:stCondLst>
                                  <p:childTnLst>
                                    <p:animEffect transition="out" filter="fade">
                                      <p:cBhvr>
                                        <p:cTn id="65" dur="500"/>
                                        <p:tgtEl>
                                          <p:spTgt spid="3074"/>
                                        </p:tgtEl>
                                      </p:cBhvr>
                                    </p:animEffect>
                                    <p:set>
                                      <p:cBhvr>
                                        <p:cTn id="66" dur="1" fill="hold">
                                          <p:stCondLst>
                                            <p:cond delay="499"/>
                                          </p:stCondLst>
                                        </p:cTn>
                                        <p:tgtEl>
                                          <p:spTgt spid="3074"/>
                                        </p:tgtEl>
                                        <p:attrNameLst>
                                          <p:attrName>style.visibility</p:attrName>
                                        </p:attrNameLst>
                                      </p:cBhvr>
                                      <p:to>
                                        <p:strVal val="hidden"/>
                                      </p:to>
                                    </p:set>
                                  </p:childTnLst>
                                </p:cTn>
                              </p:par>
                              <p:par>
                                <p:cTn id="67" presetID="10" presetClass="exit" presetSubtype="0" fill="hold" nodeType="withEffect">
                                  <p:stCondLst>
                                    <p:cond delay="0"/>
                                  </p:stCondLst>
                                  <p:childTnLst>
                                    <p:animEffect transition="out" filter="fade">
                                      <p:cBhvr>
                                        <p:cTn id="68" dur="500"/>
                                        <p:tgtEl>
                                          <p:spTgt spid="2054"/>
                                        </p:tgtEl>
                                      </p:cBhvr>
                                    </p:animEffect>
                                    <p:set>
                                      <p:cBhvr>
                                        <p:cTn id="69" dur="1" fill="hold">
                                          <p:stCondLst>
                                            <p:cond delay="499"/>
                                          </p:stCondLst>
                                        </p:cTn>
                                        <p:tgtEl>
                                          <p:spTgt spid="2054"/>
                                        </p:tgtEl>
                                        <p:attrNameLst>
                                          <p:attrName>style.visibility</p:attrName>
                                        </p:attrNameLst>
                                      </p:cBhvr>
                                      <p:to>
                                        <p:strVal val="hidden"/>
                                      </p:to>
                                    </p:se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2">
                                            <p:txEl>
                                              <p:pRg st="2" end="2"/>
                                            </p:txEl>
                                          </p:spTgt>
                                        </p:tgtEl>
                                        <p:attrNameLst>
                                          <p:attrName>style.visibility</p:attrName>
                                        </p:attrNameLst>
                                      </p:cBhvr>
                                      <p:to>
                                        <p:strVal val="visible"/>
                                      </p:to>
                                    </p:set>
                                    <p:animEffect transition="in" filter="fade">
                                      <p:cBhvr>
                                        <p:cTn id="74" dur="500"/>
                                        <p:tgtEl>
                                          <p:spTgt spid="2">
                                            <p:txEl>
                                              <p:pRg st="2" end="2"/>
                                            </p:txEl>
                                          </p:spTgt>
                                        </p:tgtEl>
                                      </p:cBhvr>
                                    </p:animEffect>
                                  </p:childTnLst>
                                </p:cTn>
                              </p:par>
                              <p:par>
                                <p:cTn id="75" presetID="10" presetClass="exit" presetSubtype="0" fill="hold" nodeType="withEffect">
                                  <p:stCondLst>
                                    <p:cond delay="0"/>
                                  </p:stCondLst>
                                  <p:childTnLst>
                                    <p:animEffect transition="out" filter="fade">
                                      <p:cBhvr>
                                        <p:cTn id="76" dur="500"/>
                                        <p:tgtEl>
                                          <p:spTgt spid="1027"/>
                                        </p:tgtEl>
                                      </p:cBhvr>
                                    </p:animEffect>
                                    <p:set>
                                      <p:cBhvr>
                                        <p:cTn id="77" dur="1" fill="hold">
                                          <p:stCondLst>
                                            <p:cond delay="499"/>
                                          </p:stCondLst>
                                        </p:cTn>
                                        <p:tgtEl>
                                          <p:spTgt spid="1027"/>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2">
                                            <p:txEl>
                                              <p:pRg st="3" end="3"/>
                                            </p:txEl>
                                          </p:spTgt>
                                        </p:tgtEl>
                                        <p:attrNameLst>
                                          <p:attrName>style.visibility</p:attrName>
                                        </p:attrNameLst>
                                      </p:cBhvr>
                                      <p:to>
                                        <p:strVal val="visible"/>
                                      </p:to>
                                    </p:set>
                                    <p:animEffect transition="in" filter="fade">
                                      <p:cBhvr>
                                        <p:cTn id="82" dur="500"/>
                                        <p:tgtEl>
                                          <p:spTgt spid="2">
                                            <p:txEl>
                                              <p:pRg st="3" end="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2">
                                            <p:txEl>
                                              <p:pRg st="4" end="4"/>
                                            </p:txEl>
                                          </p:spTgt>
                                        </p:tgtEl>
                                        <p:attrNameLst>
                                          <p:attrName>style.visibility</p:attrName>
                                        </p:attrNameLst>
                                      </p:cBhvr>
                                      <p:to>
                                        <p:strVal val="visible"/>
                                      </p:to>
                                    </p:set>
                                    <p:animEffect transition="in" filter="fade">
                                      <p:cBhvr>
                                        <p:cTn id="87" dur="500"/>
                                        <p:tgtEl>
                                          <p:spTgt spid="2">
                                            <p:txEl>
                                              <p:pRg st="4" end="4"/>
                                            </p:txEl>
                                          </p:spTgt>
                                        </p:tgtEl>
                                      </p:cBhvr>
                                    </p:animEffect>
                                  </p:childTnLst>
                                </p:cTn>
                              </p:par>
                              <p:par>
                                <p:cTn id="88" presetID="10" presetClass="entr" presetSubtype="0" fill="hold" nodeType="withEffect">
                                  <p:stCondLst>
                                    <p:cond delay="0"/>
                                  </p:stCondLst>
                                  <p:childTnLst>
                                    <p:set>
                                      <p:cBhvr>
                                        <p:cTn id="89" dur="1" fill="hold">
                                          <p:stCondLst>
                                            <p:cond delay="0"/>
                                          </p:stCondLst>
                                        </p:cTn>
                                        <p:tgtEl>
                                          <p:spTgt spid="2">
                                            <p:txEl>
                                              <p:pRg st="5" end="5"/>
                                            </p:txEl>
                                          </p:spTgt>
                                        </p:tgtEl>
                                        <p:attrNameLst>
                                          <p:attrName>style.visibility</p:attrName>
                                        </p:attrNameLst>
                                      </p:cBhvr>
                                      <p:to>
                                        <p:strVal val="visible"/>
                                      </p:to>
                                    </p:set>
                                    <p:animEffect transition="in" filter="fade">
                                      <p:cBhvr>
                                        <p:cTn id="90" dur="500"/>
                                        <p:tgtEl>
                                          <p:spTgt spid="2">
                                            <p:txEl>
                                              <p:pRg st="5" end="5"/>
                                            </p:txEl>
                                          </p:spTgt>
                                        </p:tgtEl>
                                      </p:cBhvr>
                                    </p:animEffect>
                                  </p:childTnLst>
                                </p:cTn>
                              </p:par>
                              <p:par>
                                <p:cTn id="91" presetID="10" presetClass="entr" presetSubtype="0" fill="hold" nodeType="withEffect">
                                  <p:stCondLst>
                                    <p:cond delay="0"/>
                                  </p:stCondLst>
                                  <p:childTnLst>
                                    <p:set>
                                      <p:cBhvr>
                                        <p:cTn id="92" dur="1" fill="hold">
                                          <p:stCondLst>
                                            <p:cond delay="0"/>
                                          </p:stCondLst>
                                        </p:cTn>
                                        <p:tgtEl>
                                          <p:spTgt spid="2">
                                            <p:txEl>
                                              <p:pRg st="6" end="6"/>
                                            </p:txEl>
                                          </p:spTgt>
                                        </p:tgtEl>
                                        <p:attrNameLst>
                                          <p:attrName>style.visibility</p:attrName>
                                        </p:attrNameLst>
                                      </p:cBhvr>
                                      <p:to>
                                        <p:strVal val="visible"/>
                                      </p:to>
                                    </p:set>
                                    <p:animEffect transition="in" filter="fade">
                                      <p:cBhvr>
                                        <p:cTn id="93" dur="500"/>
                                        <p:tgtEl>
                                          <p:spTgt spid="2">
                                            <p:txEl>
                                              <p:pRg st="6" end="6"/>
                                            </p:txEl>
                                          </p:spTgt>
                                        </p:tgtEl>
                                      </p:cBhvr>
                                    </p:animEffect>
                                  </p:childTnLst>
                                </p:cTn>
                              </p:par>
                              <p:par>
                                <p:cTn id="94" presetID="10" presetClass="entr" presetSubtype="0" fill="hold" nodeType="withEffect">
                                  <p:stCondLst>
                                    <p:cond delay="0"/>
                                  </p:stCondLst>
                                  <p:childTnLst>
                                    <p:set>
                                      <p:cBhvr>
                                        <p:cTn id="95" dur="1" fill="hold">
                                          <p:stCondLst>
                                            <p:cond delay="0"/>
                                          </p:stCondLst>
                                        </p:cTn>
                                        <p:tgtEl>
                                          <p:spTgt spid="4098"/>
                                        </p:tgtEl>
                                        <p:attrNameLst>
                                          <p:attrName>style.visibility</p:attrName>
                                        </p:attrNameLst>
                                      </p:cBhvr>
                                      <p:to>
                                        <p:strVal val="visible"/>
                                      </p:to>
                                    </p:set>
                                    <p:animEffect transition="in" filter="fade">
                                      <p:cBhvr>
                                        <p:cTn id="96" dur="500"/>
                                        <p:tgtEl>
                                          <p:spTgt spid="4098"/>
                                        </p:tgtEl>
                                      </p:cBhvr>
                                    </p:animEffect>
                                  </p:childTnLst>
                                </p:cTn>
                              </p:par>
                              <p:par>
                                <p:cTn id="97" presetID="10" presetClass="exit" presetSubtype="0" fill="hold" nodeType="withEffect">
                                  <p:stCondLst>
                                    <p:cond delay="0"/>
                                  </p:stCondLst>
                                  <p:childTnLst>
                                    <p:animEffect transition="out" filter="fade">
                                      <p:cBhvr>
                                        <p:cTn id="98" dur="500"/>
                                        <p:tgtEl>
                                          <p:spTgt spid="2">
                                            <p:txEl>
                                              <p:pRg st="0" end="0"/>
                                            </p:txEl>
                                          </p:spTgt>
                                        </p:tgtEl>
                                      </p:cBhvr>
                                    </p:animEffect>
                                    <p:set>
                                      <p:cBhvr>
                                        <p:cTn id="99" dur="1" fill="hold">
                                          <p:stCondLst>
                                            <p:cond delay="499"/>
                                          </p:stCondLst>
                                        </p:cTn>
                                        <p:tgtEl>
                                          <p:spTgt spid="2">
                                            <p:txEl>
                                              <p:pRg st="0" end="0"/>
                                            </p:txEl>
                                          </p:spTgt>
                                        </p:tgtEl>
                                        <p:attrNameLst>
                                          <p:attrName>style.visibility</p:attrName>
                                        </p:attrNameLst>
                                      </p:cBhvr>
                                      <p:to>
                                        <p:strVal val="hidden"/>
                                      </p:to>
                                    </p:set>
                                  </p:childTnLst>
                                </p:cTn>
                              </p:par>
                              <p:par>
                                <p:cTn id="100" presetID="10" presetClass="exit" presetSubtype="0" fill="hold" nodeType="withEffect">
                                  <p:stCondLst>
                                    <p:cond delay="0"/>
                                  </p:stCondLst>
                                  <p:childTnLst>
                                    <p:animEffect transition="out" filter="fade">
                                      <p:cBhvr>
                                        <p:cTn id="101" dur="500"/>
                                        <p:tgtEl>
                                          <p:spTgt spid="2">
                                            <p:txEl>
                                              <p:pRg st="1" end="1"/>
                                            </p:txEl>
                                          </p:spTgt>
                                        </p:tgtEl>
                                      </p:cBhvr>
                                    </p:animEffect>
                                    <p:set>
                                      <p:cBhvr>
                                        <p:cTn id="102" dur="1" fill="hold">
                                          <p:stCondLst>
                                            <p:cond delay="499"/>
                                          </p:stCondLst>
                                        </p:cTn>
                                        <p:tgtEl>
                                          <p:spTgt spid="2">
                                            <p:txEl>
                                              <p:pRg st="1" end="1"/>
                                            </p:txEl>
                                          </p:spTgt>
                                        </p:tgtEl>
                                        <p:attrNameLst>
                                          <p:attrName>style.visibility</p:attrName>
                                        </p:attrNameLst>
                                      </p:cBhvr>
                                      <p:to>
                                        <p:strVal val="hidden"/>
                                      </p:to>
                                    </p:set>
                                  </p:childTnLst>
                                </p:cTn>
                              </p:par>
                              <p:par>
                                <p:cTn id="103" presetID="10" presetClass="exit" presetSubtype="0" fill="hold" nodeType="withEffect">
                                  <p:stCondLst>
                                    <p:cond delay="0"/>
                                  </p:stCondLst>
                                  <p:childTnLst>
                                    <p:animEffect transition="out" filter="fade">
                                      <p:cBhvr>
                                        <p:cTn id="104" dur="500"/>
                                        <p:tgtEl>
                                          <p:spTgt spid="2">
                                            <p:txEl>
                                              <p:pRg st="2" end="2"/>
                                            </p:txEl>
                                          </p:spTgt>
                                        </p:tgtEl>
                                      </p:cBhvr>
                                    </p:animEffect>
                                    <p:set>
                                      <p:cBhvr>
                                        <p:cTn id="105" dur="1" fill="hold">
                                          <p:stCondLst>
                                            <p:cond delay="499"/>
                                          </p:stCondLst>
                                        </p:cTn>
                                        <p:tgtEl>
                                          <p:spTgt spid="2">
                                            <p:txEl>
                                              <p:pRg st="2" end="2"/>
                                            </p:txEl>
                                          </p:spTgt>
                                        </p:tgtEl>
                                        <p:attrNameLst>
                                          <p:attrName>style.visibility</p:attrName>
                                        </p:attrNameLst>
                                      </p:cBhvr>
                                      <p:to>
                                        <p:strVal val="hidden"/>
                                      </p:to>
                                    </p:set>
                                  </p:childTnLst>
                                </p:cTn>
                              </p:par>
                              <p:par>
                                <p:cTn id="106" presetID="10" presetClass="exit" presetSubtype="0" fill="hold" nodeType="withEffect">
                                  <p:stCondLst>
                                    <p:cond delay="0"/>
                                  </p:stCondLst>
                                  <p:childTnLst>
                                    <p:animEffect transition="out" filter="fade">
                                      <p:cBhvr>
                                        <p:cTn id="107" dur="500"/>
                                        <p:tgtEl>
                                          <p:spTgt spid="2">
                                            <p:txEl>
                                              <p:pRg st="3" end="3"/>
                                            </p:txEl>
                                          </p:spTgt>
                                        </p:tgtEl>
                                      </p:cBhvr>
                                    </p:animEffect>
                                    <p:set>
                                      <p:cBhvr>
                                        <p:cTn id="108" dur="1" fill="hold">
                                          <p:stCondLst>
                                            <p:cond delay="499"/>
                                          </p:stCondLst>
                                        </p:cTn>
                                        <p:tgtEl>
                                          <p:spTgt spid="2">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err="1" smtClean="0"/>
              <a:t>Relocalizing</a:t>
            </a:r>
            <a:r>
              <a:rPr lang="en-US" dirty="0" smtClean="0"/>
              <a:t> AWIPS for “13u” </a:t>
            </a:r>
            <a:br>
              <a:rPr lang="en-US" dirty="0" smtClean="0"/>
            </a:br>
            <a:r>
              <a:rPr lang="en-US" dirty="0" smtClean="0"/>
              <a:t>Menu Option</a:t>
            </a:r>
            <a:endParaRPr lang="en-US" dirty="0"/>
          </a:p>
        </p:txBody>
      </p:sp>
      <p:sp>
        <p:nvSpPr>
          <p:cNvPr id="3" name="Content Placeholder 2"/>
          <p:cNvSpPr>
            <a:spLocks noGrp="1"/>
          </p:cNvSpPr>
          <p:nvPr>
            <p:ph idx="1"/>
          </p:nvPr>
        </p:nvSpPr>
        <p:spPr>
          <a:xfrm>
            <a:off x="457200" y="1981200"/>
            <a:ext cx="8229600" cy="4525963"/>
          </a:xfrm>
        </p:spPr>
        <p:txBody>
          <a:bodyPr>
            <a:normAutofit fontScale="70000" lnSpcReduction="20000"/>
          </a:bodyPr>
          <a:lstStyle/>
          <a:p>
            <a:pPr marL="0" indent="0">
              <a:buNone/>
            </a:pPr>
            <a:r>
              <a:rPr lang="en-US" dirty="0"/>
              <a:t>THE FOLLOWING STEPS SHOULD BE TAKEN BY AWIPS FIELD SITE STAFF</a:t>
            </a:r>
          </a:p>
          <a:p>
            <a:pPr marL="0" indent="0">
              <a:buNone/>
            </a:pPr>
            <a:r>
              <a:rPr lang="en-US" dirty="0"/>
              <a:t>ON TUESDAY DECEMBER 6, ON AWIPS-I MACHINES ONLY:</a:t>
            </a:r>
          </a:p>
          <a:p>
            <a:endParaRPr lang="en-US" dirty="0"/>
          </a:p>
          <a:p>
            <a:pPr marL="514350" indent="-514350">
              <a:buFont typeface="+mj-lt"/>
              <a:buAutoNum type="arabicPeriod"/>
            </a:pPr>
            <a:r>
              <a:rPr lang="en-US" dirty="0" smtClean="0"/>
              <a:t>RELOCALIZE </a:t>
            </a:r>
            <a:r>
              <a:rPr lang="en-US" dirty="0"/>
              <a:t>DX3 AND DX4 WITH -TABLES </a:t>
            </a:r>
            <a:r>
              <a:rPr lang="en-US" dirty="0" smtClean="0"/>
              <a:t>OPTION</a:t>
            </a:r>
          </a:p>
          <a:p>
            <a:pPr marL="514350" indent="-514350">
              <a:buFont typeface="+mj-lt"/>
              <a:buAutoNum type="arabicPeriod"/>
            </a:pPr>
            <a:r>
              <a:rPr lang="en-US" dirty="0" smtClean="0"/>
              <a:t>WHEN </a:t>
            </a:r>
            <a:r>
              <a:rPr lang="en-US" dirty="0"/>
              <a:t>DX LOCALIZATIONS HAVE COMPLETED, RESTART INGEST ON  </a:t>
            </a:r>
            <a:r>
              <a:rPr lang="en-US" dirty="0" smtClean="0"/>
              <a:t>DX3</a:t>
            </a:r>
          </a:p>
          <a:p>
            <a:pPr marL="514350" indent="-514350">
              <a:buFont typeface="+mj-lt"/>
              <a:buAutoNum type="arabicPeriod"/>
            </a:pPr>
            <a:r>
              <a:rPr lang="en-US" dirty="0" smtClean="0"/>
              <a:t>RELOCALIZE </a:t>
            </a:r>
            <a:r>
              <a:rPr lang="en-US" dirty="0"/>
              <a:t>ONE OR TWO LX WORKSTATIONS WITH -TABLES </a:t>
            </a:r>
            <a:r>
              <a:rPr lang="en-US" dirty="0" smtClean="0"/>
              <a:t>OPTION</a:t>
            </a:r>
          </a:p>
          <a:p>
            <a:pPr marL="514350" indent="-514350">
              <a:buFont typeface="+mj-lt"/>
              <a:buAutoNum type="arabicPeriod"/>
            </a:pPr>
            <a:r>
              <a:rPr lang="en-US" dirty="0" smtClean="0"/>
              <a:t>WHEN </a:t>
            </a:r>
            <a:r>
              <a:rPr lang="en-US" dirty="0"/>
              <a:t>LX LOCALIZATIONS HAVE COMPLETED, RESTART </a:t>
            </a:r>
            <a:r>
              <a:rPr lang="en-US" dirty="0" smtClean="0"/>
              <a:t>D-2D</a:t>
            </a:r>
          </a:p>
          <a:p>
            <a:pPr marL="514350" indent="-514350">
              <a:buFont typeface="+mj-lt"/>
              <a:buAutoNum type="arabicPeriod"/>
            </a:pPr>
            <a:r>
              <a:rPr lang="en-US" dirty="0" smtClean="0"/>
              <a:t>CONFIRM </a:t>
            </a:r>
            <a:r>
              <a:rPr lang="en-US" dirty="0"/>
              <a:t>THAT D-2D SATELLITE MENU INCLUDES 13UM AND GOES M-Q ENTRIES</a:t>
            </a:r>
          </a:p>
          <a:p>
            <a:endParaRPr lang="en-US" dirty="0" smtClean="0"/>
          </a:p>
          <a:p>
            <a:r>
              <a:rPr lang="en-US" dirty="0" smtClean="0"/>
              <a:t>For additional info </a:t>
            </a:r>
            <a:r>
              <a:rPr lang="en-US" dirty="0" smtClean="0">
                <a:hlinkClick r:id="rId4"/>
              </a:rPr>
              <a:t>CLICK HERE</a:t>
            </a:r>
            <a:endParaRPr lang="en-US" dirty="0"/>
          </a:p>
        </p:txBody>
      </p:sp>
    </p:spTree>
    <p:custDataLst>
      <p:tags r:id="rId1"/>
    </p:custDataLst>
    <p:extLst>
      <p:ext uri="{BB962C8B-B14F-4D97-AF65-F5344CB8AC3E}">
        <p14:creationId xmlns:p14="http://schemas.microsoft.com/office/powerpoint/2010/main" val="28042335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dirty="0" smtClean="0"/>
              <a:t>12 um vs. 13.3 um Comparison</a:t>
            </a:r>
            <a:endParaRPr lang="en-US" dirty="0"/>
          </a:p>
        </p:txBody>
      </p:sp>
      <p:pic>
        <p:nvPicPr>
          <p:cNvPr id="4099" name="Picture 3"/>
          <p:cNvPicPr>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auto">
          <a:xfrm>
            <a:off x="1752600" y="1066800"/>
            <a:ext cx="5492545" cy="5666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custDataLst>
              <p:tags r:id="rId3"/>
            </p:custDataLst>
          </p:nvPr>
        </p:nvPicPr>
        <p:blipFill>
          <a:blip r:embed="rId7">
            <a:extLst>
              <a:ext uri="{28A0092B-C50C-407E-A947-70E740481C1C}">
                <a14:useLocalDpi xmlns:a14="http://schemas.microsoft.com/office/drawing/2010/main" val="0"/>
              </a:ext>
            </a:extLst>
          </a:blip>
          <a:srcRect/>
          <a:stretch>
            <a:fillRect/>
          </a:stretch>
        </p:blipFill>
        <p:spPr bwMode="auto">
          <a:xfrm>
            <a:off x="1752600" y="1064262"/>
            <a:ext cx="5495003" cy="56690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Straight Connector 4"/>
          <p:cNvCxnSpPr/>
          <p:nvPr/>
        </p:nvCxnSpPr>
        <p:spPr>
          <a:xfrm>
            <a:off x="1066800" y="838200"/>
            <a:ext cx="5334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3352800" y="838200"/>
            <a:ext cx="9906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4010124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099"/>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4100"/>
                                        </p:tgtEl>
                                        <p:attrNameLst>
                                          <p:attrName>style.visibility</p:attrName>
                                        </p:attrNameLst>
                                      </p:cBhvr>
                                      <p:to>
                                        <p:strVal val="visible"/>
                                      </p:to>
                                    </p:set>
                                  </p:childTnLst>
                                </p:cTn>
                              </p:par>
                              <p:par>
                                <p:cTn id="9" presetID="1" presetClass="exit" presetSubtype="0" fill="hold" nodeType="with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099"/>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4100"/>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xit" presetSubtype="0" fill="hold" nodeType="withEffect">
                                  <p:stCondLst>
                                    <p:cond delay="0"/>
                                  </p:stCondLst>
                                  <p:childTnLst>
                                    <p:set>
                                      <p:cBhvr>
                                        <p:cTn id="22" dur="1" fill="hold">
                                          <p:stCondLst>
                                            <p:cond delay="0"/>
                                          </p:stCondLst>
                                        </p:cTn>
                                        <p:tgtEl>
                                          <p:spTgt spid="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4099"/>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4100"/>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5"/>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099"/>
                                        </p:tgtEl>
                                        <p:attrNameLst>
                                          <p:attrName>style.visibility</p:attrName>
                                        </p:attrNameLst>
                                      </p:cBhvr>
                                      <p:to>
                                        <p:strVal val="visible"/>
                                      </p:to>
                                    </p:set>
                                  </p:childTnLst>
                                </p:cTn>
                              </p:par>
                              <p:par>
                                <p:cTn id="37" presetID="1" presetClass="exit" presetSubtype="0" fill="hold" nodeType="withEffect">
                                  <p:stCondLst>
                                    <p:cond delay="0"/>
                                  </p:stCondLst>
                                  <p:childTnLst>
                                    <p:set>
                                      <p:cBhvr>
                                        <p:cTn id="38" dur="1" fill="hold">
                                          <p:stCondLst>
                                            <p:cond delay="0"/>
                                          </p:stCondLst>
                                        </p:cTn>
                                        <p:tgtEl>
                                          <p:spTgt spid="4100"/>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0"/>
                                          </p:stCondLst>
                                        </p:cTn>
                                        <p:tgtEl>
                                          <p:spTgt spid="5"/>
                                        </p:tgtEl>
                                        <p:attrNameLst>
                                          <p:attrName>style.visibility</p:attrName>
                                        </p:attrNameLst>
                                      </p:cBhvr>
                                      <p:to>
                                        <p:strVal val="visible"/>
                                      </p:to>
                                    </p:set>
                                  </p:childTnLst>
                                </p:cTn>
                              </p:par>
                              <p:par>
                                <p:cTn id="41" presetID="1" presetClass="exit" presetSubtype="0" fill="hold" nodeType="withEffect">
                                  <p:stCondLst>
                                    <p:cond delay="0"/>
                                  </p:stCondLst>
                                  <p:childTnLst>
                                    <p:set>
                                      <p:cBhvr>
                                        <p:cTn id="42" dur="1" fill="hold">
                                          <p:stCondLst>
                                            <p:cond delay="0"/>
                                          </p:stCondLst>
                                        </p:cTn>
                                        <p:tgtEl>
                                          <p:spTgt spid="6"/>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4099"/>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4100"/>
                                        </p:tgtEl>
                                        <p:attrNameLst>
                                          <p:attrName>style.visibility</p:attrName>
                                        </p:attrNameLst>
                                      </p:cBhvr>
                                      <p:to>
                                        <p:strVal val="visible"/>
                                      </p:to>
                                    </p:set>
                                  </p:childTnLst>
                                </p:cTn>
                              </p:par>
                              <p:par>
                                <p:cTn id="49" presetID="1" presetClass="exit" presetSubtype="0" fill="hold" nodeType="withEffect">
                                  <p:stCondLst>
                                    <p:cond delay="0"/>
                                  </p:stCondLst>
                                  <p:childTnLst>
                                    <p:set>
                                      <p:cBhvr>
                                        <p:cTn id="50" dur="1" fill="hold">
                                          <p:stCondLst>
                                            <p:cond delay="0"/>
                                          </p:stCondLst>
                                        </p:cTn>
                                        <p:tgtEl>
                                          <p:spTgt spid="5"/>
                                        </p:tgtEl>
                                        <p:attrNameLst>
                                          <p:attrName>style.visibility</p:attrName>
                                        </p:attrNameLst>
                                      </p:cBhvr>
                                      <p:to>
                                        <p:strVal val="hidden"/>
                                      </p:to>
                                    </p:set>
                                  </p:childTnLst>
                                </p:cTn>
                              </p:par>
                              <p:par>
                                <p:cTn id="51" presetID="1" presetClass="entr" presetSubtype="0" fill="hold" nodeType="withEffect">
                                  <p:stCondLst>
                                    <p:cond delay="0"/>
                                  </p:stCondLst>
                                  <p:childTnLst>
                                    <p:set>
                                      <p:cBhvr>
                                        <p:cTn id="5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auto">
          <a:xfrm>
            <a:off x="1143000" y="1676400"/>
            <a:ext cx="6705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0"/>
            <a:ext cx="8229600" cy="1143000"/>
          </a:xfrm>
        </p:spPr>
        <p:txBody>
          <a:bodyPr/>
          <a:lstStyle/>
          <a:p>
            <a:r>
              <a:rPr lang="en-US" dirty="0" smtClean="0"/>
              <a:t>Improved Visible Imagery</a:t>
            </a:r>
            <a:endParaRPr lang="en-US" dirty="0"/>
          </a:p>
        </p:txBody>
      </p:sp>
      <p:sp>
        <p:nvSpPr>
          <p:cNvPr id="3" name="Content Placeholder 2"/>
          <p:cNvSpPr>
            <a:spLocks noGrp="1"/>
          </p:cNvSpPr>
          <p:nvPr>
            <p:ph idx="1"/>
          </p:nvPr>
        </p:nvSpPr>
        <p:spPr>
          <a:xfrm>
            <a:off x="457200" y="1066800"/>
            <a:ext cx="8229600" cy="5459956"/>
          </a:xfrm>
        </p:spPr>
        <p:txBody>
          <a:bodyPr>
            <a:spAutoFit/>
          </a:bodyPr>
          <a:lstStyle/>
          <a:p>
            <a:r>
              <a:rPr lang="en-US" dirty="0" smtClean="0"/>
              <a:t>Narrower </a:t>
            </a:r>
            <a:r>
              <a:rPr lang="en-US" dirty="0"/>
              <a:t>S</a:t>
            </a:r>
            <a:r>
              <a:rPr lang="en-US" dirty="0" smtClean="0"/>
              <a:t>pectral Window</a:t>
            </a:r>
          </a:p>
          <a:p>
            <a:pPr lvl="1">
              <a:buFont typeface="Wingdings" pitchFamily="2" charset="2"/>
              <a:buChar char="Ø"/>
            </a:pPr>
            <a:r>
              <a:rPr lang="en-US" dirty="0" smtClean="0"/>
              <a:t> Enhanced surface feature contrast</a:t>
            </a:r>
          </a:p>
          <a:p>
            <a:pPr lvl="1">
              <a:buFont typeface="Wingdings" pitchFamily="2" charset="2"/>
              <a:buChar char="Ø"/>
            </a:pPr>
            <a:r>
              <a:rPr lang="en-US" dirty="0" smtClean="0"/>
              <a:t> Vegetation appears darker </a:t>
            </a:r>
          </a:p>
          <a:p>
            <a:r>
              <a:rPr lang="en-US" dirty="0" smtClean="0"/>
              <a:t>Reduced Noise</a:t>
            </a:r>
          </a:p>
          <a:p>
            <a:r>
              <a:rPr lang="en-US" dirty="0"/>
              <a:t>Brighter Imagery (signal </a:t>
            </a:r>
            <a:r>
              <a:rPr lang="en-US" dirty="0" smtClean="0"/>
              <a:t>from GOES-11 has decreased </a:t>
            </a:r>
            <a:r>
              <a:rPr lang="en-US" dirty="0"/>
              <a:t>over time</a:t>
            </a:r>
            <a:r>
              <a:rPr lang="en-US" dirty="0" smtClean="0"/>
              <a:t>)</a:t>
            </a:r>
          </a:p>
          <a:p>
            <a:r>
              <a:rPr lang="en-US" dirty="0" smtClean="0"/>
              <a:t>“Linear” AWIPS/D2D enhancement may be helpful for ID of subtle features especially early/late in day</a:t>
            </a:r>
          </a:p>
          <a:p>
            <a:pPr marL="0" indent="0">
              <a:buNone/>
            </a:pPr>
            <a:endParaRPr lang="en-US" dirty="0"/>
          </a:p>
        </p:txBody>
      </p:sp>
      <p:sp>
        <p:nvSpPr>
          <p:cNvPr id="4" name="Rectangle 3"/>
          <p:cNvSpPr/>
          <p:nvPr/>
        </p:nvSpPr>
        <p:spPr>
          <a:xfrm>
            <a:off x="5943600" y="6096000"/>
            <a:ext cx="14478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tx1"/>
                </a:solidFill>
              </a:rPr>
              <a:t>Mat </a:t>
            </a:r>
            <a:r>
              <a:rPr lang="en-US" sz="1100" dirty="0" err="1" smtClean="0">
                <a:solidFill>
                  <a:schemeClr val="tx1"/>
                </a:solidFill>
              </a:rPr>
              <a:t>Gunshor</a:t>
            </a:r>
            <a:r>
              <a:rPr lang="en-US" sz="1100" dirty="0" smtClean="0">
                <a:solidFill>
                  <a:schemeClr val="tx1"/>
                </a:solidFill>
              </a:rPr>
              <a:t>, CIMSS</a:t>
            </a:r>
            <a:endParaRPr lang="en-US" sz="1100" dirty="0">
              <a:solidFill>
                <a:schemeClr val="tx1"/>
              </a:solidFill>
            </a:endParaRPr>
          </a:p>
        </p:txBody>
      </p:sp>
      <p:pic>
        <p:nvPicPr>
          <p:cNvPr id="2050" name="PPTShape_0"/>
          <p:cNvPicPr>
            <a:picLocks noChangeAspect="1" noChangeArrowheads="1"/>
          </p:cNvPicPr>
          <p:nvPr>
            <p:custDataLst>
              <p:tags r:id="rId3"/>
            </p:custDataLst>
          </p:nvPr>
        </p:nvPicPr>
        <p:blipFill>
          <a:blip r:embed="rId7" cstate="print">
            <a:extLst>
              <a:ext uri="{28A0092B-C50C-407E-A947-70E740481C1C}">
                <a14:useLocalDpi xmlns:a14="http://schemas.microsoft.com/office/drawing/2010/main" val="0"/>
              </a:ext>
            </a:extLst>
          </a:blip>
          <a:srcRect/>
          <a:stretch>
            <a:fillRect/>
          </a:stretch>
        </p:blipFill>
        <p:spPr bwMode="auto">
          <a:xfrm>
            <a:off x="1600200" y="2667000"/>
            <a:ext cx="5715000" cy="4081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288375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194"/>
                                        </p:tgtEl>
                                        <p:attrNameLst>
                                          <p:attrName>style.visibility</p:attrName>
                                        </p:attrNameLst>
                                      </p:cBhvr>
                                      <p:to>
                                        <p:strVal val="visible"/>
                                      </p:to>
                                    </p:set>
                                    <p:animEffect transition="in" filter="fade">
                                      <p:cBhvr>
                                        <p:cTn id="10" dur="500"/>
                                        <p:tgtEl>
                                          <p:spTgt spid="819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childTnLst>
                                </p:cTn>
                              </p:par>
                              <p:par>
                                <p:cTn id="22" presetID="10" presetClass="exit" presetSubtype="0" fill="hold" nodeType="withEffect">
                                  <p:stCondLst>
                                    <p:cond delay="0"/>
                                  </p:stCondLst>
                                  <p:childTnLst>
                                    <p:animEffect transition="out" filter="fade">
                                      <p:cBhvr>
                                        <p:cTn id="23" dur="500"/>
                                        <p:tgtEl>
                                          <p:spTgt spid="8194"/>
                                        </p:tgtEl>
                                      </p:cBhvr>
                                    </p:animEffect>
                                    <p:set>
                                      <p:cBhvr>
                                        <p:cTn id="24" dur="1" fill="hold">
                                          <p:stCondLst>
                                            <p:cond delay="499"/>
                                          </p:stCondLst>
                                        </p:cTn>
                                        <p:tgtEl>
                                          <p:spTgt spid="8194"/>
                                        </p:tgtEl>
                                        <p:attrNameLst>
                                          <p:attrName>style.visibility</p:attrName>
                                        </p:attrNameLst>
                                      </p:cBhvr>
                                      <p:to>
                                        <p:strVal val="hidden"/>
                                      </p:to>
                                    </p:set>
                                  </p:childTnLst>
                                </p:cTn>
                              </p:par>
                              <p:par>
                                <p:cTn id="25" presetID="10" presetClass="exit" presetSubtype="0" fill="hold" grpId="1" nodeType="withEffect">
                                  <p:stCondLst>
                                    <p:cond delay="0"/>
                                  </p:stCondLst>
                                  <p:childTnLst>
                                    <p:animEffect transition="out" filter="fade">
                                      <p:cBhvr>
                                        <p:cTn id="26" dur="500"/>
                                        <p:tgtEl>
                                          <p:spTgt spid="4"/>
                                        </p:tgtEl>
                                      </p:cBhvr>
                                    </p:animEffect>
                                    <p:set>
                                      <p:cBhvr>
                                        <p:cTn id="27" dur="1" fill="hold">
                                          <p:stCondLst>
                                            <p:cond delay="499"/>
                                          </p:stCondLst>
                                        </p:cTn>
                                        <p:tgtEl>
                                          <p:spTgt spid="4"/>
                                        </p:tgtEl>
                                        <p:attrNameLst>
                                          <p:attrName>style.visibility</p:attrName>
                                        </p:attrNameLst>
                                      </p:cBhvr>
                                      <p:to>
                                        <p:strVal val="hidden"/>
                                      </p:to>
                                    </p:set>
                                  </p:childTnLst>
                                </p:cTn>
                              </p:par>
                              <p:par>
                                <p:cTn id="28" presetID="10" presetClass="entr" presetSubtype="0" fill="hold" nodeType="withEffect">
                                  <p:stCondLst>
                                    <p:cond delay="0"/>
                                  </p:stCondLst>
                                  <p:childTnLst>
                                    <p:set>
                                      <p:cBhvr>
                                        <p:cTn id="29" dur="1" fill="hold">
                                          <p:stCondLst>
                                            <p:cond delay="0"/>
                                          </p:stCondLst>
                                        </p:cTn>
                                        <p:tgtEl>
                                          <p:spTgt spid="2050"/>
                                        </p:tgtEl>
                                        <p:attrNameLst>
                                          <p:attrName>style.visibility</p:attrName>
                                        </p:attrNameLst>
                                      </p:cBhvr>
                                      <p:to>
                                        <p:strVal val="visible"/>
                                      </p:to>
                                    </p:set>
                                    <p:animEffect transition="in" filter="fade">
                                      <p:cBhvr>
                                        <p:cTn id="30" dur="500"/>
                                        <p:tgtEl>
                                          <p:spTgt spid="205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500"/>
                                        <p:tgtEl>
                                          <p:spTgt spid="3">
                                            <p:txEl>
                                              <p:pRg st="3" end="3"/>
                                            </p:txEl>
                                          </p:spTgt>
                                        </p:tgtEl>
                                      </p:cBhvr>
                                    </p:animEffect>
                                  </p:childTnLst>
                                </p:cTn>
                              </p:par>
                              <p:par>
                                <p:cTn id="36" presetID="10" presetClass="exit" presetSubtype="0" fill="hold" nodeType="withEffect">
                                  <p:stCondLst>
                                    <p:cond delay="0"/>
                                  </p:stCondLst>
                                  <p:childTnLst>
                                    <p:animEffect transition="out" filter="fade">
                                      <p:cBhvr>
                                        <p:cTn id="37" dur="500"/>
                                        <p:tgtEl>
                                          <p:spTgt spid="2050"/>
                                        </p:tgtEl>
                                      </p:cBhvr>
                                    </p:animEffect>
                                    <p:set>
                                      <p:cBhvr>
                                        <p:cTn id="38" dur="1" fill="hold">
                                          <p:stCondLst>
                                            <p:cond delay="499"/>
                                          </p:stCondLst>
                                        </p:cTn>
                                        <p:tgtEl>
                                          <p:spTgt spid="2050"/>
                                        </p:tgtEl>
                                        <p:attrNameLst>
                                          <p:attrName>style.visibility</p:attrName>
                                        </p:attrNameLst>
                                      </p:cBhvr>
                                      <p:to>
                                        <p:strVal val="hidden"/>
                                      </p:to>
                                    </p:set>
                                  </p:childTnLst>
                                </p:cTn>
                              </p:par>
                              <p:par>
                                <p:cTn id="39" presetID="10" presetClass="entr" presetSubtype="0" fill="hold" nodeType="with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Effect transition="in" filter="fade">
                                      <p:cBhvr>
                                        <p:cTn id="41" dur="500"/>
                                        <p:tgtEl>
                                          <p:spTgt spid="3">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2050"/>
                                        </p:tgtEl>
                                        <p:attrNameLst>
                                          <p:attrName>style.visibility</p:attrName>
                                        </p:attrNameLst>
                                      </p:cBhvr>
                                      <p:to>
                                        <p:strVal val="visible"/>
                                      </p:to>
                                    </p:set>
                                    <p:animEffect transition="in" filter="fade">
                                      <p:cBhvr>
                                        <p:cTn id="46" dur="500"/>
                                        <p:tgtEl>
                                          <p:spTgt spid="2050"/>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3">
                                            <p:txEl>
                                              <p:pRg st="5" end="5"/>
                                            </p:txEl>
                                          </p:spTgt>
                                        </p:tgtEl>
                                        <p:attrNameLst>
                                          <p:attrName>style.visibility</p:attrName>
                                        </p:attrNameLst>
                                      </p:cBhvr>
                                      <p:to>
                                        <p:strVal val="visible"/>
                                      </p:to>
                                    </p:set>
                                    <p:animEffect transition="in" filter="fade">
                                      <p:cBhvr>
                                        <p:cTn id="51" dur="500"/>
                                        <p:tgtEl>
                                          <p:spTgt spid="3">
                                            <p:txEl>
                                              <p:pRg st="5" end="5"/>
                                            </p:txEl>
                                          </p:spTgt>
                                        </p:tgtEl>
                                      </p:cBhvr>
                                    </p:animEffect>
                                  </p:childTnLst>
                                </p:cTn>
                              </p:par>
                              <p:par>
                                <p:cTn id="52" presetID="10" presetClass="exit" presetSubtype="0" fill="hold" nodeType="withEffect">
                                  <p:stCondLst>
                                    <p:cond delay="0"/>
                                  </p:stCondLst>
                                  <p:childTnLst>
                                    <p:animEffect transition="out" filter="fade">
                                      <p:cBhvr>
                                        <p:cTn id="53" dur="500"/>
                                        <p:tgtEl>
                                          <p:spTgt spid="2050"/>
                                        </p:tgtEl>
                                      </p:cBhvr>
                                    </p:animEffect>
                                    <p:set>
                                      <p:cBhvr>
                                        <p:cTn id="54" dur="1" fill="hold">
                                          <p:stCondLst>
                                            <p:cond delay="499"/>
                                          </p:stCondLst>
                                        </p:cTn>
                                        <p:tgtEl>
                                          <p:spTgt spid="205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dirty="0" smtClean="0"/>
              <a:t>GOES-11/15 Visible Comparison</a:t>
            </a:r>
            <a:endParaRPr lang="en-US" dirty="0"/>
          </a:p>
        </p:txBody>
      </p:sp>
      <p:pic>
        <p:nvPicPr>
          <p:cNvPr id="5123" name="Picture 3"/>
          <p:cNvPicPr>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auto">
          <a:xfrm>
            <a:off x="1828800" y="990600"/>
            <a:ext cx="5559130" cy="5715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custDataLst>
              <p:tags r:id="rId3"/>
            </p:custDataLst>
          </p:nvPr>
        </p:nvPicPr>
        <p:blipFill>
          <a:blip r:embed="rId7">
            <a:extLst>
              <a:ext uri="{28A0092B-C50C-407E-A947-70E740481C1C}">
                <a14:useLocalDpi xmlns:a14="http://schemas.microsoft.com/office/drawing/2010/main" val="0"/>
              </a:ext>
            </a:extLst>
          </a:blip>
          <a:srcRect/>
          <a:stretch>
            <a:fillRect/>
          </a:stretch>
        </p:blipFill>
        <p:spPr bwMode="auto">
          <a:xfrm>
            <a:off x="1828800" y="990599"/>
            <a:ext cx="5571650" cy="5715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Straight Connector 4"/>
          <p:cNvCxnSpPr/>
          <p:nvPr/>
        </p:nvCxnSpPr>
        <p:spPr>
          <a:xfrm>
            <a:off x="2362200" y="838200"/>
            <a:ext cx="5334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3124200" y="838200"/>
            <a:ext cx="6096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4010124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124"/>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5123"/>
                                        </p:tgtEl>
                                        <p:attrNameLst>
                                          <p:attrName>style.visibility</p:attrName>
                                        </p:attrNameLst>
                                      </p:cBhvr>
                                      <p:to>
                                        <p:strVal val="visible"/>
                                      </p:to>
                                    </p:set>
                                  </p:childTnLst>
                                </p:cTn>
                              </p:par>
                              <p:par>
                                <p:cTn id="9" presetID="1" presetClass="exit" presetSubtype="0" fill="hold" nodeType="with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124"/>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5123"/>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xit" presetSubtype="0" fill="hold" nodeType="withEffect">
                                  <p:stCondLst>
                                    <p:cond delay="0"/>
                                  </p:stCondLst>
                                  <p:childTnLst>
                                    <p:set>
                                      <p:cBhvr>
                                        <p:cTn id="22" dur="1" fill="hold">
                                          <p:stCondLst>
                                            <p:cond delay="0"/>
                                          </p:stCondLst>
                                        </p:cTn>
                                        <p:tgtEl>
                                          <p:spTgt spid="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5124"/>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5123"/>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5"/>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124"/>
                                        </p:tgtEl>
                                        <p:attrNameLst>
                                          <p:attrName>style.visibility</p:attrName>
                                        </p:attrNameLst>
                                      </p:cBhvr>
                                      <p:to>
                                        <p:strVal val="visible"/>
                                      </p:to>
                                    </p:set>
                                  </p:childTnLst>
                                </p:cTn>
                              </p:par>
                              <p:par>
                                <p:cTn id="37" presetID="1" presetClass="exit" presetSubtype="0" fill="hold" nodeType="withEffect">
                                  <p:stCondLst>
                                    <p:cond delay="0"/>
                                  </p:stCondLst>
                                  <p:childTnLst>
                                    <p:set>
                                      <p:cBhvr>
                                        <p:cTn id="38" dur="1" fill="hold">
                                          <p:stCondLst>
                                            <p:cond delay="0"/>
                                          </p:stCondLst>
                                        </p:cTn>
                                        <p:tgtEl>
                                          <p:spTgt spid="5123"/>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0"/>
                                          </p:stCondLst>
                                        </p:cTn>
                                        <p:tgtEl>
                                          <p:spTgt spid="5"/>
                                        </p:tgtEl>
                                        <p:attrNameLst>
                                          <p:attrName>style.visibility</p:attrName>
                                        </p:attrNameLst>
                                      </p:cBhvr>
                                      <p:to>
                                        <p:strVal val="visible"/>
                                      </p:to>
                                    </p:set>
                                  </p:childTnLst>
                                </p:cTn>
                              </p:par>
                              <p:par>
                                <p:cTn id="41" presetID="1" presetClass="exit" presetSubtype="0" fill="hold" nodeType="withEffect">
                                  <p:stCondLst>
                                    <p:cond delay="0"/>
                                  </p:stCondLst>
                                  <p:childTnLst>
                                    <p:set>
                                      <p:cBhvr>
                                        <p:cTn id="42" dur="1" fill="hold">
                                          <p:stCondLst>
                                            <p:cond delay="0"/>
                                          </p:stCondLst>
                                        </p:cTn>
                                        <p:tgtEl>
                                          <p:spTgt spid="6"/>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5124"/>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5123"/>
                                        </p:tgtEl>
                                        <p:attrNameLst>
                                          <p:attrName>style.visibility</p:attrName>
                                        </p:attrNameLst>
                                      </p:cBhvr>
                                      <p:to>
                                        <p:strVal val="visible"/>
                                      </p:to>
                                    </p:set>
                                  </p:childTnLst>
                                </p:cTn>
                              </p:par>
                              <p:par>
                                <p:cTn id="49" presetID="1" presetClass="exit" presetSubtype="0" fill="hold" nodeType="withEffect">
                                  <p:stCondLst>
                                    <p:cond delay="0"/>
                                  </p:stCondLst>
                                  <p:childTnLst>
                                    <p:set>
                                      <p:cBhvr>
                                        <p:cTn id="50" dur="1" fill="hold">
                                          <p:stCondLst>
                                            <p:cond delay="0"/>
                                          </p:stCondLst>
                                        </p:cTn>
                                        <p:tgtEl>
                                          <p:spTgt spid="5"/>
                                        </p:tgtEl>
                                        <p:attrNameLst>
                                          <p:attrName>style.visibility</p:attrName>
                                        </p:attrNameLst>
                                      </p:cBhvr>
                                      <p:to>
                                        <p:strVal val="hidden"/>
                                      </p:to>
                                    </p:set>
                                  </p:childTnLst>
                                </p:cTn>
                              </p:par>
                              <p:par>
                                <p:cTn id="51" presetID="1" presetClass="entr" presetSubtype="0" fill="hold" nodeType="withEffect">
                                  <p:stCondLst>
                                    <p:cond delay="0"/>
                                  </p:stCondLst>
                                  <p:childTnLst>
                                    <p:set>
                                      <p:cBhvr>
                                        <p:cTn id="5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Improved Pixel </a:t>
            </a:r>
            <a:r>
              <a:rPr lang="en-US" dirty="0" err="1" smtClean="0"/>
              <a:t>Geolocation</a:t>
            </a:r>
            <a:endParaRPr lang="en-US" dirty="0"/>
          </a:p>
        </p:txBody>
      </p:sp>
      <p:pic>
        <p:nvPicPr>
          <p:cNvPr id="2050" name="Picture 2"/>
          <p:cNvPicPr>
            <a:picLocks noChangeAspect="1" noChangeArrowheads="1"/>
          </p:cNvPicPr>
          <p:nvPr>
            <p:custDataLst>
              <p:tags r:id="rId2"/>
            </p:custDataLst>
          </p:nvPr>
        </p:nvPicPr>
        <p:blipFill>
          <a:blip r:embed="rId12">
            <a:extLst>
              <a:ext uri="{28A0092B-C50C-407E-A947-70E740481C1C}">
                <a14:useLocalDpi xmlns:a14="http://schemas.microsoft.com/office/drawing/2010/main" val="0"/>
              </a:ext>
            </a:extLst>
          </a:blip>
          <a:srcRect/>
          <a:stretch>
            <a:fillRect/>
          </a:stretch>
        </p:blipFill>
        <p:spPr bwMode="auto">
          <a:xfrm>
            <a:off x="746502" y="914400"/>
            <a:ext cx="76200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custDataLst>
              <p:tags r:id="rId3"/>
            </p:custDataLst>
          </p:nvPr>
        </p:nvPicPr>
        <p:blipFill>
          <a:blip r:embed="rId13">
            <a:extLst>
              <a:ext uri="{28A0092B-C50C-407E-A947-70E740481C1C}">
                <a14:useLocalDpi xmlns:a14="http://schemas.microsoft.com/office/drawing/2010/main" val="0"/>
              </a:ext>
            </a:extLst>
          </a:blip>
          <a:srcRect/>
          <a:stretch>
            <a:fillRect/>
          </a:stretch>
        </p:blipFill>
        <p:spPr bwMode="auto">
          <a:xfrm>
            <a:off x="746502" y="914400"/>
            <a:ext cx="76200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custDataLst>
              <p:tags r:id="rId4"/>
            </p:custDataLst>
          </p:nvPr>
        </p:nvPicPr>
        <p:blipFill>
          <a:blip r:embed="rId14">
            <a:extLst>
              <a:ext uri="{28A0092B-C50C-407E-A947-70E740481C1C}">
                <a14:useLocalDpi xmlns:a14="http://schemas.microsoft.com/office/drawing/2010/main" val="0"/>
              </a:ext>
            </a:extLst>
          </a:blip>
          <a:srcRect/>
          <a:stretch>
            <a:fillRect/>
          </a:stretch>
        </p:blipFill>
        <p:spPr bwMode="auto">
          <a:xfrm>
            <a:off x="746502" y="914400"/>
            <a:ext cx="76200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custDataLst>
              <p:tags r:id="rId5"/>
            </p:custDataLst>
          </p:nvPr>
        </p:nvPicPr>
        <p:blipFill>
          <a:blip r:embed="rId15">
            <a:extLst>
              <a:ext uri="{28A0092B-C50C-407E-A947-70E740481C1C}">
                <a14:useLocalDpi xmlns:a14="http://schemas.microsoft.com/office/drawing/2010/main" val="0"/>
              </a:ext>
            </a:extLst>
          </a:blip>
          <a:srcRect/>
          <a:stretch>
            <a:fillRect/>
          </a:stretch>
        </p:blipFill>
        <p:spPr bwMode="auto">
          <a:xfrm>
            <a:off x="746502" y="914400"/>
            <a:ext cx="76200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custDataLst>
              <p:tags r:id="rId6"/>
            </p:custDataLst>
          </p:nvPr>
        </p:nvPicPr>
        <p:blipFill>
          <a:blip r:embed="rId16">
            <a:extLst>
              <a:ext uri="{28A0092B-C50C-407E-A947-70E740481C1C}">
                <a14:useLocalDpi xmlns:a14="http://schemas.microsoft.com/office/drawing/2010/main" val="0"/>
              </a:ext>
            </a:extLst>
          </a:blip>
          <a:srcRect/>
          <a:stretch>
            <a:fillRect/>
          </a:stretch>
        </p:blipFill>
        <p:spPr bwMode="auto">
          <a:xfrm>
            <a:off x="746502" y="914400"/>
            <a:ext cx="76200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custDataLst>
              <p:tags r:id="rId7"/>
            </p:custDataLst>
          </p:nvPr>
        </p:nvPicPr>
        <p:blipFill>
          <a:blip r:embed="rId17">
            <a:extLst>
              <a:ext uri="{28A0092B-C50C-407E-A947-70E740481C1C}">
                <a14:useLocalDpi xmlns:a14="http://schemas.microsoft.com/office/drawing/2010/main" val="0"/>
              </a:ext>
            </a:extLst>
          </a:blip>
          <a:srcRect/>
          <a:stretch>
            <a:fillRect/>
          </a:stretch>
        </p:blipFill>
        <p:spPr bwMode="auto">
          <a:xfrm>
            <a:off x="746502" y="914400"/>
            <a:ext cx="76200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6" name="Picture 8"/>
          <p:cNvPicPr>
            <a:picLocks noChangeAspect="1" noChangeArrowheads="1"/>
          </p:cNvPicPr>
          <p:nvPr>
            <p:custDataLst>
              <p:tags r:id="rId8"/>
            </p:custDataLst>
          </p:nvPr>
        </p:nvPicPr>
        <p:blipFill>
          <a:blip r:embed="rId18">
            <a:extLst>
              <a:ext uri="{28A0092B-C50C-407E-A947-70E740481C1C}">
                <a14:useLocalDpi xmlns:a14="http://schemas.microsoft.com/office/drawing/2010/main" val="0"/>
              </a:ext>
            </a:extLst>
          </a:blip>
          <a:srcRect/>
          <a:stretch>
            <a:fillRect/>
          </a:stretch>
        </p:blipFill>
        <p:spPr bwMode="auto">
          <a:xfrm>
            <a:off x="746502" y="914400"/>
            <a:ext cx="76200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7" name="Picture 9"/>
          <p:cNvPicPr>
            <a:picLocks noChangeAspect="1" noChangeArrowheads="1"/>
          </p:cNvPicPr>
          <p:nvPr>
            <p:custDataLst>
              <p:tags r:id="rId9"/>
            </p:custDataLst>
          </p:nvPr>
        </p:nvPicPr>
        <p:blipFill>
          <a:blip r:embed="rId19">
            <a:extLst>
              <a:ext uri="{28A0092B-C50C-407E-A947-70E740481C1C}">
                <a14:useLocalDpi xmlns:a14="http://schemas.microsoft.com/office/drawing/2010/main" val="0"/>
              </a:ext>
            </a:extLst>
          </a:blip>
          <a:srcRect/>
          <a:stretch>
            <a:fillRect/>
          </a:stretch>
        </p:blipFill>
        <p:spPr bwMode="auto">
          <a:xfrm>
            <a:off x="746502" y="914400"/>
            <a:ext cx="76200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825320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050"/>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05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2051"/>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205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2052"/>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205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2053"/>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205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2054"/>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205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2055"/>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205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2056"/>
                                        </p:tgtEl>
                                        <p:attrNameLst>
                                          <p:attrName>style.visibility</p:attrName>
                                        </p:attrNameLst>
                                      </p:cBhvr>
                                      <p:to>
                                        <p:strVal val="hidden"/>
                                      </p:to>
                                    </p:set>
                                  </p:childTnLst>
                                </p:cTn>
                              </p:par>
                              <p:par>
                                <p:cTn id="43" presetID="1" presetClass="entr" presetSubtype="0" fill="hold" nodeType="withEffect">
                                  <p:stCondLst>
                                    <p:cond delay="0"/>
                                  </p:stCondLst>
                                  <p:childTnLst>
                                    <p:set>
                                      <p:cBhvr>
                                        <p:cTn id="44" dur="1" fill="hold">
                                          <p:stCondLst>
                                            <p:cond delay="0"/>
                                          </p:stCondLst>
                                        </p:cTn>
                                        <p:tgtEl>
                                          <p:spTgt spid="20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custDataLst>
              <p:tags r:id="rId2"/>
            </p:custDataLst>
          </p:nvPr>
        </p:nvPicPr>
        <p:blipFill>
          <a:blip r:embed="rId5">
            <a:extLst>
              <a:ext uri="{28A0092B-C50C-407E-A947-70E740481C1C}">
                <a14:useLocalDpi xmlns:a14="http://schemas.microsoft.com/office/drawing/2010/main" val="0"/>
              </a:ext>
            </a:extLst>
          </a:blip>
          <a:srcRect/>
          <a:stretch>
            <a:fillRect/>
          </a:stretch>
        </p:blipFill>
        <p:spPr bwMode="auto">
          <a:xfrm>
            <a:off x="5334000" y="2705735"/>
            <a:ext cx="3671537" cy="3847465"/>
          </a:xfrm>
          <a:prstGeom prst="rect">
            <a:avLst/>
          </a:prstGeom>
          <a:noFill/>
          <a:ln>
            <a:noFill/>
          </a:ln>
          <a:effectLst/>
          <a:extLst/>
        </p:spPr>
      </p:pic>
      <p:sp>
        <p:nvSpPr>
          <p:cNvPr id="3" name="Content Placeholder 2"/>
          <p:cNvSpPr>
            <a:spLocks noGrp="1"/>
          </p:cNvSpPr>
          <p:nvPr>
            <p:ph idx="1"/>
          </p:nvPr>
        </p:nvSpPr>
        <p:spPr>
          <a:xfrm>
            <a:off x="457200" y="1447800"/>
            <a:ext cx="8686800" cy="5410200"/>
          </a:xfrm>
        </p:spPr>
        <p:txBody>
          <a:bodyPr>
            <a:normAutofit fontScale="55000" lnSpcReduction="20000"/>
          </a:bodyPr>
          <a:lstStyle/>
          <a:p>
            <a:pPr lvl="0" fontAlgn="base">
              <a:lnSpc>
                <a:spcPct val="90000"/>
              </a:lnSpc>
              <a:spcBef>
                <a:spcPct val="75000"/>
              </a:spcBef>
              <a:spcAft>
                <a:spcPct val="0"/>
              </a:spcAft>
            </a:pPr>
            <a:r>
              <a:rPr lang="en-US" sz="5100" kern="0" dirty="0" smtClean="0"/>
              <a:t>NEW </a:t>
            </a:r>
            <a:r>
              <a:rPr lang="en-US" sz="5100" kern="0" dirty="0" smtClean="0">
                <a:solidFill>
                  <a:prstClr val="black"/>
                </a:solidFill>
              </a:rPr>
              <a:t>GOES-15 Routine Schedule </a:t>
            </a:r>
          </a:p>
          <a:p>
            <a:pPr lvl="0" fontAlgn="base">
              <a:lnSpc>
                <a:spcPct val="90000"/>
              </a:lnSpc>
              <a:spcBef>
                <a:spcPct val="75000"/>
              </a:spcBef>
              <a:spcAft>
                <a:spcPct val="0"/>
              </a:spcAft>
              <a:buFont typeface="Wingdings" pitchFamily="2" charset="2"/>
              <a:buChar char="Ø"/>
            </a:pPr>
            <a:r>
              <a:rPr lang="en-US" sz="4200" kern="0" dirty="0" smtClean="0">
                <a:solidFill>
                  <a:prstClr val="black"/>
                </a:solidFill>
              </a:rPr>
              <a:t>6 images per hour for Sub-CONUS area (4 during full-disk hours)</a:t>
            </a:r>
          </a:p>
          <a:p>
            <a:pPr marL="0" lvl="0" indent="0" fontAlgn="base">
              <a:lnSpc>
                <a:spcPct val="90000"/>
              </a:lnSpc>
              <a:spcBef>
                <a:spcPct val="75000"/>
              </a:spcBef>
              <a:spcAft>
                <a:spcPct val="0"/>
              </a:spcAft>
              <a:buNone/>
            </a:pPr>
            <a:r>
              <a:rPr lang="en-US" b="1" u="sng" kern="0" dirty="0" smtClean="0"/>
              <a:t>New images with ROUTINE SCHEDULE:</a:t>
            </a:r>
            <a:r>
              <a:rPr lang="en-US" sz="2900" b="1" u="sng" kern="0" dirty="0" smtClean="0"/>
              <a:t> </a:t>
            </a:r>
          </a:p>
          <a:p>
            <a:pPr marL="0" lvl="0" indent="0" fontAlgn="base">
              <a:lnSpc>
                <a:spcPct val="90000"/>
              </a:lnSpc>
              <a:spcBef>
                <a:spcPct val="75000"/>
              </a:spcBef>
              <a:spcAft>
                <a:spcPct val="0"/>
              </a:spcAft>
              <a:buNone/>
            </a:pPr>
            <a:r>
              <a:rPr lang="en-US" sz="1600" kern="0" dirty="0">
                <a:solidFill>
                  <a:prstClr val="black"/>
                </a:solidFill>
              </a:rPr>
              <a:t/>
            </a:r>
            <a:br>
              <a:rPr lang="en-US" sz="1600" kern="0" dirty="0">
                <a:solidFill>
                  <a:prstClr val="black"/>
                </a:solidFill>
              </a:rPr>
            </a:br>
            <a:r>
              <a:rPr lang="en-US" u="sng" kern="0" dirty="0">
                <a:solidFill>
                  <a:prstClr val="black"/>
                </a:solidFill>
              </a:rPr>
              <a:t>UTC TIME</a:t>
            </a:r>
            <a:r>
              <a:rPr lang="en-US" kern="0" dirty="0">
                <a:solidFill>
                  <a:prstClr val="black"/>
                </a:solidFill>
              </a:rPr>
              <a:t>                                               </a:t>
            </a:r>
            <a:r>
              <a:rPr lang="en-US" u="sng" kern="0" dirty="0">
                <a:solidFill>
                  <a:prstClr val="black"/>
                </a:solidFill>
              </a:rPr>
              <a:t>SCAN SECTOR</a:t>
            </a:r>
            <a:r>
              <a:rPr lang="en-US" kern="0" dirty="0">
                <a:solidFill>
                  <a:prstClr val="black"/>
                </a:solidFill>
              </a:rPr>
              <a:t>         </a:t>
            </a:r>
            <a:endParaRPr lang="en-US" sz="1600" u="sng" kern="0" dirty="0" smtClean="0">
              <a:solidFill>
                <a:prstClr val="black"/>
              </a:solidFill>
            </a:endParaRPr>
          </a:p>
          <a:p>
            <a:pPr marL="0" lvl="0" indent="0" fontAlgn="base">
              <a:lnSpc>
                <a:spcPct val="90000"/>
              </a:lnSpc>
              <a:spcBef>
                <a:spcPct val="75000"/>
              </a:spcBef>
              <a:spcAft>
                <a:spcPct val="0"/>
              </a:spcAft>
              <a:buNone/>
            </a:pPr>
            <a:r>
              <a:rPr lang="en-US" kern="0" dirty="0" smtClean="0">
                <a:solidFill>
                  <a:prstClr val="black"/>
                </a:solidFill>
              </a:rPr>
              <a:t>xx:10 </a:t>
            </a:r>
            <a:r>
              <a:rPr lang="en-US" kern="0" dirty="0">
                <a:solidFill>
                  <a:prstClr val="black"/>
                </a:solidFill>
              </a:rPr>
              <a:t>(Each non-full disk hour)     </a:t>
            </a:r>
            <a:r>
              <a:rPr lang="en-US" kern="0" dirty="0" smtClean="0">
                <a:solidFill>
                  <a:prstClr val="black"/>
                </a:solidFill>
              </a:rPr>
              <a:t>      SUB-CONUS</a:t>
            </a:r>
            <a:r>
              <a:rPr lang="en-US" kern="0" dirty="0">
                <a:solidFill>
                  <a:prstClr val="black"/>
                </a:solidFill>
              </a:rPr>
              <a:t>                </a:t>
            </a:r>
            <a:br>
              <a:rPr lang="en-US" kern="0" dirty="0">
                <a:solidFill>
                  <a:prstClr val="black"/>
                </a:solidFill>
              </a:rPr>
            </a:br>
            <a:r>
              <a:rPr lang="en-US" kern="0" dirty="0" smtClean="0">
                <a:solidFill>
                  <a:prstClr val="black"/>
                </a:solidFill>
              </a:rPr>
              <a:t>xx:40 </a:t>
            </a:r>
            <a:r>
              <a:rPr lang="en-US" kern="0" dirty="0">
                <a:solidFill>
                  <a:prstClr val="black"/>
                </a:solidFill>
              </a:rPr>
              <a:t>(Each </a:t>
            </a:r>
            <a:r>
              <a:rPr lang="en-US" kern="0" dirty="0" smtClean="0">
                <a:solidFill>
                  <a:prstClr val="black"/>
                </a:solidFill>
              </a:rPr>
              <a:t>hour)                       </a:t>
            </a:r>
            <a:r>
              <a:rPr lang="en-US" kern="0" dirty="0">
                <a:solidFill>
                  <a:prstClr val="black"/>
                </a:solidFill>
              </a:rPr>
              <a:t>     </a:t>
            </a:r>
            <a:r>
              <a:rPr lang="en-US" kern="0" dirty="0" smtClean="0">
                <a:solidFill>
                  <a:prstClr val="black"/>
                </a:solidFill>
              </a:rPr>
              <a:t>      SUB-CONUS</a:t>
            </a:r>
            <a:r>
              <a:rPr lang="en-US" kern="0" dirty="0">
                <a:solidFill>
                  <a:prstClr val="black"/>
                </a:solidFill>
              </a:rPr>
              <a:t>                </a:t>
            </a:r>
            <a:br>
              <a:rPr lang="en-US" kern="0" dirty="0">
                <a:solidFill>
                  <a:prstClr val="black"/>
                </a:solidFill>
              </a:rPr>
            </a:br>
            <a:r>
              <a:rPr lang="en-US" kern="0" dirty="0">
                <a:solidFill>
                  <a:prstClr val="black"/>
                </a:solidFill>
              </a:rPr>
              <a:t>     </a:t>
            </a:r>
          </a:p>
          <a:p>
            <a:pPr lvl="0" fontAlgn="base">
              <a:lnSpc>
                <a:spcPct val="90000"/>
              </a:lnSpc>
              <a:spcBef>
                <a:spcPct val="75000"/>
              </a:spcBef>
              <a:spcAft>
                <a:spcPct val="0"/>
              </a:spcAft>
            </a:pPr>
            <a:r>
              <a:rPr lang="en-US" sz="5100" kern="0" dirty="0" smtClean="0"/>
              <a:t>NEW</a:t>
            </a:r>
            <a:r>
              <a:rPr lang="en-US" sz="5100" kern="0" dirty="0" smtClean="0">
                <a:solidFill>
                  <a:srgbClr val="FF0000"/>
                </a:solidFill>
              </a:rPr>
              <a:t> </a:t>
            </a:r>
            <a:r>
              <a:rPr lang="en-US" sz="5100" kern="0" dirty="0" smtClean="0">
                <a:solidFill>
                  <a:prstClr val="black"/>
                </a:solidFill>
              </a:rPr>
              <a:t>GOES-15 Rapid Scan Schedule</a:t>
            </a:r>
          </a:p>
          <a:p>
            <a:pPr lvl="0" fontAlgn="base">
              <a:lnSpc>
                <a:spcPct val="90000"/>
              </a:lnSpc>
              <a:spcBef>
                <a:spcPct val="75000"/>
              </a:spcBef>
              <a:spcAft>
                <a:spcPct val="0"/>
              </a:spcAft>
              <a:buFont typeface="Wingdings" pitchFamily="2" charset="2"/>
              <a:buChar char="Ø"/>
            </a:pPr>
            <a:r>
              <a:rPr lang="en-US" sz="4200" kern="0" dirty="0">
                <a:solidFill>
                  <a:prstClr val="black"/>
                </a:solidFill>
              </a:rPr>
              <a:t> </a:t>
            </a:r>
            <a:r>
              <a:rPr lang="en-US" sz="4200" kern="0" dirty="0" smtClean="0">
                <a:solidFill>
                  <a:prstClr val="black"/>
                </a:solidFill>
              </a:rPr>
              <a:t>During RSO for Western CONUS - 10 </a:t>
            </a:r>
            <a:r>
              <a:rPr lang="en-US" sz="4200" kern="0" dirty="0">
                <a:solidFill>
                  <a:prstClr val="black"/>
                </a:solidFill>
              </a:rPr>
              <a:t>images per hour </a:t>
            </a:r>
            <a:r>
              <a:rPr lang="en-US" sz="4200" kern="0" dirty="0" smtClean="0">
                <a:solidFill>
                  <a:prstClr val="black"/>
                </a:solidFill>
              </a:rPr>
              <a:t>(7 during </a:t>
            </a:r>
            <a:r>
              <a:rPr lang="en-US" sz="4200" kern="0" dirty="0">
                <a:solidFill>
                  <a:prstClr val="black"/>
                </a:solidFill>
              </a:rPr>
              <a:t>full-disk hours</a:t>
            </a:r>
            <a:r>
              <a:rPr lang="en-US" sz="4200" kern="0" dirty="0" smtClean="0">
                <a:solidFill>
                  <a:prstClr val="black"/>
                </a:solidFill>
              </a:rPr>
              <a:t>)</a:t>
            </a:r>
          </a:p>
          <a:p>
            <a:pPr marL="0" lvl="0" indent="0" fontAlgn="base">
              <a:lnSpc>
                <a:spcPct val="90000"/>
              </a:lnSpc>
              <a:spcBef>
                <a:spcPct val="75000"/>
              </a:spcBef>
              <a:spcAft>
                <a:spcPct val="0"/>
              </a:spcAft>
              <a:buNone/>
            </a:pPr>
            <a:r>
              <a:rPr lang="en-US" b="1" u="sng" kern="0" dirty="0" smtClean="0">
                <a:solidFill>
                  <a:prstClr val="black"/>
                </a:solidFill>
              </a:rPr>
              <a:t>New images with RAPID SCAN SCHEDULE (for Western CONUS)</a:t>
            </a:r>
          </a:p>
          <a:p>
            <a:pPr marL="0" lvl="0" indent="0" fontAlgn="base">
              <a:lnSpc>
                <a:spcPct val="90000"/>
              </a:lnSpc>
              <a:spcBef>
                <a:spcPct val="75000"/>
              </a:spcBef>
              <a:spcAft>
                <a:spcPct val="0"/>
              </a:spcAft>
              <a:buNone/>
            </a:pPr>
            <a:r>
              <a:rPr lang="en-US" u="sng" kern="0" dirty="0" smtClean="0">
                <a:solidFill>
                  <a:prstClr val="black"/>
                </a:solidFill>
              </a:rPr>
              <a:t>UTC TIME</a:t>
            </a:r>
            <a:r>
              <a:rPr lang="en-US" kern="0" dirty="0" smtClean="0">
                <a:solidFill>
                  <a:prstClr val="black"/>
                </a:solidFill>
              </a:rPr>
              <a:t>                                              </a:t>
            </a:r>
            <a:r>
              <a:rPr lang="en-US" u="sng" kern="0" dirty="0" smtClean="0">
                <a:solidFill>
                  <a:prstClr val="black"/>
                </a:solidFill>
              </a:rPr>
              <a:t>SCAN SECTOR</a:t>
            </a:r>
            <a:r>
              <a:rPr lang="en-US" kern="0" dirty="0">
                <a:solidFill>
                  <a:prstClr val="black"/>
                </a:solidFill>
              </a:rPr>
              <a:t/>
            </a:r>
            <a:br>
              <a:rPr lang="en-US" kern="0" dirty="0">
                <a:solidFill>
                  <a:prstClr val="black"/>
                </a:solidFill>
              </a:rPr>
            </a:br>
            <a:r>
              <a:rPr lang="en-US" sz="2400" kern="0" dirty="0">
                <a:solidFill>
                  <a:prstClr val="black"/>
                </a:solidFill>
              </a:rPr>
              <a:t/>
            </a:r>
            <a:br>
              <a:rPr lang="en-US" sz="2400" kern="0" dirty="0">
                <a:solidFill>
                  <a:prstClr val="black"/>
                </a:solidFill>
              </a:rPr>
            </a:br>
            <a:r>
              <a:rPr lang="en-US" kern="0" dirty="0" smtClean="0">
                <a:solidFill>
                  <a:prstClr val="black"/>
                </a:solidFill>
              </a:rPr>
              <a:t>xx:54                                                       SUB-CONUS                                                                    xx:57                                                       SUB-CONUS     </a:t>
            </a:r>
          </a:p>
        </p:txBody>
      </p:sp>
      <p:sp>
        <p:nvSpPr>
          <p:cNvPr id="2" name="Title 1"/>
          <p:cNvSpPr>
            <a:spLocks noGrp="1"/>
          </p:cNvSpPr>
          <p:nvPr>
            <p:ph type="title"/>
          </p:nvPr>
        </p:nvSpPr>
        <p:spPr>
          <a:xfrm>
            <a:off x="457200" y="152400"/>
            <a:ext cx="8229600" cy="1143000"/>
          </a:xfrm>
        </p:spPr>
        <p:txBody>
          <a:bodyPr/>
          <a:lstStyle/>
          <a:p>
            <a:r>
              <a:rPr lang="en-US" dirty="0" smtClean="0"/>
              <a:t>GOES-West Frame Additions</a:t>
            </a:r>
            <a:endParaRPr lang="en-US" dirty="0"/>
          </a:p>
        </p:txBody>
      </p:sp>
      <p:sp>
        <p:nvSpPr>
          <p:cNvPr id="4" name="Rectangle 3"/>
          <p:cNvSpPr/>
          <p:nvPr/>
        </p:nvSpPr>
        <p:spPr>
          <a:xfrm>
            <a:off x="7786337" y="6399684"/>
            <a:ext cx="1219200" cy="230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en-US" sz="900" dirty="0" smtClean="0">
                <a:solidFill>
                  <a:schemeClr val="tx1"/>
                </a:solidFill>
              </a:rPr>
              <a:t>Tim </a:t>
            </a:r>
            <a:r>
              <a:rPr lang="en-US" sz="900" dirty="0" err="1" smtClean="0">
                <a:solidFill>
                  <a:schemeClr val="tx1"/>
                </a:solidFill>
              </a:rPr>
              <a:t>Schmit</a:t>
            </a:r>
            <a:r>
              <a:rPr lang="en-US" sz="900" dirty="0" smtClean="0">
                <a:solidFill>
                  <a:schemeClr val="tx1"/>
                </a:solidFill>
              </a:rPr>
              <a:t>, NESDIS</a:t>
            </a:r>
            <a:endParaRPr lang="en-US" sz="900" dirty="0">
              <a:solidFill>
                <a:schemeClr val="tx1"/>
              </a:solidFill>
            </a:endParaRPr>
          </a:p>
        </p:txBody>
      </p:sp>
    </p:spTree>
    <p:custDataLst>
      <p:tags r:id="rId1"/>
    </p:custDataLst>
    <p:extLst>
      <p:ext uri="{BB962C8B-B14F-4D97-AF65-F5344CB8AC3E}">
        <p14:creationId xmlns:p14="http://schemas.microsoft.com/office/powerpoint/2010/main" val="4071290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fade">
                                      <p:cBhvr>
                                        <p:cTn id="10" dur="500"/>
                                        <p:tgtEl>
                                          <p:spTgt spid="3">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animEffect transition="in" filter="fade">
                                      <p:cBhvr>
                                        <p:cTn id="13" dur="500"/>
                                        <p:tgtEl>
                                          <p:spTgt spid="3">
                                            <p:txEl>
                                              <p:pRg st="7" end="7"/>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8" end="8"/>
                                            </p:txEl>
                                          </p:spTgt>
                                        </p:tgtEl>
                                        <p:attrNameLst>
                                          <p:attrName>style.visibility</p:attrName>
                                        </p:attrNameLst>
                                      </p:cBhvr>
                                      <p:to>
                                        <p:strVal val="visible"/>
                                      </p:to>
                                    </p:set>
                                    <p:animEffect transition="in" filter="fade">
                                      <p:cBhvr>
                                        <p:cTn id="16" dur="500"/>
                                        <p:tgtEl>
                                          <p:spTgt spid="3">
                                            <p:txEl>
                                              <p:pRg st="8" end="8"/>
                                            </p:txEl>
                                          </p:spTgt>
                                        </p:tgtEl>
                                      </p:cBhvr>
                                    </p:animEffect>
                                  </p:childTnLst>
                                </p:cTn>
                              </p:par>
                              <p:par>
                                <p:cTn id="17" presetID="10" presetClass="exit" presetSubtype="0" fill="hold" nodeType="withEffect">
                                  <p:stCondLst>
                                    <p:cond delay="0"/>
                                  </p:stCondLst>
                                  <p:childTnLst>
                                    <p:animEffect transition="out" filter="fade">
                                      <p:cBhvr>
                                        <p:cTn id="18" dur="500"/>
                                        <p:tgtEl>
                                          <p:spTgt spid="2050"/>
                                        </p:tgtEl>
                                      </p:cBhvr>
                                    </p:animEffect>
                                    <p:set>
                                      <p:cBhvr>
                                        <p:cTn id="19" dur="1" fill="hold">
                                          <p:stCondLst>
                                            <p:cond delay="499"/>
                                          </p:stCondLst>
                                        </p:cTn>
                                        <p:tgtEl>
                                          <p:spTgt spid="2050"/>
                                        </p:tgtEl>
                                        <p:attrNameLst>
                                          <p:attrName>style.visibility</p:attrName>
                                        </p:attrNameLst>
                                      </p:cBhvr>
                                      <p:to>
                                        <p:strVal val="hidden"/>
                                      </p:to>
                                    </p:set>
                                  </p:childTnLst>
                                </p:cTn>
                              </p:par>
                              <p:par>
                                <p:cTn id="20" presetID="10" presetClass="exit" presetSubtype="0" fill="hold" grpId="1" nodeType="withEffect">
                                  <p:stCondLst>
                                    <p:cond delay="0"/>
                                  </p:stCondLst>
                                  <p:childTnLst>
                                    <p:animEffect transition="out" filter="fade">
                                      <p:cBhvr>
                                        <p:cTn id="21" dur="500"/>
                                        <p:tgtEl>
                                          <p:spTgt spid="4"/>
                                        </p:tgtEl>
                                      </p:cBhvr>
                                    </p:animEffect>
                                    <p:set>
                                      <p:cBhvr>
                                        <p:cTn id="22"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auto">
          <a:xfrm>
            <a:off x="1065340" y="1143000"/>
            <a:ext cx="6937120" cy="5547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0" y="0"/>
            <a:ext cx="9144000" cy="1143000"/>
          </a:xfrm>
        </p:spPr>
        <p:txBody>
          <a:bodyPr>
            <a:normAutofit/>
          </a:bodyPr>
          <a:lstStyle/>
          <a:p>
            <a:r>
              <a:rPr lang="en-US" dirty="0" smtClean="0"/>
              <a:t>Augmented Routine Scanning Schedule</a:t>
            </a:r>
            <a:endParaRPr lang="en-US" dirty="0"/>
          </a:p>
        </p:txBody>
      </p:sp>
      <p:pic>
        <p:nvPicPr>
          <p:cNvPr id="8194" name="PPTShape_0"/>
          <p:cNvPicPr>
            <a:picLocks noChangeAspect="1" noChangeArrowheads="1"/>
          </p:cNvPicPr>
          <p:nvPr>
            <p:custDataLst>
              <p:tags r:id="rId3"/>
            </p:custDataLst>
          </p:nvPr>
        </p:nvPicPr>
        <p:blipFill>
          <a:blip r:embed="rId7">
            <a:extLst>
              <a:ext uri="{28A0092B-C50C-407E-A947-70E740481C1C}">
                <a14:useLocalDpi xmlns:a14="http://schemas.microsoft.com/office/drawing/2010/main" val="0"/>
              </a:ext>
            </a:extLst>
          </a:blip>
          <a:srcRect/>
          <a:stretch>
            <a:fillRect/>
          </a:stretch>
        </p:blipFill>
        <p:spPr bwMode="auto">
          <a:xfrm>
            <a:off x="1066800" y="1143000"/>
            <a:ext cx="6934200" cy="5547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627496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8194"/>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51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194"/>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51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en-US" dirty="0" smtClean="0"/>
              <a:t>Minimized Spring/Fall Eclipse Outages</a:t>
            </a:r>
            <a:endParaRPr lang="en-US" dirty="0"/>
          </a:p>
        </p:txBody>
      </p:sp>
      <p:pic>
        <p:nvPicPr>
          <p:cNvPr id="2050" name="Picture 2"/>
          <p:cNvPicPr>
            <a:picLocks noGrp="1" noChangeAspect="1" noChangeArrowheads="1"/>
          </p:cNvPicPr>
          <p:nvPr>
            <p:ph idx="1"/>
            <p:custDataLst>
              <p:tags r:id="rId2"/>
            </p:custDataLst>
          </p:nvPr>
        </p:nvPicPr>
        <p:blipFill>
          <a:blip r:embed="rId5">
            <a:extLst>
              <a:ext uri="{28A0092B-C50C-407E-A947-70E740481C1C}">
                <a14:useLocalDpi xmlns:a14="http://schemas.microsoft.com/office/drawing/2010/main" val="0"/>
              </a:ext>
            </a:extLst>
          </a:blip>
          <a:srcRect/>
          <a:stretch>
            <a:fillRect/>
          </a:stretch>
        </p:blipFill>
        <p:spPr bwMode="auto">
          <a:xfrm>
            <a:off x="789979" y="1164834"/>
            <a:ext cx="7515821" cy="536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3658310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Resources for more Information</a:t>
            </a:r>
            <a:endParaRPr lang="en-US" dirty="0"/>
          </a:p>
        </p:txBody>
      </p:sp>
      <p:sp>
        <p:nvSpPr>
          <p:cNvPr id="3" name="Content Placeholder 2"/>
          <p:cNvSpPr>
            <a:spLocks noGrp="1"/>
          </p:cNvSpPr>
          <p:nvPr>
            <p:ph idx="1"/>
          </p:nvPr>
        </p:nvSpPr>
        <p:spPr>
          <a:xfrm>
            <a:off x="457200" y="1219200"/>
            <a:ext cx="8229600" cy="5940088"/>
          </a:xfrm>
        </p:spPr>
        <p:txBody>
          <a:bodyPr>
            <a:spAutoFit/>
          </a:bodyPr>
          <a:lstStyle/>
          <a:p>
            <a:r>
              <a:rPr lang="en-US" sz="2800" dirty="0" smtClean="0">
                <a:hlinkClick r:id="rId4"/>
              </a:rPr>
              <a:t>COMET Satellite Meteorology: GOES Channel Selection V2 module</a:t>
            </a:r>
            <a:r>
              <a:rPr lang="en-US" sz="2800" dirty="0" smtClean="0"/>
              <a:t> – Includes information, examples, and animations regarding improvements for GOES-15  </a:t>
            </a:r>
          </a:p>
          <a:p>
            <a:r>
              <a:rPr lang="en-US" sz="2800" dirty="0" smtClean="0">
                <a:hlinkClick r:id="rId5"/>
              </a:rPr>
              <a:t>CIMSS Satellite Blog</a:t>
            </a:r>
            <a:r>
              <a:rPr lang="en-US" sz="2800" dirty="0" smtClean="0"/>
              <a:t> – Informative blog entries with mention of and/or examples from GOES-15</a:t>
            </a:r>
          </a:p>
          <a:p>
            <a:r>
              <a:rPr lang="en-US" sz="2800" dirty="0" smtClean="0">
                <a:hlinkClick r:id="rId6"/>
              </a:rPr>
              <a:t>GOES-15 NOAA/Science Post Launch Test</a:t>
            </a:r>
            <a:r>
              <a:rPr lang="en-US" sz="2800" dirty="0" smtClean="0"/>
              <a:t> </a:t>
            </a:r>
          </a:p>
          <a:p>
            <a:r>
              <a:rPr lang="en-US" sz="2800" dirty="0">
                <a:hlinkClick r:id="rId7"/>
              </a:rPr>
              <a:t>GOES-11 to GOES-15 Transition - FAQ</a:t>
            </a:r>
            <a:endParaRPr lang="en-US" sz="2800" dirty="0">
              <a:hlinkClick r:id="rId8"/>
            </a:endParaRPr>
          </a:p>
          <a:p>
            <a:r>
              <a:rPr lang="en-US" sz="2800" dirty="0" smtClean="0">
                <a:hlinkClick r:id="rId8"/>
              </a:rPr>
              <a:t>GOES-15 Satellite Status Summary</a:t>
            </a:r>
            <a:endParaRPr lang="en-US" sz="2800" dirty="0" smtClean="0"/>
          </a:p>
          <a:p>
            <a:r>
              <a:rPr lang="en-US" sz="2800" dirty="0" smtClean="0">
                <a:hlinkClick r:id="rId9"/>
              </a:rPr>
              <a:t>NESDIS User Services</a:t>
            </a:r>
            <a:endParaRPr lang="en-US" sz="2800" dirty="0" smtClean="0"/>
          </a:p>
          <a:p>
            <a:r>
              <a:rPr lang="en-US" sz="2800" dirty="0" smtClean="0"/>
              <a:t>For </a:t>
            </a:r>
            <a:r>
              <a:rPr lang="en-US" sz="2800" dirty="0"/>
              <a:t>AWIPS/GOES image questions contact NCF</a:t>
            </a:r>
          </a:p>
          <a:p>
            <a:endParaRPr lang="en-US" dirty="0"/>
          </a:p>
        </p:txBody>
      </p:sp>
    </p:spTree>
    <p:custDataLst>
      <p:tags r:id="rId1"/>
    </p:custDataLst>
    <p:extLst>
      <p:ext uri="{BB962C8B-B14F-4D97-AF65-F5344CB8AC3E}">
        <p14:creationId xmlns:p14="http://schemas.microsoft.com/office/powerpoint/2010/main" val="4093346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Summary</a:t>
            </a:r>
            <a:endParaRPr lang="en-US" dirty="0"/>
          </a:p>
        </p:txBody>
      </p:sp>
      <p:sp>
        <p:nvSpPr>
          <p:cNvPr id="2" name="Content Placeholder 1"/>
          <p:cNvSpPr>
            <a:spLocks noGrp="1"/>
          </p:cNvSpPr>
          <p:nvPr>
            <p:ph idx="1"/>
          </p:nvPr>
        </p:nvSpPr>
        <p:spPr>
          <a:xfrm>
            <a:off x="457200" y="1600200"/>
            <a:ext cx="8229600" cy="5312223"/>
          </a:xfrm>
        </p:spPr>
        <p:txBody>
          <a:bodyPr>
            <a:spAutoFit/>
          </a:bodyPr>
          <a:lstStyle/>
          <a:p>
            <a:r>
              <a:rPr lang="en-US" dirty="0" smtClean="0"/>
              <a:t>GOES-15 Becomes GOES-West</a:t>
            </a:r>
          </a:p>
          <a:p>
            <a:r>
              <a:rPr lang="en-US" dirty="0" smtClean="0"/>
              <a:t>Higher Resolution Water Vapor Imagery</a:t>
            </a:r>
          </a:p>
          <a:p>
            <a:r>
              <a:rPr lang="en-US" dirty="0" smtClean="0"/>
              <a:t>New 13.3 um IR “CO2” Channel </a:t>
            </a:r>
          </a:p>
          <a:p>
            <a:r>
              <a:rPr lang="en-US" dirty="0" smtClean="0"/>
              <a:t>Improved Visible Imagery</a:t>
            </a:r>
          </a:p>
          <a:p>
            <a:r>
              <a:rPr lang="en-US" dirty="0"/>
              <a:t>New </a:t>
            </a:r>
            <a:r>
              <a:rPr lang="en-US" dirty="0" smtClean="0"/>
              <a:t>Routine </a:t>
            </a:r>
            <a:r>
              <a:rPr lang="en-US" dirty="0"/>
              <a:t>H</a:t>
            </a:r>
            <a:r>
              <a:rPr lang="en-US" dirty="0" smtClean="0"/>
              <a:t>ourly </a:t>
            </a:r>
            <a:r>
              <a:rPr lang="en-US" dirty="0"/>
              <a:t>I</a:t>
            </a:r>
            <a:r>
              <a:rPr lang="en-US" dirty="0" smtClean="0"/>
              <a:t>maging </a:t>
            </a:r>
            <a:r>
              <a:rPr lang="en-US" dirty="0"/>
              <a:t>S</a:t>
            </a:r>
            <a:r>
              <a:rPr lang="en-US" dirty="0" smtClean="0"/>
              <a:t>chedule</a:t>
            </a:r>
            <a:endParaRPr lang="en-US" dirty="0"/>
          </a:p>
          <a:p>
            <a:r>
              <a:rPr lang="en-US" dirty="0" smtClean="0"/>
              <a:t>Minimized Spring/Fall Eclipse </a:t>
            </a:r>
            <a:r>
              <a:rPr lang="en-US" dirty="0"/>
              <a:t>O</a:t>
            </a:r>
            <a:r>
              <a:rPr lang="en-US" dirty="0" smtClean="0"/>
              <a:t>utages</a:t>
            </a:r>
          </a:p>
          <a:p>
            <a:pPr marL="0" indent="0">
              <a:buNone/>
            </a:pPr>
            <a:endParaRPr lang="en-US" dirty="0" smtClean="0"/>
          </a:p>
          <a:p>
            <a:pPr marL="0" indent="0">
              <a:buNone/>
            </a:pPr>
            <a:endParaRPr lang="en-US" dirty="0" smtClean="0"/>
          </a:p>
          <a:p>
            <a:pPr marL="0" indent="0">
              <a:buNone/>
            </a:pPr>
            <a:endParaRPr lang="en-US" dirty="0"/>
          </a:p>
        </p:txBody>
      </p:sp>
      <p:sp>
        <p:nvSpPr>
          <p:cNvPr id="3" name="Rectangle 2"/>
          <p:cNvSpPr/>
          <p:nvPr/>
        </p:nvSpPr>
        <p:spPr>
          <a:xfrm>
            <a:off x="1219200" y="5562600"/>
            <a:ext cx="64770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Future questions?  Contact </a:t>
            </a:r>
            <a:r>
              <a:rPr lang="en-US" sz="2400" dirty="0" smtClean="0">
                <a:solidFill>
                  <a:schemeClr val="tx1"/>
                </a:solidFill>
                <a:hlinkClick r:id="rId4"/>
              </a:rPr>
              <a:t>ross.vantil@noaa.gov</a:t>
            </a:r>
            <a:r>
              <a:rPr lang="en-US" sz="2400" dirty="0" smtClean="0">
                <a:solidFill>
                  <a:schemeClr val="tx1"/>
                </a:solidFill>
              </a:rPr>
              <a:t> </a:t>
            </a:r>
            <a:endParaRPr lang="en-US" sz="2400" dirty="0">
              <a:solidFill>
                <a:schemeClr val="tx1"/>
              </a:solidFill>
            </a:endParaRPr>
          </a:p>
        </p:txBody>
      </p:sp>
    </p:spTree>
    <p:custDataLst>
      <p:tags r:id="rId1"/>
    </p:custDataLst>
    <p:extLst>
      <p:ext uri="{BB962C8B-B14F-4D97-AF65-F5344CB8AC3E}">
        <p14:creationId xmlns:p14="http://schemas.microsoft.com/office/powerpoint/2010/main" val="1830271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ART_ENCODE_TYPE" val="0"/>
  <p:tag name="ART_ENCODE_INDEX" val="1"/>
  <p:tag name="ARTICULATE_AUDIO_TEMP" val="C:\DOCUME~1\rvantil\LOCALS~1\Temp\articulate\presenter\ae\audio\20111221161405\"/>
  <p:tag name="PRESENTATION_PLAYLIST_COUNT" val="0"/>
  <p:tag name="PRESENTATION_PRESENTER_SLIDE_LEVEL" val="0"/>
  <p:tag name="ARTICULATE_PRESENTER_VERSION" val="6"/>
  <p:tag name="ARTICULATE_PROJECT_OPEN" val="1"/>
  <p:tag name="PUBLISH_TITLE" val="GOES-15 Becomes GOES-West"/>
  <p:tag name="ARTICULATE_PUBLISH_PATH" val="C:\Documents and Settings\rvantil\My Documents\Articulate Presenter"/>
  <p:tag name="ARTICULATE_LOGO" val="fdtb-ban_49compress.JPG"/>
  <p:tag name="ARTICULATE_PRESENTER" val="Ross Van Til"/>
  <p:tag name="ARTICULATE_PRESENTER_GUID" val="747EC9A87709"/>
  <p:tag name="ARTICULATE_LMS" val="0"/>
  <p:tag name="ARTICULATE_TEMPLATE" val="No_Logo"/>
  <p:tag name="LMS_PUBLISH" val="No"/>
  <p:tag name="PRESENTER_PREVIEW_MODE" val="0"/>
  <p:tag name="PRESENTER_PREVIEW_START" val="1"/>
  <p:tag name="PLAYERLOGOHEIGHT" val="58"/>
  <p:tag name="PLAYERLOGOWIDTH" val="245"/>
  <p:tag name="LAUNCHINNEWWINDOW" val="0"/>
  <p:tag name="LASTPUBLISHED" val="C:\Documents and Settings\rvantil\My Documents\Articulate Presenter\GOES-15 Becomes GOES-West\player.html"/>
</p:tagLst>
</file>

<file path=ppt/tags/tag2.xml><?xml version="1.0" encoding="utf-8"?>
<p:tagLst xmlns:a="http://schemas.openxmlformats.org/drawingml/2006/main" xmlns:r="http://schemas.openxmlformats.org/officeDocument/2006/relationships" xmlns:p="http://schemas.openxmlformats.org/presentationml/2006/main">
  <p:tag name="AUDIO_ID" val="257"/>
  <p:tag name="ELAPSEDTIME" val="31.0"/>
  <p:tag name="ARTICULATE_SLIDE_GUID" val="c92ca258-c5fd-44a0-a6a8-31a2559d89fa"/>
  <p:tag name="ARTICULATE_SLIDE_PAUSE" val="1"/>
  <p:tag name="ARTICULATE_NAV_LEVEL" val="1"/>
  <p:tag name="ARTICULATE_PLAYLIST_ID" val="-1"/>
  <p:tag name="ARTICULATE_LOCK_SLIDE" val="0"/>
  <p:tag name="ARTICULATE_SLIDE_NAV" val="1"/>
</p:tagLst>
</file>

<file path=ppt/tags/tag3.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R4Fxp5xs_files\slide0001_image001.png"/>
</p:tagLst>
</file>

<file path=ppt/tags/tag4.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BIn6SXxA_files\slide0001_image001.png"/>
</p:tagLst>
</file>

<file path=ppt/tags/tag5.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2"/>
</p:tagLst>
</file>

<file path=ppt/tags/tag6.xml><?xml version="1.0" encoding="utf-8"?>
<p:tagLst xmlns:a="http://schemas.openxmlformats.org/drawingml/2006/main" xmlns:r="http://schemas.openxmlformats.org/officeDocument/2006/relationships" xmlns:p="http://schemas.openxmlformats.org/presentationml/2006/main">
  <p:tag name="AUDIO_ID" val="269"/>
  <p:tag name="ELAPSEDTIME" val="48.6"/>
  <p:tag name="TIMELINE" val="3.20/13.10/23.50/34.80"/>
  <p:tag name="ARTICULATE_SLIDE_GUID" val="9447e379-4770-47ca-b9d2-78ccb710aa96"/>
  <p:tag name="ARTICULATE_SLIDE_PAUSE" val="1"/>
  <p:tag name="ARTICULATE_NAV_LEVEL" val="1"/>
  <p:tag name="ARTICULATE_PLAYLIST_ID" val="-1"/>
  <p:tag name="ARTICULATE_LOCK_SLIDE" val="0"/>
  <p:tag name="ARTICULATE_SLIDE_NAV" val="2"/>
</p:tagLst>
</file>

<file path=ppt/tags/tag7.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2"/>
</p:tagLst>
</file>

<file path=ppt/tags/tag8.xml><?xml version="1.0" encoding="utf-8"?>
<p:tagLst xmlns:a="http://schemas.openxmlformats.org/drawingml/2006/main" xmlns:r="http://schemas.openxmlformats.org/officeDocument/2006/relationships" xmlns:p="http://schemas.openxmlformats.org/presentationml/2006/main">
  <p:tag name="AUDIO_ID" val="270"/>
  <p:tag name="ELAPSEDTIME" val="35.6"/>
  <p:tag name="TIMELINE" val="8.60/12.90/19.00/27.00"/>
  <p:tag name="ARTICULATE_SLIDE_GUID" val="14e6fbb2-4ab9-445f-9188-c4873f7afde5"/>
  <p:tag name="ARTICULATE_SLIDE_PAUSE" val="1"/>
  <p:tag name="ARTICULATE_NAV_LEVEL" val="1"/>
  <p:tag name="ARTICULATE_PLAYLIST_ID" val="-1"/>
  <p:tag name="ARTICULATE_LOCK_SLIDE" val="0"/>
  <p:tag name="ARTICULATE_SLIDE_NAV" val="3"/>
</p:tagLst>
</file>

<file path=ppt/tags/tag9.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2"/>
</p:tagLst>
</file>

<file path=ppt/tags/tag10.xml><?xml version="1.0" encoding="utf-8"?>
<p:tagLst xmlns:a="http://schemas.openxmlformats.org/drawingml/2006/main" xmlns:r="http://schemas.openxmlformats.org/officeDocument/2006/relationships" xmlns:p="http://schemas.openxmlformats.org/presentationml/2006/main">
  <p:tag name="AUDIO_ID" val="276"/>
  <p:tag name="ELAPSEDTIME" val="52.3"/>
  <p:tag name="TIMELINE" val="8.00/15.90/21.80/27.80/33.50"/>
  <p:tag name="ARTICULATE_SLIDE_GUID" val="dd524f71-81e5-48f2-b12b-7b88f4d9976a"/>
  <p:tag name="ARTICULATE_TITLE_TAG" val="GOES Constellation"/>
  <p:tag name="ARTICULATE_SLIDE_PAUSE" val="1"/>
  <p:tag name="ARTICULATE_NAV_LEVEL" val="1"/>
  <p:tag name="ARTICULATE_PLAYLIST_ID" val="-1"/>
  <p:tag name="ARTICULATE_LOCK_SLIDE" val="0"/>
  <p:tag name="ARTICULATE_SLIDE_NAV" val="4"/>
</p:tagLst>
</file>

<file path=ppt/tags/tag11.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12.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MsesFul8_files\slide0001_image001.png"/>
</p:tagLst>
</file>

<file path=ppt/tags/tag13.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14.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15.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Q7B0Bcc3_files\slide0001_image001.png"/>
</p:tagLst>
</file>

<file path=ppt/tags/tag16.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tmQyatiV_files\slide0001_image001.png"/>
</p:tagLst>
</file>

<file path=ppt/tags/tag17.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IpzgiF03_files\slide0001_image001.png"/>
</p:tagLst>
</file>

<file path=ppt/tags/tag18.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LVyEA80W_files\slide0001_image001.png"/>
</p:tagLst>
</file>

<file path=ppt/tags/tag19.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A6V3q7bi_files\slide0001_image001.png"/>
</p:tagLst>
</file>

<file path=ppt/tags/tag20.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2PPXN7I4_files\slide0001_image001.png"/>
</p:tagLst>
</file>

<file path=ppt/tags/tag21.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ZhLl6JCP_files\slide0001_image001.png"/>
</p:tagLst>
</file>

<file path=ppt/tags/tag22.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v7EDvkg3_files\slide0001_image001.png"/>
</p:tagLst>
</file>

<file path=ppt/tags/tag23.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2"/>
</p:tagLst>
</file>

<file path=ppt/tags/tag24.xml><?xml version="1.0" encoding="utf-8"?>
<p:tagLst xmlns:a="http://schemas.openxmlformats.org/drawingml/2006/main" xmlns:r="http://schemas.openxmlformats.org/officeDocument/2006/relationships" xmlns:p="http://schemas.openxmlformats.org/presentationml/2006/main">
  <p:tag name="AUDIO_ID" val="271"/>
  <p:tag name="ELAPSEDTIME" val="89.625"/>
  <p:tag name="TIMELINE" val="8.00/24.90/44.63/59.63"/>
  <p:tag name="ARTICULATE_SLIDE_GUID" val="4a1fcdb3-3246-4afa-9ed6-4f297849aeb6"/>
  <p:tag name="ARTICULATE_SLIDE_PAUSE" val="1"/>
  <p:tag name="ARTICULATE_NAV_LEVEL" val="1"/>
  <p:tag name="ARTICULATE_PLAYLIST_ID" val="-1"/>
  <p:tag name="ARTICULATE_LOCK_SLIDE" val="0"/>
  <p:tag name="ARTICULATE_SLIDE_NAV" val="5"/>
</p:tagLst>
</file>

<file path=ppt/tags/tag25.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MARGIN_1" val="0"/>
  <p:tag name="MARGIN_2" val="36"/>
  <p:tag name="MARGIN_3" val="72"/>
  <p:tag name="MARGIN_4" val="108"/>
  <p:tag name="MARGIN_5" val="144"/>
  <p:tag name="FONT_SIZE" val="12"/>
</p:tagLst>
</file>

<file path=ppt/tags/tag26.xml><?xml version="1.0" encoding="utf-8"?>
<p:tagLst xmlns:a="http://schemas.openxmlformats.org/drawingml/2006/main" xmlns:r="http://schemas.openxmlformats.org/officeDocument/2006/relationships" xmlns:p="http://schemas.openxmlformats.org/presentationml/2006/main">
  <p:tag name="AUDIO_ID" val="283"/>
  <p:tag name="ELAPSEDTIME" val="24.6"/>
  <p:tag name="ARTICULATE_SLIDE_GUID" val="60cd75f3-3ea1-4a2d-8963-f230da543cde"/>
  <p:tag name="ARTICULATE_SLIDE_PAUSE" val="1"/>
  <p:tag name="ARTICULATE_NAV_LEVEL" val="1"/>
  <p:tag name="ARTICULATE_PLAYLIST_ID" val="-1"/>
  <p:tag name="ARTICULATE_LOCK_SLIDE" val="0"/>
  <p:tag name="ARTICULATE_SLIDE_NAV" val="6"/>
</p:tagLst>
</file>

<file path=ppt/tags/tag27.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ZylkOasu_files\slide0001_image001.png"/>
</p:tagLst>
</file>

<file path=ppt/tags/tag28.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2"/>
</p:tagLst>
</file>

<file path=ppt/tags/tag29.xml><?xml version="1.0" encoding="utf-8"?>
<p:tagLst xmlns:a="http://schemas.openxmlformats.org/drawingml/2006/main" xmlns:r="http://schemas.openxmlformats.org/officeDocument/2006/relationships" xmlns:p="http://schemas.openxmlformats.org/presentationml/2006/main">
  <p:tag name="AUDIO_ID" val="274"/>
  <p:tag name="ELAPSEDTIME" val="45.5"/>
  <p:tag name="ARTICULATE_SLIDE_GUID" val="67b17aad-534c-4bc8-8fcb-75054563adf9"/>
  <p:tag name="ARTICULATE_SLIDE_PAUSE" val="1"/>
  <p:tag name="ARTICULATE_NAV_LEVEL" val="1"/>
  <p:tag name="ARTICULATE_PLAYLIST_ID" val="-1"/>
  <p:tag name="ARTICULATE_LOCK_SLIDE" val="0"/>
  <p:tag name="TIMELINE" val="16.2/18.8/22.3/28.0/32.1/35.5/40.1"/>
  <p:tag name="ARTICULATE_SLIDE_NAV" val="7"/>
</p:tagLst>
</file>

<file path=ppt/tags/tag30.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2"/>
</p:tagLst>
</file>

<file path=ppt/tags/tag31.xml><?xml version="1.0" encoding="utf-8"?>
<p:tagLst xmlns:a="http://schemas.openxmlformats.org/drawingml/2006/main" xmlns:r="http://schemas.openxmlformats.org/officeDocument/2006/relationships" xmlns:p="http://schemas.openxmlformats.org/presentationml/2006/main">
  <p:tag name="AUDIO_ID" val="265"/>
  <p:tag name="ELAPSEDTIME" val="97.4"/>
  <p:tag name="TIMELINE" val="4.50/8.50/58.40/68.20/79.30"/>
  <p:tag name="ARTICULATE_SLIDE_GUID" val="cee1097b-7549-4846-9eb6-a3d80bbc89b8"/>
  <p:tag name="ARTICULATE_SLIDE_PAUSE" val="1"/>
  <p:tag name="ARTICULATE_NAV_LEVEL" val="1"/>
  <p:tag name="ARTICULATE_PLAYLIST_ID" val="-1"/>
  <p:tag name="ARTICULATE_LOCK_SLIDE" val="0"/>
  <p:tag name="ARTICULATE_SLIDE_NAV" val="8"/>
</p:tagLst>
</file>

<file path=ppt/tags/tag32.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tABzcYVp_files\slide0001_image002.png"/>
</p:tagLst>
</file>

<file path=ppt/tags/tag33.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xGTqUDIc_files\slide0001_image002.png"/>
</p:tagLst>
</file>

<file path=ppt/tags/tag34.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Ik1hsk6W_files\slide0001_image001.png"/>
</p:tagLst>
</file>

<file path=ppt/tags/tag35.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hnaPz6O4_files\slide0001_image001.png"/>
</p:tagLst>
</file>

<file path=ppt/tags/tag36.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5zPDIVkj_files\slide0001_image001.png"/>
</p:tagLst>
</file>

<file path=ppt/tags/tag37.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ht7S0Url_files\slide0001_image001.png"/>
</p:tagLst>
</file>

<file path=ppt/tags/tag38.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MARGIN_1" val="0"/>
  <p:tag name="MARGIN_2" val="36"/>
  <p:tag name="MARGIN_3" val="72"/>
  <p:tag name="MARGIN_4" val="108"/>
  <p:tag name="MARGIN_5" val="144"/>
  <p:tag name="FONT_SIZE" val="12"/>
</p:tagLst>
</file>

<file path=ppt/tags/tag39.xml><?xml version="1.0" encoding="utf-8"?>
<p:tagLst xmlns:a="http://schemas.openxmlformats.org/drawingml/2006/main" xmlns:r="http://schemas.openxmlformats.org/officeDocument/2006/relationships" xmlns:p="http://schemas.openxmlformats.org/presentationml/2006/main">
  <p:tag name="AUDIO_ID" val="286"/>
  <p:tag name="ELAPSEDTIME" val="31.0"/>
  <p:tag name="TIMELINE" val="12.10/17.50"/>
  <p:tag name="ARTICULATE_SLIDE_GUID" val="b9e15e6e-70da-4806-b8cb-acfffff2ccad"/>
  <p:tag name="ARTICULATE_SLIDE_PAUSE" val="1"/>
  <p:tag name="ARTICULATE_NAV_LEVEL" val="1"/>
  <p:tag name="ARTICULATE_PLAYLIST_ID" val="-1"/>
  <p:tag name="ARTICULATE_LOCK_SLIDE" val="0"/>
  <p:tag name="ARTICULATE_SLIDE_NAV" val="9"/>
</p:tagLst>
</file>

<file path=ppt/tags/tag40.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mtpd3Cio_files\slide0001_image001.png"/>
</p:tagLst>
</file>

<file path=ppt/tags/tag41.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IL1xxRgI_files\slide0001_image001.png"/>
</p:tagLst>
</file>

<file path=ppt/tags/tag42.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KbXt09YD_files\slide0001_image001.png"/>
</p:tagLst>
</file>

<file path=ppt/tags/tag43.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zDX1sHNb_files\slide0001_image001.png"/>
</p:tagLst>
</file>

<file path=ppt/tags/tag44.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zh7cR1MV_files\slide0001_image001.png"/>
</p:tagLst>
</file>

<file path=ppt/tags/tag45.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2"/>
</p:tagLst>
</file>

<file path=ppt/tags/tag46.xml><?xml version="1.0" encoding="utf-8"?>
<p:tagLst xmlns:a="http://schemas.openxmlformats.org/drawingml/2006/main" xmlns:r="http://schemas.openxmlformats.org/officeDocument/2006/relationships" xmlns:p="http://schemas.openxmlformats.org/presentationml/2006/main">
  <p:tag name="AUDIO_ID" val="278"/>
  <p:tag name="ELAPSEDTIME" val="41.4"/>
  <p:tag name="TIMELINE" val="5.10/8.40/11.40/15.70/19.90/22.60/29.40/31.70/34.20"/>
  <p:tag name="ARTICULATE_SLIDE_GUID" val="8f68b99b-e083-4209-96ca-990ed9f799c0"/>
  <p:tag name="ARTICULATE_SLIDE_PAUSE" val="1"/>
  <p:tag name="ARTICULATE_NAV_LEVEL" val="1"/>
  <p:tag name="ARTICULATE_PLAYLIST_ID" val="-1"/>
  <p:tag name="ARTICULATE_LOCK_SLIDE" val="0"/>
  <p:tag name="ARTICULATE_SLIDE_NAV" val="10"/>
</p:tagLst>
</file>

<file path=ppt/tags/tag47.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6fii28mQ_files\slide0001_image001.png"/>
</p:tagLst>
</file>

<file path=ppt/tags/tag48.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ENlauanu_files\slide0001_image001.png"/>
</p:tagLst>
</file>

<file path=ppt/tags/tag49.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qiqeKsch_files\slide0001_image001.png"/>
</p:tagLst>
</file>

<file path=ppt/tags/tag50.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dUbexc9Q_files\slide0001_image001.png"/>
</p:tagLst>
</file>

<file path=ppt/tags/tag51.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tR12Qtlh_files\slide0001_image001.png"/>
</p:tagLst>
</file>

<file path=ppt/tags/tag52.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szG6JRwF_files\slide0001_image001.png"/>
</p:tagLst>
</file>

<file path=ppt/tags/tag53.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2"/>
</p:tagLst>
</file>

<file path=ppt/tags/tag54.xml><?xml version="1.0" encoding="utf-8"?>
<p:tagLst xmlns:a="http://schemas.openxmlformats.org/drawingml/2006/main" xmlns:r="http://schemas.openxmlformats.org/officeDocument/2006/relationships" xmlns:p="http://schemas.openxmlformats.org/presentationml/2006/main">
  <p:tag name="AUDIO_ID" val="282"/>
  <p:tag name="ELAPSEDTIME" val="19.4"/>
  <p:tag name="TIMELINE" val="7.30/9.30/11.10/13.10/15.10/16.90/18.60"/>
  <p:tag name="ARTICULATE_SLIDE_GUID" val="2984b582-b251-40f5-8c53-cf3b1ee18a6e"/>
  <p:tag name="ARTICULATE_SLIDE_PAUSE" val="1"/>
  <p:tag name="ARTICULATE_NAV_LEVEL" val="1"/>
  <p:tag name="ARTICULATE_PLAYLIST_ID" val="-1"/>
  <p:tag name="ARTICULATE_LOCK_SLIDE" val="0"/>
  <p:tag name="ARTICULATE_SLIDE_NAV" val="11"/>
</p:tagLst>
</file>

<file path=ppt/tags/tag55.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y7IIL4R5_files\slide0001_image001.png"/>
</p:tagLst>
</file>

<file path=ppt/tags/tag56.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gMwkHqvn_files\slide0001_image001.png"/>
</p:tagLst>
</file>

<file path=ppt/tags/tag57.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7BQtdsxl_files\slide0001_image001.png"/>
</p:tagLst>
</file>

<file path=ppt/tags/tag58.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qxMGwlsD_files\slide0001_image001.png"/>
</p:tagLst>
</file>

<file path=ppt/tags/tag59.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2"/>
</p:tagLst>
</file>

<file path=ppt/tags/tag60.xml><?xml version="1.0" encoding="utf-8"?>
<p:tagLst xmlns:a="http://schemas.openxmlformats.org/drawingml/2006/main" xmlns:r="http://schemas.openxmlformats.org/officeDocument/2006/relationships" xmlns:p="http://schemas.openxmlformats.org/presentationml/2006/main">
  <p:tag name="AUDIO_ID" val="259"/>
  <p:tag name="ELAPSEDTIME" val="131.286"/>
  <p:tag name="TIMELINE" val="3.30/28.80/30.70/33.30/35.20/39.10/42.00/47.70/67.60/73.80/85.60"/>
  <p:tag name="ARTICULATE_SLIDE_GUID" val="08ea611a-776d-44e7-8ae5-9337feae3f3e"/>
  <p:tag name="ARTICULATE_SLIDE_PAUSE" val="1"/>
  <p:tag name="ARTICULATE_NAV_LEVEL" val="1"/>
  <p:tag name="ARTICULATE_PLAYLIST_ID" val="-1"/>
  <p:tag name="ARTICULATE_LOCK_SLIDE" val="0"/>
  <p:tag name="ARTICULATE_SLIDE_NAV" val="12"/>
</p:tagLst>
</file>

<file path=ppt/tags/tag61.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8HL6eO9P_files\slide0001_image001.png"/>
</p:tagLst>
</file>

<file path=ppt/tags/tag62.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Q2c4tmFw_files\slide0001_image001.png"/>
</p:tagLst>
</file>

<file path=ppt/tags/tag63.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OiL4gPla_files\slide0001_image001.png"/>
</p:tagLst>
</file>

<file path=ppt/tags/tag64.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efnNOyWS_files\slide0001_image001.png"/>
</p:tagLst>
</file>

<file path=ppt/tags/tag65.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jfVWdgYN_files\slide0001_image001.png"/>
</p:tagLst>
</file>

<file path=ppt/tags/tag66.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gUWYreIk_files\slide0001_image001.png"/>
</p:tagLst>
</file>

<file path=ppt/tags/tag67.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RTM7Eh42_files\slide0001_image001.png"/>
</p:tagLst>
</file>

<file path=ppt/tags/tag68.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JhaDCbT8_files\slide0001_image001.png"/>
</p:tagLst>
</file>

<file path=ppt/tags/tag69.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BULLET_6" val="8226"/>
  <p:tag name="BULLET_7" val="8226"/>
  <p:tag name="BULLET_8" val="8226"/>
  <p:tag name="BULLET_9" val="8226"/>
  <p:tag name="BULLET_10" val="8226"/>
  <p:tag name="BULLET_11" val="8226"/>
  <p:tag name="BULLET_12" val="8226"/>
  <p:tag name="MARGIN_1" val="0"/>
  <p:tag name="MARGIN_2" val="36"/>
  <p:tag name="MARGIN_3" val="72"/>
  <p:tag name="MARGIN_4" val="108"/>
  <p:tag name="MARGIN_5" val="144"/>
  <p:tag name="FONT_SIZE" val="12"/>
</p:tagLst>
</file>

<file path=ppt/tags/tag70.xml><?xml version="1.0" encoding="utf-8"?>
<p:tagLst xmlns:a="http://schemas.openxmlformats.org/drawingml/2006/main" xmlns:r="http://schemas.openxmlformats.org/officeDocument/2006/relationships" xmlns:p="http://schemas.openxmlformats.org/presentationml/2006/main">
  <p:tag name="AUDIO_ID" val="284"/>
  <p:tag name="ELAPSEDTIME" val="20.9"/>
  <p:tag name="ARTICULATE_SLIDE_GUID" val="29ecc9c2-250a-459b-ba2d-c95a9fe3fc3d"/>
  <p:tag name="ARTICULATE_SLIDE_PAUSE" val="1"/>
  <p:tag name="ARTICULATE_NAV_LEVEL" val="1"/>
  <p:tag name="ARTICULATE_PLAYLIST_ID" val="-1"/>
  <p:tag name="ARTICULATE_LOCK_SLIDE" val="0"/>
  <p:tag name="ARTICULATE_SLIDE_NAV" val="13"/>
</p:tagLst>
</file>

<file path=ppt/tags/tag71.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2"/>
</p:tagLst>
</file>

<file path=ppt/tags/tag72.xml><?xml version="1.0" encoding="utf-8"?>
<p:tagLst xmlns:a="http://schemas.openxmlformats.org/drawingml/2006/main" xmlns:r="http://schemas.openxmlformats.org/officeDocument/2006/relationships" xmlns:p="http://schemas.openxmlformats.org/presentationml/2006/main">
  <p:tag name="AUDIO_ID" val="280"/>
  <p:tag name="ELAPSEDTIME" val="37.1"/>
  <p:tag name="TIMELINE" val="3.00/6.70/9.80/13.60/16.90"/>
  <p:tag name="ARTICULATE_SLIDE_GUID" val="03c1c7aa-2902-4643-9ee3-f11d3056fb05"/>
  <p:tag name="ARTICULATE_SLIDE_PAUSE" val="1"/>
  <p:tag name="ARTICULATE_NAV_LEVEL" val="1"/>
  <p:tag name="ARTICULATE_PLAYLIST_ID" val="-1"/>
  <p:tag name="ARTICULATE_LOCK_SLIDE" val="0"/>
  <p:tag name="ARTICULATE_SLIDE_NAV" val="14"/>
</p:tagLst>
</file>

<file path=ppt/tags/tag73.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prXgOhfd_files\slide0001_image001.png"/>
</p:tagLst>
</file>

<file path=ppt/tags/tag74.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GnaXNgSU_files\slide0001_image001.png"/>
</p:tagLst>
</file>

<file path=ppt/tags/tag75.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2"/>
</p:tagLst>
</file>

<file path=ppt/tags/tag76.xml><?xml version="1.0" encoding="utf-8"?>
<p:tagLst xmlns:a="http://schemas.openxmlformats.org/drawingml/2006/main" xmlns:r="http://schemas.openxmlformats.org/officeDocument/2006/relationships" xmlns:p="http://schemas.openxmlformats.org/presentationml/2006/main">
  <p:tag name="AUDIO_ID" val="261"/>
  <p:tag name="ELAPSEDTIME" val="81.9"/>
  <p:tag name="TIMELINE" val="0.60/29.40/50.00/59.40/65.40"/>
  <p:tag name="ARTICULATE_SLIDE_GUID" val="e36d3c1e-8814-4e5a-91ce-cd535568f864"/>
  <p:tag name="ARTICULATE_SLIDE_PAUSE" val="1"/>
  <p:tag name="ARTICULATE_NAV_LEVEL" val="1"/>
  <p:tag name="ARTICULATE_PLAYLIST_ID" val="-1"/>
  <p:tag name="ARTICULATE_LOCK_SLIDE" val="0"/>
  <p:tag name="ARTICULATE_SLIDE_NAV" val="15"/>
</p:tagLst>
</file>

<file path=ppt/tags/tag77.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aRHzs7l9_files\slide0001_image001.png"/>
</p:tagLst>
</file>

<file path=ppt/tags/tag78.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0w1WSLlf_files\slide0001_image001.png"/>
</p:tagLst>
</file>

<file path=ppt/tags/tag79.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MARGIN_1" val="0"/>
  <p:tag name="MARGIN_2" val="36"/>
  <p:tag name="MARGIN_3" val="72"/>
  <p:tag name="MARGIN_4" val="108"/>
  <p:tag name="MARGIN_5" val="144"/>
  <p:tag name="FONT_SIZE" val="12"/>
</p:tagLst>
</file>

<file path=ppt/tags/tag80.xml><?xml version="1.0" encoding="utf-8"?>
<p:tagLst xmlns:a="http://schemas.openxmlformats.org/drawingml/2006/main" xmlns:r="http://schemas.openxmlformats.org/officeDocument/2006/relationships" xmlns:p="http://schemas.openxmlformats.org/presentationml/2006/main">
  <p:tag name="AUDIO_ID" val="279"/>
  <p:tag name="ELAPSEDTIME" val="27.9"/>
  <p:tag name="TIMELINE" val="6.81/10.66/14.51/18.48/22.29"/>
  <p:tag name="ARTICULATE_SLIDE_GUID" val="b1d0bdba-57b5-4bd4-bca5-8e13a5359fe8"/>
  <p:tag name="ARTICULATE_SLIDE_PAUSE" val="1"/>
  <p:tag name="ARTICULATE_NAV_LEVEL" val="1"/>
  <p:tag name="ARTICULATE_PLAYLIST_ID" val="-1"/>
  <p:tag name="ARTICULATE_LOCK_SLIDE" val="0"/>
  <p:tag name="ARTICULATE_SLIDE_NAV" val="16"/>
</p:tagLst>
</file>

<file path=ppt/tags/tag81.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1PQIedjm_files\slide0001_image001.png"/>
</p:tagLst>
</file>

<file path=ppt/tags/tag82.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A7TAW4kG_files\slide0001_image001.png"/>
</p:tagLst>
</file>

<file path=ppt/tags/tag83.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2"/>
</p:tagLst>
</file>

<file path=ppt/tags/tag84.xml><?xml version="1.0" encoding="utf-8"?>
<p:tagLst xmlns:a="http://schemas.openxmlformats.org/drawingml/2006/main" xmlns:r="http://schemas.openxmlformats.org/officeDocument/2006/relationships" xmlns:p="http://schemas.openxmlformats.org/presentationml/2006/main">
  <p:tag name="AUDIO_ID" val="285"/>
  <p:tag name="ELAPSEDTIME" val="21.8"/>
  <p:tag name="TIMELINE" val="10.60/12.00/13.40/14.90/16.50/18.00/19.40"/>
  <p:tag name="ARTICULATE_SLIDE_GUID" val="6c076236-d969-457c-8243-32d0d7ffb707"/>
  <p:tag name="ARTICULATE_SLIDE_PAUSE" val="1"/>
  <p:tag name="ARTICULATE_NAV_LEVEL" val="1"/>
  <p:tag name="ARTICULATE_PLAYLIST_ID" val="-1"/>
  <p:tag name="ARTICULATE_LOCK_SLIDE" val="0"/>
  <p:tag name="ARTICULATE_SLIDE_NAV" val="17"/>
</p:tagLst>
</file>

<file path=ppt/tags/tag85.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lapRGimm_files\slide0001_image001.png"/>
</p:tagLst>
</file>

<file path=ppt/tags/tag86.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BaUqKEbh_files\slide0001_image001.png"/>
</p:tagLst>
</file>

<file path=ppt/tags/tag87.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yIbNc9xl_files\slide0001_image001.png"/>
</p:tagLst>
</file>

<file path=ppt/tags/tag88.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OIHmgeng_files\slide0001_image001.png"/>
</p:tagLst>
</file>

<file path=ppt/tags/tag89.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L9B7xTzg_files\slide0001_image001.png"/>
</p:tagLst>
</file>

<file path=ppt/tags/tag90.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DOPCvNNm_files\slide0001_image001.png"/>
</p:tagLst>
</file>

<file path=ppt/tags/tag91.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ACQE8L69_files\slide0001_image001.png"/>
</p:tagLst>
</file>

<file path=ppt/tags/tag92.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NTVsztks_files\slide0001_image001.png"/>
</p:tagLst>
</file>

<file path=ppt/tags/tag93.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2"/>
</p:tagLst>
</file>

<file path=ppt/tags/tag94.xml><?xml version="1.0" encoding="utf-8"?>
<p:tagLst xmlns:a="http://schemas.openxmlformats.org/drawingml/2006/main" xmlns:r="http://schemas.openxmlformats.org/officeDocument/2006/relationships" xmlns:p="http://schemas.openxmlformats.org/presentationml/2006/main">
  <p:tag name="AUDIO_ID" val="287"/>
  <p:tag name="ELAPSEDTIME" val="56.0"/>
  <p:tag name="ARTICULATE_SLIDE_GUID" val="8647b91d-0294-492e-9223-b0f9a03e690d"/>
  <p:tag name="ARTICULATE_SLIDE_PAUSE" val="1"/>
  <p:tag name="ARTICULATE_NAV_LEVEL" val="1"/>
  <p:tag name="ARTICULATE_PLAYLIST_ID" val="-1"/>
  <p:tag name="ARTICULATE_LOCK_SLIDE" val="0"/>
  <p:tag name="TIMELINE" val="35.8"/>
  <p:tag name="ARTICULATE_SLIDE_NAV" val="18"/>
</p:tagLst>
</file>

<file path=ppt/tags/tag95.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s0EB8nKd_files\slide0001_image001.png"/>
</p:tagLst>
</file>

<file path=ppt/tags/tag96.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MARGIN_1" val="0"/>
  <p:tag name="MARGIN_2" val="36"/>
  <p:tag name="MARGIN_3" val="72"/>
  <p:tag name="MARGIN_4" val="108"/>
  <p:tag name="MARGIN_5" val="144"/>
  <p:tag name="FONT_SIZE" val="12"/>
</p:tagLst>
</file>

<file path=ppt/tags/tag97.xml><?xml version="1.0" encoding="utf-8"?>
<p:tagLst xmlns:a="http://schemas.openxmlformats.org/drawingml/2006/main" xmlns:r="http://schemas.openxmlformats.org/officeDocument/2006/relationships" xmlns:p="http://schemas.openxmlformats.org/presentationml/2006/main">
  <p:tag name="AUDIO_ID" val="266"/>
  <p:tag name="ELAPSEDTIME" val="18.4"/>
  <p:tag name="TIMELINE" val="10.10/11.60"/>
  <p:tag name="ARTICULATE_SLIDE_GUID" val="b67f0236-e814-4c7c-8d4d-9cac5f68a8b7"/>
  <p:tag name="ARTICULATE_SLIDE_PAUSE" val="1"/>
  <p:tag name="ARTICULATE_NAV_LEVEL" val="1"/>
  <p:tag name="ARTICULATE_PLAYLIST_ID" val="-1"/>
  <p:tag name="ARTICULATE_LOCK_SLIDE" val="0"/>
  <p:tag name="ARTICULATE_SLIDE_NAV" val="19"/>
</p:tagLst>
</file>

<file path=ppt/tags/tag98.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aydbUP4L_files\slide0001_image001.png"/>
</p:tagLst>
</file>

<file path=ppt/tags/tag99.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YcSM0t0m_files\slide0001_image001.png"/>
</p:tagLst>
</file>

<file path=ppt/tags/tag100.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2"/>
</p:tagLst>
</file>

<file path=ppt/tags/tag101.xml><?xml version="1.0" encoding="utf-8"?>
<p:tagLst xmlns:a="http://schemas.openxmlformats.org/drawingml/2006/main" xmlns:r="http://schemas.openxmlformats.org/officeDocument/2006/relationships" xmlns:p="http://schemas.openxmlformats.org/presentationml/2006/main">
  <p:tag name="AUDIO_ID" val="267"/>
  <p:tag name="ELAPSEDTIME" val="40.0"/>
  <p:tag name="ARTICULATE_SLIDE_GUID" val="f7c905df-fb5a-4510-8db7-c49ee74d00fd"/>
  <p:tag name="ARTICULATE_SLIDE_PAUSE" val="1"/>
  <p:tag name="ARTICULATE_NAV_LEVEL" val="1"/>
  <p:tag name="ARTICULATE_PLAYLIST_ID" val="-1"/>
  <p:tag name="ARTICULATE_LOCK_SLIDE" val="0"/>
  <p:tag name="ARTICULATE_SLIDE_NAV" val="20"/>
</p:tagLst>
</file>

<file path=ppt/tags/tag102.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rvantil\LOCALS~1\Temp\articulate\presenter\imgtemp\P1n8qPl2_files\slide0001_image001.png"/>
</p:tagLst>
</file>

<file path=ppt/tags/tag103.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2"/>
</p:tagLst>
</file>

<file path=ppt/tags/tag104.xml><?xml version="1.0" encoding="utf-8"?>
<p:tagLst xmlns:a="http://schemas.openxmlformats.org/drawingml/2006/main" xmlns:r="http://schemas.openxmlformats.org/officeDocument/2006/relationships" xmlns:p="http://schemas.openxmlformats.org/presentationml/2006/main">
  <p:tag name="AUDIO_ID" val="273"/>
  <p:tag name="ELAPSEDTIME" val="55.9"/>
  <p:tag name="ARTICULATE_SLIDE_GUID" val="fc52485e-5e2e-4088-b6a6-8a1dc373522a"/>
  <p:tag name="ARTICULATE_SLIDE_PAUSE" val="1"/>
  <p:tag name="ARTICULATE_NAV_LEVEL" val="1"/>
  <p:tag name="ARTICULATE_PLAYLIST_ID" val="-1"/>
  <p:tag name="ARTICULATE_LOCK_SLIDE" val="0"/>
  <p:tag name="TIMELINE" val="4.3/13.6/18.9/27.4/36.1/40.0/47.3"/>
  <p:tag name="ARTICULATE_SLIDE_NAV" val="21"/>
</p:tagLst>
</file>

<file path=ppt/tags/tag105.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MARGIN_1" val="0"/>
  <p:tag name="MARGIN_2" val="36"/>
  <p:tag name="MARGIN_3" val="72"/>
  <p:tag name="MARGIN_4" val="108"/>
  <p:tag name="MARGIN_5" val="144"/>
  <p:tag name="FONT_SIZE" val="12"/>
</p:tagLst>
</file>

<file path=ppt/tags/tag106.xml><?xml version="1.0" encoding="utf-8"?>
<p:tagLst xmlns:a="http://schemas.openxmlformats.org/drawingml/2006/main" xmlns:r="http://schemas.openxmlformats.org/officeDocument/2006/relationships" xmlns:p="http://schemas.openxmlformats.org/presentationml/2006/main">
  <p:tag name="AUDIO_ID" val="260"/>
  <p:tag name="ELAPSEDTIME" val="52.0"/>
  <p:tag name="TIMELINE" val="1.60/7.30/16.90/23.50/27.40/34.10/44.80"/>
  <p:tag name="ARTICULATE_SLIDE_GUID" val="692e1f0a-6ce5-4fd7-845a-962a1f6c2aff"/>
  <p:tag name="ARTICULATE_SLIDE_PAUSE" val="1"/>
  <p:tag name="ARTICULATE_NAV_LEVEL" val="1"/>
  <p:tag name="ARTICULATE_PLAYLIST_ID" val="-1"/>
  <p:tag name="ARTICULATE_LOCK_SLIDE" val="0"/>
  <p:tag name="ARTICULATE_SLIDE_NAV" val="22"/>
</p:tagLst>
</file>

<file path=ppt/tags/tag107.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6796</TotalTime>
  <Words>2425</Words>
  <Application>Microsoft Office PowerPoint</Application>
  <PresentationFormat>On-screen Show (4:3)</PresentationFormat>
  <Paragraphs>191</Paragraphs>
  <Slides>22</Slides>
  <Notes>22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GOES-15 Becomes GOES-West </vt:lpstr>
      <vt:lpstr>Learning Objectives</vt:lpstr>
      <vt:lpstr>Performance Objectives</vt:lpstr>
      <vt:lpstr>PowerPoint Presentation</vt:lpstr>
      <vt:lpstr>GOES-West Transition Timeline</vt:lpstr>
      <vt:lpstr>GOES West Field of View</vt:lpstr>
      <vt:lpstr>GOES-11/15 – Primary Differences</vt:lpstr>
      <vt:lpstr>Higher Resolution Water Vapor Imagery </vt:lpstr>
      <vt:lpstr>Higher Resolution Water Vapor Imagery</vt:lpstr>
      <vt:lpstr>GOES-11/15 Water Vapor Comparison</vt:lpstr>
      <vt:lpstr>GOES Sounder Water Vapor Imagery</vt:lpstr>
      <vt:lpstr>New 13.3 um IR “CO2” Channel</vt:lpstr>
      <vt:lpstr>Relocalizing AWIPS for “13u”  Menu Option</vt:lpstr>
      <vt:lpstr>12 um vs. 13.3 um Comparison</vt:lpstr>
      <vt:lpstr>Improved Visible Imagery</vt:lpstr>
      <vt:lpstr>GOES-11/15 Visible Comparison</vt:lpstr>
      <vt:lpstr>Improved Pixel Geolocation</vt:lpstr>
      <vt:lpstr>GOES-West Frame Additions</vt:lpstr>
      <vt:lpstr>Augmented Routine Scanning Schedule</vt:lpstr>
      <vt:lpstr>Minimized Spring/Fall Eclipse Outages</vt:lpstr>
      <vt:lpstr>Resources for more Information</vt:lpstr>
      <vt:lpstr>Summary</vt:lpstr>
    </vt:vector>
  </TitlesOfParts>
  <Company>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GOES East/West Configuration</dc:title>
  <dc:creator>Ross Van Til</dc:creator>
  <cp:lastModifiedBy>Ross Van Til</cp:lastModifiedBy>
  <cp:revision>358</cp:revision>
  <cp:lastPrinted>2011-12-21T17:43:03Z</cp:lastPrinted>
  <dcterms:created xsi:type="dcterms:W3CDTF">2011-11-03T21:58:07Z</dcterms:created>
  <dcterms:modified xsi:type="dcterms:W3CDTF">2011-12-22T01:18:45Z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UseProject">
    <vt:lpwstr>1</vt:lpwstr>
  </property>
  <property fmtid="{D5CDD505-2E9C-101B-9397-08002B2CF9AE}" pid="3" name="ArticulateGUID">
    <vt:lpwstr>9D759083-24C2-4224-B116-CEF7521FC4AF</vt:lpwstr>
  </property>
  <property fmtid="{D5CDD505-2E9C-101B-9397-08002B2CF9AE}" pid="4" name="ArticulatePath">
    <vt:lpwstr>GOES-15_Becomes_GOES-West_Final</vt:lpwstr>
  </property>
  <property fmtid="{D5CDD505-2E9C-101B-9397-08002B2CF9AE}" pid="5" name="ArticulateProjectFull">
    <vt:lpwstr>C:\Documents and Settings\rvantil\My Documents\GOES-15 Transition\GOES-15_Becomes_GOES-West_Final.ppta</vt:lpwstr>
  </property>
</Properties>
</file>