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3965" r:id="rId2"/>
  </p:sldMasterIdLst>
  <p:notesMasterIdLst>
    <p:notesMasterId r:id="rId25"/>
  </p:notesMasterIdLst>
  <p:sldIdLst>
    <p:sldId id="273" r:id="rId3"/>
    <p:sldId id="291" r:id="rId4"/>
    <p:sldId id="283" r:id="rId5"/>
    <p:sldId id="257" r:id="rId6"/>
    <p:sldId id="289" r:id="rId7"/>
    <p:sldId id="258" r:id="rId8"/>
    <p:sldId id="259" r:id="rId9"/>
    <p:sldId id="287" r:id="rId10"/>
    <p:sldId id="286" r:id="rId11"/>
    <p:sldId id="263" r:id="rId12"/>
    <p:sldId id="284" r:id="rId13"/>
    <p:sldId id="264" r:id="rId14"/>
    <p:sldId id="292" r:id="rId15"/>
    <p:sldId id="293" r:id="rId16"/>
    <p:sldId id="294" r:id="rId17"/>
    <p:sldId id="270" r:id="rId18"/>
    <p:sldId id="296" r:id="rId19"/>
    <p:sldId id="295" r:id="rId20"/>
    <p:sldId id="268" r:id="rId21"/>
    <p:sldId id="280" r:id="rId22"/>
    <p:sldId id="288" r:id="rId23"/>
    <p:sldId id="282"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164A"/>
    <a:srgbClr val="008000"/>
    <a:srgbClr val="A4D76B"/>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40" autoAdjust="0"/>
  </p:normalViewPr>
  <p:slideViewPr>
    <p:cSldViewPr>
      <p:cViewPr varScale="1">
        <p:scale>
          <a:sx n="83" d="100"/>
          <a:sy n="83" d="100"/>
        </p:scale>
        <p:origin x="797" y="48"/>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225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1FFEA-9FBA-4F7D-B091-231FA5E29CA8}" type="datetimeFigureOut">
              <a:rPr lang="en-US" smtClean="0"/>
              <a:t>12/6/2018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0FFC9-21B0-4A89-A59E-76BA31565B50}" type="slidenum">
              <a:rPr lang="en-US" smtClean="0"/>
              <a:t>‹#›</a:t>
            </a:fld>
            <a:endParaRPr lang="en-US"/>
          </a:p>
        </p:txBody>
      </p:sp>
    </p:spTree>
    <p:extLst>
      <p:ext uri="{BB962C8B-B14F-4D97-AF65-F5344CB8AC3E}">
        <p14:creationId xmlns:p14="http://schemas.microsoft.com/office/powerpoint/2010/main" val="3073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is the Satellite Foundational Course for GOES-R on GOES-R Aerosol products that are available in AWIPS.  Drs. Kondragunta, and Huff are major contributors to this task.  I'm Scott Lindstrom and I'm navigating your way through this </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training</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a:t>
            </a:fld>
            <a:endParaRPr lang="en-US"/>
          </a:p>
        </p:txBody>
      </p:sp>
    </p:spTree>
    <p:extLst>
      <p:ext uri="{BB962C8B-B14F-4D97-AF65-F5344CB8AC3E}">
        <p14:creationId xmlns:p14="http://schemas.microsoft.com/office/powerpoint/2010/main" val="231361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shows the 2 visible and 4 near-IR channels on ABI that are used to discern reflectance from the surface and from aerosols. The thin line that shows transmittance.  Small amounts of scattering/absorption are present in bands 2, 3, 5 and 6 -- that is the red band at 0.64 micrometers, the veggie band at 0.86 micrometers, the ice band at 1.6 micrometers and the cloud phase band at 2.2 micrometers.  The cirrus band -- band 4 at 1.38 micrometers -- is a region of strong absorption by water vapor, and the blue band -- 0.47 micrometers, band 1 -- is a region of increased scattering.  Differences in absorption and scattering by aerosols between all the bands helps algorithms identify the presence of aerosol.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388963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Reflectance changes as a function of both wavelength and surface type -- and that complicates aerosol detection over land :  are reflectance differences being driven by surface type or by aerosols?  Aerosol detection over water is more straightforward.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11</a:t>
            </a:fld>
            <a:endParaRPr lang="en-US"/>
          </a:p>
        </p:txBody>
      </p:sp>
    </p:spTree>
    <p:extLst>
      <p:ext uri="{BB962C8B-B14F-4D97-AF65-F5344CB8AC3E}">
        <p14:creationId xmlns:p14="http://schemas.microsoft.com/office/powerpoint/2010/main" val="187734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To repeat:  The Earth's surface can be highly reflective.  Aerosols also affect reflectance in the atmosphere.    The trick/challenge is to separate the effect of the surface (not so interesting) from the effect of the atmosphere (much more interesting).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effect of aerosols on reflected visible light varies with wavelength:  the multi-spectral observing abilities of GOES-R (or in polar orbiting satellites) in the visible and near-IR are key.  Remember that this is daytime only, as noted already:  reflectance is driving the observations of Aerosols/AOD.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All visible/near IR bands are used with this product;  Some infrared channels are used as well, especially with regard to the cloud mask.</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3532730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You can find GOES16 Aerosol products - and other products useful for detecting aerosols and smoke - at numerous sites online, such as Aerosol Watch.   Some of these show data from polar orbiters that don't have the temporal coverage of GOES, but they have higher spatial resolution, especially near the Poles.  There is also as of late 2018 a HRRR Smoke Modeling effort that can help you anticipate where smoke will be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13</a:t>
            </a:fld>
            <a:endParaRPr lang="en-US"/>
          </a:p>
        </p:txBody>
      </p:sp>
    </p:spTree>
    <p:extLst>
      <p:ext uri="{BB962C8B-B14F-4D97-AF65-F5344CB8AC3E}">
        <p14:creationId xmlns:p14="http://schemas.microsoft.com/office/powerpoint/2010/main" val="4277859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an example of GOES-16 dust detection over the ocean.  This is dust associated with a Saharan Air Layer outbreak, GOES-16 Aerosol Detection captured some - but not all of the event.  The Split Window Difference product and the Dust RGB, (the RGB is shown next) better captured the large horizontal extent of the dust feature</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14</a:t>
            </a:fld>
            <a:endParaRPr lang="en-US"/>
          </a:p>
        </p:txBody>
      </p:sp>
    </p:spTree>
    <p:extLst>
      <p:ext uri="{BB962C8B-B14F-4D97-AF65-F5344CB8AC3E}">
        <p14:creationId xmlns:p14="http://schemas.microsoft.com/office/powerpoint/2010/main" val="171364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Dust RGB - components are shown in the lower left - can be used to infer  the presence of dust.  Dust shows up as shades of pink.  In this example, the pink is subtle.  Over land, with dust storms, the pink can be vivid</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15</a:t>
            </a:fld>
            <a:endParaRPr lang="en-US"/>
          </a:p>
        </p:txBody>
      </p:sp>
    </p:spTree>
    <p:extLst>
      <p:ext uri="{BB962C8B-B14F-4D97-AF65-F5344CB8AC3E}">
        <p14:creationId xmlns:p14="http://schemas.microsoft.com/office/powerpoint/2010/main" val="180134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GOES-16 daytime Aerosol detection can find smoke.  Some of the spectral tests used in the retrievals are shown on this slide.  These mostly include looking at a signal in one band and comparing it to a signal in a different band.   Aerosol effects differ at different wavelengths.  This is the power of multispectral observations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16</a:t>
            </a:fld>
            <a:endParaRPr lang="en-US"/>
          </a:p>
        </p:txBody>
      </p:sp>
    </p:spTree>
    <p:extLst>
      <p:ext uri="{BB962C8B-B14F-4D97-AF65-F5344CB8AC3E}">
        <p14:creationId xmlns:p14="http://schemas.microsoft.com/office/powerpoint/2010/main" val="274624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an example that shows Aerosol Detection of smoke in AWIPS (upper right) and Aerosol Optical depth (upper left).  The local satellite zenith angle limit is also showing up in these GOES-16 images from 2200 UTC on 9 August 2018.  There's a nice correlation -- as you might expect -- between lots of smoke and high values of AOD</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17</a:t>
            </a:fld>
            <a:endParaRPr lang="en-US"/>
          </a:p>
        </p:txBody>
      </p:sp>
    </p:spTree>
    <p:extLst>
      <p:ext uri="{BB962C8B-B14F-4D97-AF65-F5344CB8AC3E}">
        <p14:creationId xmlns:p14="http://schemas.microsoft.com/office/powerpoint/2010/main" val="2539970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On the following day, Smoke detection and large AOD values were far more widespread.  The local satellite zenith angle limit is again showing up in these GOES-16 images from 2200 UTC on 10 August 2018.  The very high AOD suggests what a potential health hazard this smoke might be - if it's at the surface.  Satellite detection has to be blended with surface detectors and models to ascertain that.  But this smoke would certainly affect high temperature forecasts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18</a:t>
            </a:fld>
            <a:endParaRPr lang="en-US"/>
          </a:p>
        </p:txBody>
      </p:sp>
    </p:spTree>
    <p:extLst>
      <p:ext uri="{BB962C8B-B14F-4D97-AF65-F5344CB8AC3E}">
        <p14:creationId xmlns:p14="http://schemas.microsoft.com/office/powerpoint/2010/main" val="2539970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Smoke can be very apparent in true-color imagery.  Layer the AOD under of true color and you'll see where the air containing the most particulate matter sits.  Aerosol Optical Depth is very large near where smoke is apparent in the true color.   Is there also smoke there?  Yes -- it becomes apparent later in the day when forward scattering allows it to become more obvious.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Along the southern border of this CONUS view you can see the moving region where AOD is not computed because of the potential for Sun Glint</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19</a:t>
            </a:fld>
            <a:endParaRPr lang="en-US"/>
          </a:p>
        </p:txBody>
      </p:sp>
    </p:spTree>
    <p:extLst>
      <p:ext uri="{BB962C8B-B14F-4D97-AF65-F5344CB8AC3E}">
        <p14:creationId xmlns:p14="http://schemas.microsoft.com/office/powerpoint/2010/main" val="222451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What will you take away from this training?  Learning Objectives are shown on this page.</a:t>
            </a: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1517614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AOD/Aerosol retrievals are a challenge over very reflective surfaces, especially for dust.  So you may see cases where there is obvious</a:t>
            </a:r>
            <a:r>
              <a:rPr lang="en-US" baseline="0" dirty="0" smtClean="0"/>
              <a:t> dust over land, but little signal in the aerosol products.  </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20</a:t>
            </a:fld>
            <a:endParaRPr lang="en-US"/>
          </a:p>
        </p:txBody>
      </p:sp>
    </p:spTree>
    <p:extLst>
      <p:ext uri="{BB962C8B-B14F-4D97-AF65-F5344CB8AC3E}">
        <p14:creationId xmlns:p14="http://schemas.microsoft.com/office/powerpoint/2010/main" val="1553010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Reminders as you use the aerosol baseline day-1 products.  No useful values where it's cloudy, at night, or over bright surfaces.  Very thick smoke and dust can be misidentified as cloud, in which case Aerosol products aren't computed</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21</a:t>
            </a:fld>
            <a:endParaRPr lang="en-US"/>
          </a:p>
        </p:txBody>
      </p:sp>
    </p:spTree>
    <p:extLst>
      <p:ext uri="{BB962C8B-B14F-4D97-AF65-F5344CB8AC3E}">
        <p14:creationId xmlns:p14="http://schemas.microsoft.com/office/powerpoint/2010/main" val="323834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Here's where to find more information if you want it.  Click on the links.  This concludes the GOES-R Baseline Training on Aerosol Products.  Thanks for you attention!</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22</a:t>
            </a:fld>
            <a:endParaRPr lang="en-US"/>
          </a:p>
        </p:txBody>
      </p:sp>
    </p:spTree>
    <p:extLst>
      <p:ext uri="{BB962C8B-B14F-4D97-AF65-F5344CB8AC3E}">
        <p14:creationId xmlns:p14="http://schemas.microsoft.com/office/powerpoint/2010/main" val="394697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Aerosol products -- boxed in yellow - are just part of the constellation of Baseline Products shown on this page.</a:t>
            </a:r>
            <a:r>
              <a:rPr lang="en-US" dirty="0">
                <a:latin typeface="Times New Roman"/>
                <a:ea typeface="Times New Roman"/>
                <a:cs typeface="Times New Roman"/>
              </a:rPr>
              <a:t>  GOES-R Baseline products </a:t>
            </a:r>
            <a:r>
              <a:rPr lang="en-US" dirty="0" smtClean="0">
                <a:latin typeface="Times New Roman"/>
                <a:ea typeface="Times New Roman"/>
                <a:cs typeface="Times New Roman"/>
              </a:rPr>
              <a:t>are flowing </a:t>
            </a:r>
            <a:r>
              <a:rPr lang="en-US" dirty="0">
                <a:latin typeface="Times New Roman"/>
                <a:ea typeface="Times New Roman"/>
                <a:cs typeface="Times New Roman"/>
              </a:rPr>
              <a:t>into </a:t>
            </a:r>
            <a:r>
              <a:rPr lang="en-US" dirty="0" smtClean="0">
                <a:latin typeface="Times New Roman"/>
                <a:ea typeface="Times New Roman"/>
                <a:cs typeface="Times New Roman"/>
              </a:rPr>
              <a:t>AWIPS.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a:t>
            </a:fld>
            <a:endParaRPr lang="en-US"/>
          </a:p>
        </p:txBody>
      </p:sp>
    </p:spTree>
    <p:extLst>
      <p:ext uri="{BB962C8B-B14F-4D97-AF65-F5344CB8AC3E}">
        <p14:creationId xmlns:p14="http://schemas.microsoft.com/office/powerpoint/2010/main" val="174088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These Baseline GOES-R Aerosol products are available in AWIPS.  Menu items are 'Aerosol Detection Dust' 'Aerosol Detection Smoke' and 'Aerosol Optical Depth'</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Aerosol Detection is available for all 3 sectors:  Full Disk, CONUS and Meso.</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Aerosol Optical Depth, AOD, is available for Full Disk and CONUS sectors, but not Mesos</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311866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two aerosol products complement each other in some ways.  Aerosol Detection doesn't tell you anything about the amount of aerosols, for example - it simply tells you that certain types (dust or smoke) are present;  Aerosol optical Depth is a measure of the amount of all aerosols - but it says nothing about the type!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a:t>
            </a:fld>
            <a:endParaRPr lang="en-US"/>
          </a:p>
        </p:txBody>
      </p:sp>
    </p:spTree>
    <p:extLst>
      <p:ext uri="{BB962C8B-B14F-4D97-AF65-F5344CB8AC3E}">
        <p14:creationId xmlns:p14="http://schemas.microsoft.com/office/powerpoint/2010/main" val="145583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Why do you need Aerosol Detection, as available in the AWIPS menu?  Aerosols affect the amount of radiation that hits the surface, which in turn will affect (for example) high temperature forecasts. Aerosol detection is important for air quality considerations and air quality forecasts.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Many operational Numerical models do not as yet include aerosol loading (although there are non-operational models that will predict aerosol motion, and you can find these online).  The aerosol products give you information not routinely available in models available in AWIPS.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For the purposes of this training, Aerosol Detection focuses on dust and smoke and haze</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a:t>
            </a:fld>
            <a:endParaRPr lang="en-US"/>
          </a:p>
        </p:txBody>
      </p:sp>
    </p:spTree>
    <p:extLst>
      <p:ext uri="{BB962C8B-B14F-4D97-AF65-F5344CB8AC3E}">
        <p14:creationId xmlns:p14="http://schemas.microsoft.com/office/powerpoint/2010/main" val="179207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AOD measures the extinction (that is to say, attenuation of light) due to scattering and absorption, so it's related to the number of aerosols in the column.  As the  scattering or absorption increases (because the number of particles in the air increases), AOD will increase.  AOD is very low for pristine air with clear skies, but the value can be large, up to near 5 or 6, for thick smoke events)    Visibility is definitely linked to AOD and extinction.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inset map shows AOD from MODIS on Terra and Aqua.  AOD can be affected by a variety of events as noted.</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a:t>
            </a:fld>
            <a:endParaRPr lang="en-US"/>
          </a:p>
        </p:txBody>
      </p:sp>
    </p:spTree>
    <p:extLst>
      <p:ext uri="{BB962C8B-B14F-4D97-AF65-F5344CB8AC3E}">
        <p14:creationId xmlns:p14="http://schemas.microsoft.com/office/powerpoint/2010/main" val="3868372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a Summary Slide for Aerosol Products.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 Aerosol Products are created using reflectance values, so they are daytime-only product (when solar reflectance is present).  They have 2-km resolution - this is the poorest resolution of the reflectance channels and are not computed if clouds are present.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Aerosols Detection occurs every 15 minutes in Full Disk and CONUS domains, and every 5 minutes in Mesoscale domains.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Aerosol Optical Depth is computed every 15 minutes in the Full Disk domain and every 5 minutes in the CONUS domain;  - AOD is not computed over Meso domains.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Land is pretty reflective at some wavelengths, and that reflectance makes it a bit harder to detect aerosols over land relative to over water.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8</a:t>
            </a:fld>
            <a:endParaRPr lang="en-US"/>
          </a:p>
        </p:txBody>
      </p:sp>
    </p:spTree>
    <p:extLst>
      <p:ext uri="{BB962C8B-B14F-4D97-AF65-F5344CB8AC3E}">
        <p14:creationId xmlns:p14="http://schemas.microsoft.com/office/powerpoint/2010/main" val="1345059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When and where are these products produced?  This slide shows that information for the </a:t>
            </a:r>
            <a:r>
              <a:rPr lang="en-US" dirty="0" smtClean="0">
                <a:solidFill>
                  <a:srgbClr val="000000"/>
                </a:solidFill>
                <a:ea typeface="Times New Roman"/>
                <a:cs typeface="Calibri"/>
              </a:rPr>
              <a:t>Mode 3 Domains</a:t>
            </a:r>
            <a:r>
              <a:rPr lang="en-US" dirty="0">
                <a:solidFill>
                  <a:srgbClr val="000000"/>
                </a:solidFill>
                <a:ea typeface="Times New Roman"/>
                <a:cs typeface="Calibri"/>
              </a:rPr>
              <a:t>.   Quantitative estimates are limited to solar zenith angles less than 60 degrees, the greenish band in the images of the GOES footprints.  A forecaster should be more cautious in using products at high zenith </a:t>
            </a:r>
            <a:r>
              <a:rPr lang="en-US" dirty="0" smtClean="0">
                <a:solidFill>
                  <a:srgbClr val="000000"/>
                </a:solidFill>
                <a:ea typeface="Times New Roman"/>
                <a:cs typeface="Calibri"/>
              </a:rPr>
              <a:t>angle where the results are only qualitative..</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9</a:t>
            </a:fld>
            <a:endParaRPr lang="en-US"/>
          </a:p>
        </p:txBody>
      </p:sp>
    </p:spTree>
    <p:extLst>
      <p:ext uri="{BB962C8B-B14F-4D97-AF65-F5344CB8AC3E}">
        <p14:creationId xmlns:p14="http://schemas.microsoft.com/office/powerpoint/2010/main" val="333143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6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0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421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0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84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46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19688519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1642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79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48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97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69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15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31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1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35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35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01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6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715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02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1316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1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40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12/6/2018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7251281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2" r:id="rId13"/>
    <p:sldLayoutId id="2147483963" r:id="rId14"/>
    <p:sldLayoutId id="2147483964"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12/6/2018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73472012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8" Type="http://schemas.openxmlformats.org/officeDocument/2006/relationships/hyperlink" Target="https://re.ssec.wisc.edu/" TargetMode="External"/><Relationship Id="rId3" Type="http://schemas.openxmlformats.org/officeDocument/2006/relationships/notesSlide" Target="../notesSlides/notesSlide13.xml"/><Relationship Id="rId7" Type="http://schemas.openxmlformats.org/officeDocument/2006/relationships/hyperlink" Target="https://re.ssec.wisc.edu/s/GWKC3" TargetMode="Externa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www.cira.colostate.edu/" TargetMode="External"/><Relationship Id="rId11" Type="http://schemas.openxmlformats.org/officeDocument/2006/relationships/hyperlink" Target="https://rapidrefresh.noaa.gov/hrrr/HRRRsmoke/" TargetMode="External"/><Relationship Id="rId5" Type="http://schemas.openxmlformats.org/officeDocument/2006/relationships/hyperlink" Target="http://rammb-slider.cira.colostate.edu/?sat=goes-16&amp;z=0&amp;im=12&amp;ts=1&amp;st=0&amp;et=0&amp;speed=130&amp;motion=loop&amp;map=1&amp;lat=0&amp;opacity%5b0%5d=1&amp;hidden%5b0%5d=0&amp;pause=0&amp;slider=-1&amp;hide_controls=0&amp;mouse_draw=0&amp;follow_feature=0&amp;follow_hide=0&amp;s=rammb-slider&amp;sec=full_disk&amp;p%5b0%5d=16&amp;x=10848&amp;y=10848" TargetMode="External"/><Relationship Id="rId10" Type="http://schemas.openxmlformats.org/officeDocument/2006/relationships/hyperlink" Target="https://www.star.nesdis.noaa.gov/jpss/mapper/#date=20181020/zoom=3/lat=0/lon=-75/tc=true/sat=SNPP/l2=false/sens=VIIRS/prod=i5_d/ave=daily/gran=false" TargetMode="External"/><Relationship Id="rId4" Type="http://schemas.openxmlformats.org/officeDocument/2006/relationships/hyperlink" Target="https://www.star.nesdis.noaa.gov/smcd/spb/aq/AerosolWatch/" TargetMode="External"/><Relationship Id="rId9" Type="http://schemas.openxmlformats.org/officeDocument/2006/relationships/hyperlink" Target="https://worldview.earthdata.nasa.gov/"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6.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hyperlink" Target="http://www.star.nesdis.noaa.gov/smcd/spb/aq/index.php" TargetMode="Externa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hyperlink" Target="https://www.star.nesdis.noaa.gov/smcd/spb/aq/AerosolWatch/" TargetMode="External"/><Relationship Id="rId5" Type="http://schemas.openxmlformats.org/officeDocument/2006/relationships/hyperlink" Target="http://www.goes-r.gov/downloads/GOES-R_Series_Program/2014/04-Laszlo_pres.pdf" TargetMode="External"/><Relationship Id="rId4" Type="http://schemas.openxmlformats.org/officeDocument/2006/relationships/hyperlink" Target="http://www.star.nesdis.noaa.gov/goesr/docs/ATBD/AOD.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hyperlink" Target="https://www.epa.gov/air-research/community-multi-scale-air-quality-cmaq-modeling-system-air-quality-management" TargetMode="External"/><Relationship Id="rId4" Type="http://schemas.openxmlformats.org/officeDocument/2006/relationships/hyperlink" Target="http://raqms.ssec.wisc.edu/"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8.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GOES-R Aerosols in AWIPS</a:t>
            </a:r>
            <a:endParaRPr lang="en-US" dirty="0"/>
          </a:p>
        </p:txBody>
      </p:sp>
      <p:sp>
        <p:nvSpPr>
          <p:cNvPr id="3" name="Subtitle 2"/>
          <p:cNvSpPr>
            <a:spLocks noGrp="1"/>
          </p:cNvSpPr>
          <p:nvPr>
            <p:ph type="subTitle" idx="1"/>
          </p:nvPr>
        </p:nvSpPr>
        <p:spPr>
          <a:xfrm>
            <a:off x="1599390" y="3352800"/>
            <a:ext cx="6400800" cy="2286000"/>
          </a:xfrm>
        </p:spPr>
        <p:txBody>
          <a:bodyPr>
            <a:noAutofit/>
          </a:bodyPr>
          <a:lstStyle/>
          <a:p>
            <a:r>
              <a:rPr lang="en-US" altLang="zh-CN" b="1" kern="0" dirty="0" err="1">
                <a:solidFill>
                  <a:schemeClr val="tx1"/>
                </a:solidFill>
              </a:rPr>
              <a:t>Shobha</a:t>
            </a:r>
            <a:r>
              <a:rPr lang="en-US" altLang="zh-CN" b="1" kern="0" dirty="0">
                <a:solidFill>
                  <a:schemeClr val="tx1"/>
                </a:solidFill>
              </a:rPr>
              <a:t> </a:t>
            </a:r>
            <a:r>
              <a:rPr lang="en-US" altLang="zh-CN" b="1" kern="0" dirty="0" err="1" smtClean="0">
                <a:solidFill>
                  <a:schemeClr val="tx1"/>
                </a:solidFill>
              </a:rPr>
              <a:t>Kondragunta</a:t>
            </a:r>
            <a:endParaRPr lang="en-US" altLang="zh-CN" b="1" kern="0" dirty="0" smtClean="0">
              <a:solidFill>
                <a:schemeClr val="tx1"/>
              </a:solidFill>
            </a:endParaRPr>
          </a:p>
          <a:p>
            <a:r>
              <a:rPr lang="en-US" altLang="zh-CN" sz="1400" b="1" kern="0" dirty="0" smtClean="0">
                <a:solidFill>
                  <a:schemeClr val="tx1"/>
                </a:solidFill>
              </a:rPr>
              <a:t>NOAA </a:t>
            </a:r>
            <a:r>
              <a:rPr lang="en-US" altLang="zh-CN" sz="1400" b="1" kern="0" dirty="0">
                <a:solidFill>
                  <a:schemeClr val="tx1"/>
                </a:solidFill>
              </a:rPr>
              <a:t>/ SMCD</a:t>
            </a:r>
          </a:p>
          <a:p>
            <a:r>
              <a:rPr lang="en-US" altLang="zh-CN" b="1" kern="0" dirty="0">
                <a:solidFill>
                  <a:schemeClr val="tx1"/>
                </a:solidFill>
              </a:rPr>
              <a:t>Amy Huff</a:t>
            </a:r>
            <a:endParaRPr lang="en-US" altLang="zh-CN" sz="1400" b="1" kern="0" dirty="0">
              <a:solidFill>
                <a:schemeClr val="tx1"/>
              </a:solidFill>
            </a:endParaRPr>
          </a:p>
          <a:p>
            <a:r>
              <a:rPr lang="en-US" altLang="zh-CN" sz="1400" b="1" kern="0" dirty="0">
                <a:solidFill>
                  <a:schemeClr val="tx1"/>
                </a:solidFill>
              </a:rPr>
              <a:t>Pennsylvania State University</a:t>
            </a:r>
          </a:p>
          <a:p>
            <a:r>
              <a:rPr lang="en-US" altLang="zh-CN" b="1" kern="0" dirty="0">
                <a:solidFill>
                  <a:schemeClr val="tx1"/>
                </a:solidFill>
              </a:rPr>
              <a:t>Scott Lindstrom</a:t>
            </a:r>
            <a:endParaRPr lang="en-US" altLang="zh-CN" sz="1400" b="1" kern="0" dirty="0">
              <a:solidFill>
                <a:schemeClr val="tx1"/>
              </a:solidFill>
            </a:endParaRPr>
          </a:p>
          <a:p>
            <a:r>
              <a:rPr lang="en-US" sz="1400" b="1" kern="0" dirty="0">
                <a:solidFill>
                  <a:schemeClr val="tx1"/>
                </a:solidFill>
              </a:rPr>
              <a:t>University of Wisconsin-Madison CIMSS</a:t>
            </a:r>
            <a:endParaRPr lang="en-US" sz="800" b="1" kern="0" dirty="0">
              <a:solidFill>
                <a:schemeClr val="tx1"/>
              </a:solidFill>
            </a:endParaRPr>
          </a:p>
          <a:p>
            <a:r>
              <a:rPr lang="en-US" sz="800" b="1" kern="0" dirty="0">
                <a:solidFill>
                  <a:schemeClr val="tx1"/>
                </a:solidFill>
              </a:rPr>
              <a:t>(Cooperative Institute for Meteorological Satellite Studies)</a:t>
            </a:r>
            <a:endParaRPr lang="en-US" sz="800" b="1" dirty="0">
              <a:solidFill>
                <a:schemeClr val="tx1"/>
              </a:solidFill>
            </a:endParaRPr>
          </a:p>
          <a:p>
            <a:endParaRPr lang="en-US" sz="1400" dirty="0"/>
          </a:p>
        </p:txBody>
      </p:sp>
    </p:spTree>
    <p:custDataLst>
      <p:tags r:id="rId1"/>
    </p:custDataLst>
    <p:extLst>
      <p:ext uri="{BB962C8B-B14F-4D97-AF65-F5344CB8AC3E}">
        <p14:creationId xmlns:p14="http://schemas.microsoft.com/office/powerpoint/2010/main" val="1092237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10</a:t>
            </a:fld>
            <a:endParaRPr lang="en-US">
              <a:solidFill>
                <a:srgbClr val="000000"/>
              </a:solidFill>
            </a:endParaRPr>
          </a:p>
        </p:txBody>
      </p:sp>
      <p:sp>
        <p:nvSpPr>
          <p:cNvPr id="5" name="Text Box 2"/>
          <p:cNvSpPr txBox="1">
            <a:spLocks noChangeArrowheads="1"/>
          </p:cNvSpPr>
          <p:nvPr/>
        </p:nvSpPr>
        <p:spPr bwMode="auto">
          <a:xfrm>
            <a:off x="1066800" y="516587"/>
            <a:ext cx="76978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latin typeface="Times New Roman" pitchFamily="18" charset="0"/>
              </a:rPr>
              <a:t>Transmittance for Visible and Near-IR bands on the ABI</a:t>
            </a:r>
            <a:endParaRPr lang="en-US" sz="2400" b="1" dirty="0">
              <a:latin typeface="Times New Roman" pitchFamily="18" charset="0"/>
            </a:endParaRPr>
          </a:p>
        </p:txBody>
      </p:sp>
      <p:pic>
        <p:nvPicPr>
          <p:cNvPr id="3"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13688" y="914400"/>
            <a:ext cx="7525512" cy="5853176"/>
          </a:xfrm>
          <a:prstGeom prst="rect">
            <a:avLst/>
          </a:prstGeom>
        </p:spPr>
      </p:pic>
      <p:sp>
        <p:nvSpPr>
          <p:cNvPr id="4" name="Right Arrow 3"/>
          <p:cNvSpPr/>
          <p:nvPr/>
        </p:nvSpPr>
        <p:spPr>
          <a:xfrm rot="3838992">
            <a:off x="2381049" y="1865376"/>
            <a:ext cx="301752"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52718" y="1076677"/>
            <a:ext cx="1981200" cy="738664"/>
          </a:xfrm>
          <a:prstGeom prst="rect">
            <a:avLst/>
          </a:prstGeom>
          <a:solidFill>
            <a:schemeClr val="bg1"/>
          </a:solidFill>
          <a:ln w="38100">
            <a:solidFill>
              <a:srgbClr val="0000CC"/>
            </a:solidFill>
          </a:ln>
        </p:spPr>
        <p:txBody>
          <a:bodyPr wrap="square" rtlCol="0">
            <a:spAutoFit/>
          </a:bodyPr>
          <a:lstStyle/>
          <a:p>
            <a:pPr algn="ctr"/>
            <a:r>
              <a:rPr lang="en-US" sz="1400" b="1" dirty="0" smtClean="0"/>
              <a:t>Transmittance drops in the blue band as scattering increases</a:t>
            </a:r>
            <a:endParaRPr lang="en-US" sz="1400" b="1" dirty="0"/>
          </a:p>
        </p:txBody>
      </p:sp>
      <p:sp>
        <p:nvSpPr>
          <p:cNvPr id="7" name="TextBox 6"/>
          <p:cNvSpPr txBox="1"/>
          <p:nvPr/>
        </p:nvSpPr>
        <p:spPr>
          <a:xfrm>
            <a:off x="1547074" y="3840988"/>
            <a:ext cx="6107762" cy="307777"/>
          </a:xfrm>
          <a:prstGeom prst="rect">
            <a:avLst/>
          </a:prstGeom>
          <a:noFill/>
        </p:spPr>
        <p:txBody>
          <a:bodyPr wrap="none" rtlCol="0">
            <a:spAutoFit/>
          </a:bodyPr>
          <a:lstStyle/>
          <a:p>
            <a:r>
              <a:rPr lang="en-US" sz="1400" b="1" dirty="0" smtClean="0"/>
              <a:t>3 of 4 near IR channels are in regions that are transparent to radiation</a:t>
            </a:r>
            <a:endParaRPr lang="en-US" sz="1400" b="1" dirty="0"/>
          </a:p>
        </p:txBody>
      </p:sp>
    </p:spTree>
    <p:custDataLst>
      <p:tags r:id="rId1"/>
    </p:custDataLst>
    <p:extLst>
      <p:ext uri="{BB962C8B-B14F-4D97-AF65-F5344CB8AC3E}">
        <p14:creationId xmlns:p14="http://schemas.microsoft.com/office/powerpoint/2010/main" val="725996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11</a:t>
            </a:fld>
            <a:endParaRPr lang="en-US">
              <a:solidFill>
                <a:srgbClr val="000000"/>
              </a:solidFill>
            </a:endParaRPr>
          </a:p>
        </p:txBody>
      </p:sp>
      <p:pic>
        <p:nvPicPr>
          <p:cNvPr id="3"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14996" y="914400"/>
            <a:ext cx="7524204" cy="5852160"/>
          </a:xfrm>
          <a:prstGeom prst="rect">
            <a:avLst/>
          </a:prstGeom>
        </p:spPr>
      </p:pic>
      <p:sp>
        <p:nvSpPr>
          <p:cNvPr id="6" name="Text Box 2"/>
          <p:cNvSpPr txBox="1">
            <a:spLocks noChangeArrowheads="1"/>
          </p:cNvSpPr>
          <p:nvPr/>
        </p:nvSpPr>
        <p:spPr bwMode="auto">
          <a:xfrm>
            <a:off x="2222223" y="603789"/>
            <a:ext cx="51796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latin typeface="Times New Roman" pitchFamily="18" charset="0"/>
              </a:rPr>
              <a:t>Reflectance for different surface types</a:t>
            </a:r>
            <a:endParaRPr lang="en-US" sz="2400" b="1" dirty="0">
              <a:latin typeface="Times New Roman" pitchFamily="18" charset="0"/>
            </a:endParaRPr>
          </a:p>
        </p:txBody>
      </p:sp>
    </p:spTree>
    <p:custDataLst>
      <p:tags r:id="rId1"/>
    </p:custDataLst>
    <p:extLst>
      <p:ext uri="{BB962C8B-B14F-4D97-AF65-F5344CB8AC3E}">
        <p14:creationId xmlns:p14="http://schemas.microsoft.com/office/powerpoint/2010/main" val="4140247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315200" cy="960438"/>
          </a:xfrm>
        </p:spPr>
        <p:txBody>
          <a:bodyPr/>
          <a:lstStyle/>
          <a:p>
            <a:r>
              <a:rPr lang="en-US" dirty="0" smtClean="0"/>
              <a:t>Aerosol Detection and AOD</a:t>
            </a:r>
            <a:endParaRPr lang="en-US" dirty="0"/>
          </a:p>
        </p:txBody>
      </p:sp>
      <p:sp>
        <p:nvSpPr>
          <p:cNvPr id="3" name="Content Placeholder 2"/>
          <p:cNvSpPr>
            <a:spLocks noGrp="1"/>
          </p:cNvSpPr>
          <p:nvPr>
            <p:ph idx="1"/>
          </p:nvPr>
        </p:nvSpPr>
        <p:spPr>
          <a:xfrm>
            <a:off x="1295400" y="1219200"/>
            <a:ext cx="7313175" cy="5562600"/>
          </a:xfrm>
        </p:spPr>
        <p:txBody>
          <a:bodyPr>
            <a:normAutofit/>
          </a:bodyPr>
          <a:lstStyle/>
          <a:p>
            <a:r>
              <a:rPr lang="en-US" b="1" dirty="0" smtClean="0">
                <a:solidFill>
                  <a:srgbClr val="34164A"/>
                </a:solidFill>
              </a:rPr>
              <a:t>Reflectance can be from land/ocean surface (unimportant), or from aerosols (important).  </a:t>
            </a:r>
            <a:r>
              <a:rPr lang="en-US" b="1" dirty="0" smtClean="0">
                <a:solidFill>
                  <a:srgbClr val="FF00FF"/>
                </a:solidFill>
              </a:rPr>
              <a:t>				</a:t>
            </a:r>
            <a:r>
              <a:rPr lang="en-US" b="1" u="sng" dirty="0" smtClean="0">
                <a:solidFill>
                  <a:srgbClr val="34164A"/>
                </a:solidFill>
              </a:rPr>
              <a:t>The trick:  Separate the two</a:t>
            </a:r>
          </a:p>
          <a:p>
            <a:r>
              <a:rPr lang="en-US" dirty="0" smtClean="0"/>
              <a:t>Reflectance properties for aerosols and land and water differ for different wavelengths ;  multiple channels on ABI allow the ADP to exploit this</a:t>
            </a:r>
          </a:p>
          <a:p>
            <a:endParaRPr lang="en-US" dirty="0" smtClean="0"/>
          </a:p>
          <a:p>
            <a:r>
              <a:rPr lang="en-US" dirty="0" smtClean="0"/>
              <a:t>All Visible and Near-Infrared ABI Bands are used</a:t>
            </a:r>
          </a:p>
          <a:p>
            <a:pPr lvl="1"/>
            <a:r>
              <a:rPr lang="en-US" dirty="0" smtClean="0"/>
              <a:t>Bands 1-6:  0.47</a:t>
            </a:r>
            <a:r>
              <a:rPr lang="en-US" dirty="0">
                <a:latin typeface="Symbol" panose="05050102010706020507" pitchFamily="18" charset="2"/>
              </a:rPr>
              <a:t> m</a:t>
            </a:r>
            <a:r>
              <a:rPr lang="en-US" dirty="0"/>
              <a:t>m</a:t>
            </a:r>
            <a:r>
              <a:rPr lang="en-US" dirty="0" smtClean="0"/>
              <a:t>, 0.64</a:t>
            </a:r>
            <a:r>
              <a:rPr lang="en-US" dirty="0">
                <a:latin typeface="Symbol" panose="05050102010706020507" pitchFamily="18" charset="2"/>
              </a:rPr>
              <a:t> m</a:t>
            </a:r>
            <a:r>
              <a:rPr lang="en-US" dirty="0"/>
              <a:t>m</a:t>
            </a:r>
            <a:r>
              <a:rPr lang="en-US" dirty="0" smtClean="0"/>
              <a:t>, 0.86</a:t>
            </a:r>
            <a:r>
              <a:rPr lang="en-US" dirty="0">
                <a:latin typeface="Symbol" panose="05050102010706020507" pitchFamily="18" charset="2"/>
              </a:rPr>
              <a:t> m</a:t>
            </a:r>
            <a:r>
              <a:rPr lang="en-US" dirty="0"/>
              <a:t>m</a:t>
            </a:r>
            <a:r>
              <a:rPr lang="en-US" dirty="0" smtClean="0"/>
              <a:t>, 1.4</a:t>
            </a:r>
            <a:r>
              <a:rPr lang="en-US" dirty="0">
                <a:latin typeface="Symbol" panose="05050102010706020507" pitchFamily="18" charset="2"/>
              </a:rPr>
              <a:t> m</a:t>
            </a:r>
            <a:r>
              <a:rPr lang="en-US" dirty="0"/>
              <a:t>m</a:t>
            </a:r>
            <a:r>
              <a:rPr lang="en-US" dirty="0" smtClean="0"/>
              <a:t>, 1.6</a:t>
            </a:r>
            <a:r>
              <a:rPr lang="en-US" dirty="0">
                <a:latin typeface="Symbol" panose="05050102010706020507" pitchFamily="18" charset="2"/>
              </a:rPr>
              <a:t> m</a:t>
            </a:r>
            <a:r>
              <a:rPr lang="en-US" dirty="0"/>
              <a:t>m</a:t>
            </a:r>
            <a:r>
              <a:rPr lang="en-US" dirty="0" smtClean="0"/>
              <a:t>, 2.2</a:t>
            </a:r>
            <a:r>
              <a:rPr lang="en-US" dirty="0">
                <a:latin typeface="Symbol" panose="05050102010706020507" pitchFamily="18" charset="2"/>
              </a:rPr>
              <a:t> m</a:t>
            </a:r>
            <a:r>
              <a:rPr lang="en-US" dirty="0"/>
              <a:t>m</a:t>
            </a:r>
            <a:endParaRPr lang="en-US" dirty="0" smtClean="0"/>
          </a:p>
          <a:p>
            <a:r>
              <a:rPr lang="en-US" dirty="0" smtClean="0"/>
              <a:t>The infrared ABI Bands are used</a:t>
            </a:r>
          </a:p>
          <a:p>
            <a:pPr lvl="1"/>
            <a:r>
              <a:rPr lang="en-US" dirty="0" smtClean="0"/>
              <a:t>Bands 7, 14, 15:  3.9 </a:t>
            </a:r>
            <a:r>
              <a:rPr lang="en-US" dirty="0" smtClean="0">
                <a:latin typeface="Symbol" panose="05050102010706020507" pitchFamily="18" charset="2"/>
              </a:rPr>
              <a:t>m</a:t>
            </a:r>
            <a:r>
              <a:rPr lang="en-US" dirty="0" smtClean="0"/>
              <a:t>m, 11.2</a:t>
            </a:r>
            <a:r>
              <a:rPr lang="en-US" dirty="0">
                <a:latin typeface="Symbol" panose="05050102010706020507" pitchFamily="18" charset="2"/>
              </a:rPr>
              <a:t> m</a:t>
            </a:r>
            <a:r>
              <a:rPr lang="en-US" dirty="0"/>
              <a:t>m </a:t>
            </a:r>
            <a:r>
              <a:rPr lang="en-US" dirty="0" smtClean="0"/>
              <a:t>and 12.1</a:t>
            </a:r>
            <a:r>
              <a:rPr lang="en-US" dirty="0">
                <a:latin typeface="Symbol" panose="05050102010706020507" pitchFamily="18" charset="2"/>
              </a:rPr>
              <a:t> m</a:t>
            </a:r>
            <a:r>
              <a:rPr lang="en-US" dirty="0"/>
              <a:t>m </a:t>
            </a:r>
            <a:endParaRPr lang="en-US" dirty="0" smtClean="0"/>
          </a:p>
          <a:p>
            <a:endParaRPr lang="en-US" u="sng" dirty="0"/>
          </a:p>
        </p:txBody>
      </p:sp>
      <p:cxnSp>
        <p:nvCxnSpPr>
          <p:cNvPr id="12" name="Straight Connector 11"/>
          <p:cNvCxnSpPr/>
          <p:nvPr/>
        </p:nvCxnSpPr>
        <p:spPr>
          <a:xfrm>
            <a:off x="1981200" y="3733800"/>
            <a:ext cx="6172200" cy="0"/>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988535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 is available online as well as in AWIPS</a:t>
            </a:r>
            <a:endParaRPr lang="en-US" dirty="0"/>
          </a:p>
        </p:txBody>
      </p:sp>
      <p:sp>
        <p:nvSpPr>
          <p:cNvPr id="3" name="Content Placeholder 2"/>
          <p:cNvSpPr>
            <a:spLocks noGrp="1"/>
          </p:cNvSpPr>
          <p:nvPr>
            <p:ph idx="1"/>
          </p:nvPr>
        </p:nvSpPr>
        <p:spPr/>
        <p:txBody>
          <a:bodyPr/>
          <a:lstStyle/>
          <a:p>
            <a:endParaRPr lang="en-US" dirty="0" smtClean="0">
              <a:hlinkClick r:id="rId4"/>
            </a:endParaRPr>
          </a:p>
          <a:p>
            <a:r>
              <a:rPr lang="en-US" dirty="0" smtClean="0">
                <a:hlinkClick r:id="rId4"/>
              </a:rPr>
              <a:t>AerosolWatch </a:t>
            </a:r>
            <a:r>
              <a:rPr lang="en-US" dirty="0" smtClean="0"/>
              <a:t>(Geo and Polar Data)</a:t>
            </a:r>
          </a:p>
          <a:p>
            <a:r>
              <a:rPr lang="en-US" dirty="0" smtClean="0">
                <a:hlinkClick r:id="rId5"/>
              </a:rPr>
              <a:t>GeoColor Imagery </a:t>
            </a:r>
            <a:r>
              <a:rPr lang="en-US" dirty="0" smtClean="0"/>
              <a:t>from </a:t>
            </a:r>
            <a:r>
              <a:rPr lang="en-US" dirty="0" smtClean="0">
                <a:hlinkClick r:id="rId6"/>
              </a:rPr>
              <a:t>CIRA  </a:t>
            </a:r>
            <a:r>
              <a:rPr lang="en-US" dirty="0" smtClean="0"/>
              <a:t>(Geo Data, useful during day)</a:t>
            </a:r>
          </a:p>
          <a:p>
            <a:r>
              <a:rPr lang="en-US" dirty="0" smtClean="0">
                <a:hlinkClick r:id="rId7"/>
              </a:rPr>
              <a:t>Natural True Color Imagery</a:t>
            </a:r>
            <a:r>
              <a:rPr lang="en-US" dirty="0" smtClean="0"/>
              <a:t> from </a:t>
            </a:r>
            <a:r>
              <a:rPr lang="en-US" dirty="0" smtClean="0">
                <a:hlinkClick r:id="rId8"/>
              </a:rPr>
              <a:t>Real Earth </a:t>
            </a:r>
            <a:r>
              <a:rPr lang="en-US" dirty="0" smtClean="0"/>
              <a:t>(Geo Data, useful during day)</a:t>
            </a:r>
          </a:p>
          <a:p>
            <a:r>
              <a:rPr lang="en-US" dirty="0" smtClean="0">
                <a:hlinkClick r:id="rId9"/>
              </a:rPr>
              <a:t>NASA Worldview</a:t>
            </a:r>
            <a:r>
              <a:rPr lang="en-US" dirty="0" smtClean="0"/>
              <a:t> (Polar Data)</a:t>
            </a:r>
          </a:p>
          <a:p>
            <a:r>
              <a:rPr lang="en-US" dirty="0" smtClean="0">
                <a:hlinkClick r:id="rId10"/>
              </a:rPr>
              <a:t>NOAA’s JSTAR Mapper</a:t>
            </a:r>
            <a:r>
              <a:rPr lang="en-US" dirty="0" smtClean="0"/>
              <a:t> (Polar Data)</a:t>
            </a:r>
          </a:p>
          <a:p>
            <a:endParaRPr lang="en-US" dirty="0"/>
          </a:p>
          <a:p>
            <a:r>
              <a:rPr lang="en-US" sz="2800" b="1" dirty="0" smtClean="0">
                <a:hlinkClick r:id="rId11"/>
              </a:rPr>
              <a:t>Also:  HRRR Smoke Modeling!</a:t>
            </a:r>
            <a:endParaRPr lang="en-US" sz="2800" b="1" dirty="0"/>
          </a:p>
        </p:txBody>
      </p:sp>
    </p:spTree>
    <p:custDataLst>
      <p:tags r:id="rId1"/>
    </p:custDataLst>
    <p:extLst>
      <p:ext uri="{BB962C8B-B14F-4D97-AF65-F5344CB8AC3E}">
        <p14:creationId xmlns:p14="http://schemas.microsoft.com/office/powerpoint/2010/main" val="544931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1352550"/>
            <a:ext cx="6947467" cy="5394960"/>
          </a:xfrm>
        </p:spPr>
      </p:pic>
      <p:sp>
        <p:nvSpPr>
          <p:cNvPr id="2" name="Title 1"/>
          <p:cNvSpPr>
            <a:spLocks noGrp="1"/>
          </p:cNvSpPr>
          <p:nvPr>
            <p:ph type="title"/>
          </p:nvPr>
        </p:nvSpPr>
        <p:spPr/>
        <p:txBody>
          <a:bodyPr/>
          <a:lstStyle/>
          <a:p>
            <a:r>
              <a:rPr lang="en-US" dirty="0" smtClean="0"/>
              <a:t>GOES-16 Dust Detection in AWIPS</a:t>
            </a:r>
            <a:endParaRPr lang="en-US" dirty="0"/>
          </a:p>
        </p:txBody>
      </p:sp>
    </p:spTree>
    <p:custDataLst>
      <p:tags r:id="rId1"/>
    </p:custDataLst>
    <p:extLst>
      <p:ext uri="{BB962C8B-B14F-4D97-AF65-F5344CB8AC3E}">
        <p14:creationId xmlns:p14="http://schemas.microsoft.com/office/powerpoint/2010/main" val="2212890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detect dust:</a:t>
            </a:r>
            <a:r>
              <a:rPr lang="en-US" dirty="0" smtClean="0">
                <a:solidFill>
                  <a:srgbClr val="FF00FF"/>
                </a:solidFill>
              </a:rPr>
              <a:t/>
            </a:r>
            <a:br>
              <a:rPr lang="en-US" dirty="0" smtClean="0">
                <a:solidFill>
                  <a:srgbClr val="FF00FF"/>
                </a:solidFill>
              </a:rPr>
            </a:br>
            <a:r>
              <a:rPr lang="en-US" dirty="0" smtClean="0"/>
              <a:t>Dust RGB (uses IR Imagery)</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7048" y="1353312"/>
            <a:ext cx="6947466" cy="5394960"/>
          </a:xfrm>
        </p:spPr>
      </p:pic>
      <p:sp>
        <p:nvSpPr>
          <p:cNvPr id="5" name="Oval 4"/>
          <p:cNvSpPr/>
          <p:nvPr/>
        </p:nvSpPr>
        <p:spPr>
          <a:xfrm>
            <a:off x="2743200" y="2438400"/>
            <a:ext cx="1981200" cy="2362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105400" y="5079151"/>
            <a:ext cx="2819400" cy="646331"/>
          </a:xfrm>
          <a:prstGeom prst="rect">
            <a:avLst/>
          </a:prstGeom>
          <a:solidFill>
            <a:schemeClr val="bg2">
              <a:lumMod val="90000"/>
              <a:alpha val="64000"/>
            </a:schemeClr>
          </a:solidFill>
        </p:spPr>
        <p:txBody>
          <a:bodyPr wrap="square" rtlCol="0">
            <a:spAutoFit/>
          </a:bodyPr>
          <a:lstStyle/>
          <a:p>
            <a:r>
              <a:rPr lang="en-US" dirty="0" smtClean="0"/>
              <a:t>Pink shading is the region where dust is present</a:t>
            </a:r>
            <a:endParaRPr lang="en-US" dirty="0"/>
          </a:p>
        </p:txBody>
      </p:sp>
      <p:cxnSp>
        <p:nvCxnSpPr>
          <p:cNvPr id="8" name="Straight Arrow Connector 7"/>
          <p:cNvCxnSpPr>
            <a:stCxn id="6" idx="0"/>
          </p:cNvCxnSpPr>
          <p:nvPr/>
        </p:nvCxnSpPr>
        <p:spPr>
          <a:xfrm flipH="1" flipV="1">
            <a:off x="4724400" y="3810000"/>
            <a:ext cx="1790700" cy="126915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9766" y="6010442"/>
            <a:ext cx="2689904" cy="738664"/>
          </a:xfrm>
          <a:prstGeom prst="rect">
            <a:avLst/>
          </a:prstGeom>
          <a:solidFill>
            <a:schemeClr val="bg2">
              <a:lumMod val="90000"/>
              <a:alpha val="48000"/>
            </a:schemeClr>
          </a:solidFill>
        </p:spPr>
        <p:txBody>
          <a:bodyPr wrap="none" rtlCol="0">
            <a:spAutoFit/>
          </a:bodyPr>
          <a:lstStyle/>
          <a:p>
            <a:r>
              <a:rPr lang="en-US" sz="1400" b="1" dirty="0" smtClean="0"/>
              <a:t>Red Component:  12.3 – 10.3</a:t>
            </a:r>
          </a:p>
          <a:p>
            <a:r>
              <a:rPr lang="en-US" sz="1400" b="1" dirty="0" smtClean="0"/>
              <a:t>Green Component:  11.2 – 8.4</a:t>
            </a:r>
          </a:p>
          <a:p>
            <a:r>
              <a:rPr lang="en-US" sz="1400" b="1" dirty="0" smtClean="0"/>
              <a:t>Blue Component:  10.3</a:t>
            </a:r>
            <a:endParaRPr lang="en-US" sz="1400" b="1" dirty="0"/>
          </a:p>
        </p:txBody>
      </p:sp>
    </p:spTree>
    <p:custDataLst>
      <p:tags r:id="rId1"/>
    </p:custDataLst>
    <p:extLst>
      <p:ext uri="{BB962C8B-B14F-4D97-AF65-F5344CB8AC3E}">
        <p14:creationId xmlns:p14="http://schemas.microsoft.com/office/powerpoint/2010/main" val="1533319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51969" y="396045"/>
            <a:ext cx="6830031" cy="900187"/>
          </a:xfrm>
        </p:spPr>
        <p:txBody>
          <a:bodyPr/>
          <a:lstStyle/>
          <a:p>
            <a:r>
              <a:rPr lang="en-US" dirty="0" smtClean="0"/>
              <a:t>Recipes for finding smoke</a:t>
            </a:r>
            <a:endParaRPr lang="en-US" dirty="0"/>
          </a:p>
        </p:txBody>
      </p:sp>
      <p:sp>
        <p:nvSpPr>
          <p:cNvPr id="4" name="Content Placeholder 3"/>
          <p:cNvSpPr>
            <a:spLocks noGrp="1"/>
          </p:cNvSpPr>
          <p:nvPr>
            <p:ph idx="1"/>
          </p:nvPr>
        </p:nvSpPr>
        <p:spPr>
          <a:xfrm>
            <a:off x="1373624" y="1600200"/>
            <a:ext cx="7313175" cy="5029200"/>
          </a:xfrm>
        </p:spPr>
        <p:txBody>
          <a:bodyPr>
            <a:normAutofit/>
          </a:bodyPr>
          <a:lstStyle/>
          <a:p>
            <a:r>
              <a:rPr lang="en-US" dirty="0"/>
              <a:t>Smoke is separated from cloud using spatial uniformity tests </a:t>
            </a:r>
            <a:r>
              <a:rPr lang="en-US" dirty="0" smtClean="0"/>
              <a:t>in the 0.64 </a:t>
            </a:r>
            <a:r>
              <a:rPr lang="en-US" dirty="0" err="1"/>
              <a:t>μm</a:t>
            </a:r>
            <a:r>
              <a:rPr lang="en-US" dirty="0"/>
              <a:t> </a:t>
            </a:r>
            <a:r>
              <a:rPr lang="en-US" dirty="0" smtClean="0"/>
              <a:t>channel.  Relative to smoke, clouds </a:t>
            </a:r>
            <a:r>
              <a:rPr lang="en-US" dirty="0"/>
              <a:t>show </a:t>
            </a:r>
            <a:r>
              <a:rPr lang="en-US" dirty="0" smtClean="0"/>
              <a:t>larger variability in </a:t>
            </a:r>
            <a:r>
              <a:rPr lang="en-US" dirty="0"/>
              <a:t>this </a:t>
            </a:r>
            <a:r>
              <a:rPr lang="en-US" dirty="0" smtClean="0"/>
              <a:t>channel.</a:t>
            </a:r>
          </a:p>
          <a:p>
            <a:r>
              <a:rPr lang="en-US" dirty="0" smtClean="0"/>
              <a:t>Cloud reflectance is spectrally independent;  smoke reflectance is not. Spectral </a:t>
            </a:r>
            <a:r>
              <a:rPr lang="en-US" dirty="0"/>
              <a:t>contrast tests using 0.47 um, 1.61 um, and </a:t>
            </a:r>
            <a:r>
              <a:rPr lang="en-US" dirty="0" smtClean="0"/>
              <a:t>2.25 </a:t>
            </a:r>
            <a:r>
              <a:rPr lang="en-US" dirty="0" err="1" smtClean="0"/>
              <a:t>μm</a:t>
            </a:r>
            <a:r>
              <a:rPr lang="en-US" dirty="0" smtClean="0"/>
              <a:t> separate </a:t>
            </a:r>
            <a:r>
              <a:rPr lang="en-US" dirty="0"/>
              <a:t>clouds from thick smoke. </a:t>
            </a:r>
            <a:r>
              <a:rPr lang="en-US" dirty="0" smtClean="0"/>
              <a:t>  This is why multiple spectral bands on ABI are important!</a:t>
            </a:r>
            <a:endParaRPr lang="en-US" dirty="0"/>
          </a:p>
        </p:txBody>
      </p:sp>
    </p:spTree>
    <p:custDataLst>
      <p:tags r:id="rId1"/>
    </p:custDataLst>
    <p:extLst>
      <p:ext uri="{BB962C8B-B14F-4D97-AF65-F5344CB8AC3E}">
        <p14:creationId xmlns:p14="http://schemas.microsoft.com/office/powerpoint/2010/main" val="1475457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4">
            <a:extLst>
              <a:ext uri="{28A0092B-C50C-407E-A947-70E740481C1C}">
                <a14:useLocalDpi xmlns:a14="http://schemas.microsoft.com/office/drawing/2010/main" val="0"/>
              </a:ext>
            </a:extLst>
          </a:blip>
          <a:stretch>
            <a:fillRect/>
          </a:stretch>
        </p:blipFill>
        <p:spPr>
          <a:xfrm>
            <a:off x="1243584" y="1527048"/>
            <a:ext cx="7772400" cy="4873752"/>
          </a:xfrm>
          <a:prstGeom prst="rect">
            <a:avLst/>
          </a:prstGeom>
        </p:spPr>
      </p:pic>
      <p:sp>
        <p:nvSpPr>
          <p:cNvPr id="2" name="Title 1"/>
          <p:cNvSpPr>
            <a:spLocks noGrp="1"/>
          </p:cNvSpPr>
          <p:nvPr>
            <p:ph type="title" idx="4294967295"/>
          </p:nvPr>
        </p:nvSpPr>
        <p:spPr>
          <a:xfrm>
            <a:off x="1370013" y="274638"/>
            <a:ext cx="7773987" cy="1143000"/>
          </a:xfrm>
        </p:spPr>
        <p:txBody>
          <a:bodyPr/>
          <a:lstStyle/>
          <a:p>
            <a:r>
              <a:rPr lang="en-US" dirty="0" smtClean="0"/>
              <a:t>Aerosol Smoke Detection</a:t>
            </a:r>
            <a:endParaRPr lang="en-US" dirty="0"/>
          </a:p>
        </p:txBody>
      </p:sp>
      <p:sp>
        <p:nvSpPr>
          <p:cNvPr id="5" name="TextBox 4"/>
          <p:cNvSpPr txBox="1"/>
          <p:nvPr/>
        </p:nvSpPr>
        <p:spPr>
          <a:xfrm>
            <a:off x="1295400" y="5777984"/>
            <a:ext cx="1023037" cy="369332"/>
          </a:xfrm>
          <a:prstGeom prst="rect">
            <a:avLst/>
          </a:prstGeom>
          <a:solidFill>
            <a:schemeClr val="bg2">
              <a:lumMod val="90000"/>
              <a:alpha val="47000"/>
            </a:schemeClr>
          </a:solidFill>
        </p:spPr>
        <p:txBody>
          <a:bodyPr wrap="none" rtlCol="0">
            <a:spAutoFit/>
          </a:bodyPr>
          <a:lstStyle/>
          <a:p>
            <a:r>
              <a:rPr lang="en-US" dirty="0" smtClean="0"/>
              <a:t>0.47 </a:t>
            </a:r>
            <a:r>
              <a:rPr lang="en-US" b="1" dirty="0" smtClean="0">
                <a:latin typeface="Symbol" panose="05050102010706020507" pitchFamily="18" charset="2"/>
              </a:rPr>
              <a:t>m</a:t>
            </a:r>
            <a:r>
              <a:rPr lang="en-US" dirty="0" smtClean="0"/>
              <a:t>m</a:t>
            </a:r>
            <a:endParaRPr lang="en-US" dirty="0"/>
          </a:p>
        </p:txBody>
      </p:sp>
      <p:sp>
        <p:nvSpPr>
          <p:cNvPr id="6" name="TextBox 5"/>
          <p:cNvSpPr txBox="1"/>
          <p:nvPr/>
        </p:nvSpPr>
        <p:spPr>
          <a:xfrm>
            <a:off x="5257800" y="5777984"/>
            <a:ext cx="1023037" cy="369332"/>
          </a:xfrm>
          <a:prstGeom prst="rect">
            <a:avLst/>
          </a:prstGeom>
          <a:solidFill>
            <a:schemeClr val="bg2">
              <a:lumMod val="90000"/>
              <a:alpha val="47000"/>
            </a:schemeClr>
          </a:solidFill>
        </p:spPr>
        <p:txBody>
          <a:bodyPr wrap="none" rtlCol="0">
            <a:spAutoFit/>
          </a:bodyPr>
          <a:lstStyle/>
          <a:p>
            <a:r>
              <a:rPr lang="en-US" dirty="0" smtClean="0"/>
              <a:t>0.64 </a:t>
            </a:r>
            <a:r>
              <a:rPr lang="en-US" b="1" dirty="0" smtClean="0">
                <a:latin typeface="Symbol" panose="05050102010706020507" pitchFamily="18" charset="2"/>
              </a:rPr>
              <a:t>m</a:t>
            </a:r>
            <a:r>
              <a:rPr lang="en-US" dirty="0" smtClean="0"/>
              <a:t>m</a:t>
            </a:r>
            <a:endParaRPr lang="en-US" dirty="0"/>
          </a:p>
        </p:txBody>
      </p:sp>
      <p:sp>
        <p:nvSpPr>
          <p:cNvPr id="7" name="TextBox 6"/>
          <p:cNvSpPr txBox="1"/>
          <p:nvPr/>
        </p:nvSpPr>
        <p:spPr>
          <a:xfrm>
            <a:off x="1346887" y="1828800"/>
            <a:ext cx="684803" cy="369332"/>
          </a:xfrm>
          <a:prstGeom prst="rect">
            <a:avLst/>
          </a:prstGeom>
          <a:solidFill>
            <a:schemeClr val="bg2">
              <a:lumMod val="90000"/>
              <a:alpha val="85000"/>
            </a:schemeClr>
          </a:solidFill>
        </p:spPr>
        <p:txBody>
          <a:bodyPr wrap="none" rtlCol="0">
            <a:spAutoFit/>
          </a:bodyPr>
          <a:lstStyle/>
          <a:p>
            <a:r>
              <a:rPr lang="en-US" dirty="0" smtClean="0"/>
              <a:t>AOD</a:t>
            </a:r>
            <a:endParaRPr lang="en-US" dirty="0"/>
          </a:p>
        </p:txBody>
      </p:sp>
      <p:sp>
        <p:nvSpPr>
          <p:cNvPr id="8" name="TextBox 7"/>
          <p:cNvSpPr txBox="1"/>
          <p:nvPr/>
        </p:nvSpPr>
        <p:spPr>
          <a:xfrm>
            <a:off x="5270190" y="1828800"/>
            <a:ext cx="1552669" cy="369332"/>
          </a:xfrm>
          <a:prstGeom prst="rect">
            <a:avLst/>
          </a:prstGeom>
          <a:solidFill>
            <a:schemeClr val="bg2">
              <a:lumMod val="90000"/>
              <a:alpha val="85000"/>
            </a:schemeClr>
          </a:solidFill>
        </p:spPr>
        <p:txBody>
          <a:bodyPr wrap="none" rtlCol="0">
            <a:spAutoFit/>
          </a:bodyPr>
          <a:lstStyle/>
          <a:p>
            <a:r>
              <a:rPr lang="en-US" dirty="0" smtClean="0"/>
              <a:t>ADP (smoke)</a:t>
            </a:r>
            <a:endParaRPr lang="en-US" dirty="0"/>
          </a:p>
        </p:txBody>
      </p:sp>
    </p:spTree>
    <p:custDataLst>
      <p:tags r:id="rId1"/>
    </p:custDataLst>
    <p:extLst>
      <p:ext uri="{BB962C8B-B14F-4D97-AF65-F5344CB8AC3E}">
        <p14:creationId xmlns:p14="http://schemas.microsoft.com/office/powerpoint/2010/main" val="830344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 Smoke Detection</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45472" y="1524000"/>
            <a:ext cx="7772400" cy="4876800"/>
          </a:xfrm>
        </p:spPr>
      </p:pic>
      <p:sp>
        <p:nvSpPr>
          <p:cNvPr id="5" name="TextBox 4"/>
          <p:cNvSpPr txBox="1"/>
          <p:nvPr/>
        </p:nvSpPr>
        <p:spPr>
          <a:xfrm>
            <a:off x="1295400" y="5777984"/>
            <a:ext cx="1023037" cy="369332"/>
          </a:xfrm>
          <a:prstGeom prst="rect">
            <a:avLst/>
          </a:prstGeom>
          <a:solidFill>
            <a:schemeClr val="bg2">
              <a:lumMod val="90000"/>
              <a:alpha val="47000"/>
            </a:schemeClr>
          </a:solidFill>
        </p:spPr>
        <p:txBody>
          <a:bodyPr wrap="none" rtlCol="0">
            <a:spAutoFit/>
          </a:bodyPr>
          <a:lstStyle/>
          <a:p>
            <a:r>
              <a:rPr lang="en-US" dirty="0" smtClean="0"/>
              <a:t>0.47 </a:t>
            </a:r>
            <a:r>
              <a:rPr lang="en-US" b="1" dirty="0" smtClean="0">
                <a:latin typeface="Symbol" panose="05050102010706020507" pitchFamily="18" charset="2"/>
              </a:rPr>
              <a:t>m</a:t>
            </a:r>
            <a:r>
              <a:rPr lang="en-US" dirty="0" smtClean="0"/>
              <a:t>m</a:t>
            </a:r>
            <a:endParaRPr lang="en-US" dirty="0"/>
          </a:p>
        </p:txBody>
      </p:sp>
      <p:sp>
        <p:nvSpPr>
          <p:cNvPr id="6" name="TextBox 5"/>
          <p:cNvSpPr txBox="1"/>
          <p:nvPr/>
        </p:nvSpPr>
        <p:spPr>
          <a:xfrm>
            <a:off x="5257800" y="5777984"/>
            <a:ext cx="1023037" cy="369332"/>
          </a:xfrm>
          <a:prstGeom prst="rect">
            <a:avLst/>
          </a:prstGeom>
          <a:solidFill>
            <a:schemeClr val="bg2">
              <a:lumMod val="90000"/>
              <a:alpha val="47000"/>
            </a:schemeClr>
          </a:solidFill>
        </p:spPr>
        <p:txBody>
          <a:bodyPr wrap="none" rtlCol="0">
            <a:spAutoFit/>
          </a:bodyPr>
          <a:lstStyle/>
          <a:p>
            <a:r>
              <a:rPr lang="en-US" dirty="0" smtClean="0"/>
              <a:t>0.64 </a:t>
            </a:r>
            <a:r>
              <a:rPr lang="en-US" b="1" dirty="0" smtClean="0">
                <a:latin typeface="Symbol" panose="05050102010706020507" pitchFamily="18" charset="2"/>
              </a:rPr>
              <a:t>m</a:t>
            </a:r>
            <a:r>
              <a:rPr lang="en-US" dirty="0" smtClean="0"/>
              <a:t>m</a:t>
            </a:r>
            <a:endParaRPr lang="en-US" dirty="0"/>
          </a:p>
        </p:txBody>
      </p:sp>
      <p:sp>
        <p:nvSpPr>
          <p:cNvPr id="7" name="TextBox 6"/>
          <p:cNvSpPr txBox="1"/>
          <p:nvPr/>
        </p:nvSpPr>
        <p:spPr>
          <a:xfrm>
            <a:off x="1346887" y="1828800"/>
            <a:ext cx="684803" cy="369332"/>
          </a:xfrm>
          <a:prstGeom prst="rect">
            <a:avLst/>
          </a:prstGeom>
          <a:solidFill>
            <a:schemeClr val="bg2">
              <a:lumMod val="90000"/>
              <a:alpha val="85000"/>
            </a:schemeClr>
          </a:solidFill>
        </p:spPr>
        <p:txBody>
          <a:bodyPr wrap="none" rtlCol="0">
            <a:spAutoFit/>
          </a:bodyPr>
          <a:lstStyle/>
          <a:p>
            <a:r>
              <a:rPr lang="en-US" dirty="0" smtClean="0"/>
              <a:t>AOD</a:t>
            </a:r>
            <a:endParaRPr lang="en-US" dirty="0"/>
          </a:p>
        </p:txBody>
      </p:sp>
      <p:sp>
        <p:nvSpPr>
          <p:cNvPr id="8" name="TextBox 7"/>
          <p:cNvSpPr txBox="1"/>
          <p:nvPr/>
        </p:nvSpPr>
        <p:spPr>
          <a:xfrm>
            <a:off x="5270190" y="1828800"/>
            <a:ext cx="1552669" cy="369332"/>
          </a:xfrm>
          <a:prstGeom prst="rect">
            <a:avLst/>
          </a:prstGeom>
          <a:solidFill>
            <a:schemeClr val="bg2">
              <a:lumMod val="90000"/>
              <a:alpha val="85000"/>
            </a:schemeClr>
          </a:solidFill>
        </p:spPr>
        <p:txBody>
          <a:bodyPr wrap="none" rtlCol="0">
            <a:spAutoFit/>
          </a:bodyPr>
          <a:lstStyle/>
          <a:p>
            <a:r>
              <a:rPr lang="en-US" dirty="0" smtClean="0"/>
              <a:t>ADP (smoke)</a:t>
            </a:r>
            <a:endParaRPr lang="en-US" dirty="0"/>
          </a:p>
        </p:txBody>
      </p:sp>
    </p:spTree>
    <p:custDataLst>
      <p:tags r:id="rId1"/>
    </p:custDataLst>
    <p:extLst>
      <p:ext uri="{BB962C8B-B14F-4D97-AF65-F5344CB8AC3E}">
        <p14:creationId xmlns:p14="http://schemas.microsoft.com/office/powerpoint/2010/main" val="9410862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3">
            <a:extLst>
              <a:ext uri="{FF2B5EF4-FFF2-40B4-BE49-F238E27FC236}">
                <a16:creationId xmlns:a16="http://schemas.microsoft.com/office/drawing/2014/main" id="{0A4703ED-49CB-2B46-957E-07CE759CDF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206" y="457200"/>
            <a:ext cx="8148290" cy="4888974"/>
          </a:xfrm>
          <a:prstGeom prst="rect">
            <a:avLst/>
          </a:prstGeom>
        </p:spPr>
      </p:pic>
      <p:sp>
        <p:nvSpPr>
          <p:cNvPr id="2" name="Title 1"/>
          <p:cNvSpPr>
            <a:spLocks noGrp="1"/>
          </p:cNvSpPr>
          <p:nvPr>
            <p:ph type="title"/>
          </p:nvPr>
        </p:nvSpPr>
        <p:spPr>
          <a:xfrm>
            <a:off x="990195" y="5562600"/>
            <a:ext cx="7773210" cy="1249362"/>
          </a:xfrm>
        </p:spPr>
        <p:txBody>
          <a:bodyPr/>
          <a:lstStyle/>
          <a:p>
            <a:r>
              <a:rPr lang="en-US" sz="3200" dirty="0" smtClean="0"/>
              <a:t>Aerosol Optical Depth (AOD) on top of </a:t>
            </a:r>
            <a:r>
              <a:rPr lang="en-US" sz="3200" dirty="0" err="1" smtClean="0"/>
              <a:t>GeoColor</a:t>
            </a:r>
            <a:r>
              <a:rPr lang="en-US" sz="3200" dirty="0" smtClean="0"/>
              <a:t> imagery</a:t>
            </a:r>
            <a:endParaRPr lang="en-US" sz="3200" dirty="0"/>
          </a:p>
        </p:txBody>
      </p:sp>
    </p:spTree>
    <p:custDataLst>
      <p:tags r:id="rId1"/>
    </p:custDataLst>
    <p:extLst>
      <p:ext uri="{BB962C8B-B14F-4D97-AF65-F5344CB8AC3E}">
        <p14:creationId xmlns:p14="http://schemas.microsoft.com/office/powerpoint/2010/main" val="1913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endParaRPr lang="en-US" dirty="0" smtClean="0"/>
          </a:p>
          <a:p>
            <a:r>
              <a:rPr lang="en-US" dirty="0" smtClean="0"/>
              <a:t>Which Aerosol Products are available in AWIPS</a:t>
            </a:r>
            <a:endParaRPr lang="en-US" dirty="0"/>
          </a:p>
          <a:p>
            <a:r>
              <a:rPr lang="en-US" dirty="0" smtClean="0"/>
              <a:t>Aerosol Product Details</a:t>
            </a:r>
          </a:p>
          <a:p>
            <a:pPr lvl="1"/>
            <a:r>
              <a:rPr lang="en-US" dirty="0" smtClean="0"/>
              <a:t>What is the temporal cadence for the Full Disk, CONUS and </a:t>
            </a:r>
            <a:r>
              <a:rPr lang="en-US" dirty="0" err="1" smtClean="0"/>
              <a:t>Meso</a:t>
            </a:r>
            <a:r>
              <a:rPr lang="en-US" dirty="0" smtClean="0"/>
              <a:t> domains?</a:t>
            </a:r>
          </a:p>
          <a:p>
            <a:pPr lvl="1"/>
            <a:r>
              <a:rPr lang="en-US" dirty="0" smtClean="0"/>
              <a:t>What is the spatial resolution of Aerosol Products?</a:t>
            </a:r>
          </a:p>
          <a:p>
            <a:pPr lvl="1"/>
            <a:r>
              <a:rPr lang="en-US" dirty="0" smtClean="0"/>
              <a:t>Which spectral bands on GOES-R ABI are used to create Aerosol Products</a:t>
            </a:r>
          </a:p>
          <a:p>
            <a:r>
              <a:rPr lang="en-US" dirty="0" smtClean="0"/>
              <a:t>What forecast problems can Aerosol Products help with?</a:t>
            </a:r>
          </a:p>
          <a:p>
            <a:endParaRPr lang="en-US" dirty="0"/>
          </a:p>
        </p:txBody>
      </p:sp>
    </p:spTree>
    <p:custDataLst>
      <p:tags r:id="rId1"/>
    </p:custDataLst>
    <p:extLst>
      <p:ext uri="{BB962C8B-B14F-4D97-AF65-F5344CB8AC3E}">
        <p14:creationId xmlns:p14="http://schemas.microsoft.com/office/powerpoint/2010/main" val="2200152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Challenges to computing AOD over bright surfaces</a:t>
            </a:r>
            <a:endParaRPr lang="en-US" dirty="0"/>
          </a:p>
        </p:txBody>
      </p:sp>
      <p:sp>
        <p:nvSpPr>
          <p:cNvPr id="4" name="Content Placeholder 3"/>
          <p:cNvSpPr>
            <a:spLocks noGrp="1"/>
          </p:cNvSpPr>
          <p:nvPr>
            <p:ph idx="1"/>
          </p:nvPr>
        </p:nvSpPr>
        <p:spPr>
          <a:xfrm>
            <a:off x="1143000" y="1371600"/>
            <a:ext cx="7848600" cy="5334000"/>
          </a:xfrm>
        </p:spPr>
        <p:txBody>
          <a:bodyPr>
            <a:normAutofit fontScale="92500"/>
          </a:bodyPr>
          <a:lstStyle/>
          <a:p>
            <a:endParaRPr lang="en-US" dirty="0" smtClean="0"/>
          </a:p>
          <a:p>
            <a:r>
              <a:rPr lang="en-US" b="1" dirty="0" smtClean="0"/>
              <a:t>What is driving the reflectance</a:t>
            </a:r>
            <a:r>
              <a:rPr lang="en-US" dirty="0" smtClean="0"/>
              <a:t>?</a:t>
            </a:r>
          </a:p>
          <a:p>
            <a:endParaRPr lang="en-US" dirty="0"/>
          </a:p>
          <a:p>
            <a:r>
              <a:rPr lang="en-US" dirty="0" smtClean="0"/>
              <a:t>An issue over land especially because radiation </a:t>
            </a:r>
            <a:r>
              <a:rPr lang="en-US" dirty="0"/>
              <a:t>reflected by bright surface is much larger than radiation scattered by aerosol towards the sensor (the aerosol signal</a:t>
            </a:r>
            <a:r>
              <a:rPr lang="en-US" dirty="0" smtClean="0"/>
              <a:t>)</a:t>
            </a:r>
          </a:p>
          <a:p>
            <a:pPr lvl="1"/>
            <a:r>
              <a:rPr lang="en-US" dirty="0" smtClean="0"/>
              <a:t>It’s difficult to quantify the radiation reflected by a bright surface</a:t>
            </a:r>
          </a:p>
          <a:p>
            <a:endParaRPr lang="en-US" dirty="0" smtClean="0"/>
          </a:p>
          <a:p>
            <a:r>
              <a:rPr lang="en-US" dirty="0" smtClean="0"/>
              <a:t>Sun Glint over water also very bright, but regions of Sun Glint can be predicted</a:t>
            </a:r>
          </a:p>
          <a:p>
            <a:endParaRPr lang="en-US" dirty="0"/>
          </a:p>
          <a:p>
            <a:r>
              <a:rPr lang="en-US" dirty="0" smtClean="0"/>
              <a:t>Thus:  AOD more likely to be computed for dust over water than over land</a:t>
            </a:r>
            <a:endParaRPr lang="en-US" dirty="0"/>
          </a:p>
        </p:txBody>
      </p:sp>
    </p:spTree>
    <p:custDataLst>
      <p:tags r:id="rId1"/>
    </p:custDataLst>
    <p:extLst>
      <p:ext uri="{BB962C8B-B14F-4D97-AF65-F5344CB8AC3E}">
        <p14:creationId xmlns:p14="http://schemas.microsoft.com/office/powerpoint/2010/main" val="242465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Reminders</a:t>
            </a:r>
            <a:endParaRPr lang="en-US" dirty="0"/>
          </a:p>
        </p:txBody>
      </p:sp>
      <p:sp>
        <p:nvSpPr>
          <p:cNvPr id="6" name="Content Placeholder 5"/>
          <p:cNvSpPr>
            <a:spLocks noGrp="1"/>
          </p:cNvSpPr>
          <p:nvPr>
            <p:ph idx="1"/>
          </p:nvPr>
        </p:nvSpPr>
        <p:spPr>
          <a:xfrm>
            <a:off x="1219200" y="1600200"/>
            <a:ext cx="7467599" cy="4525963"/>
          </a:xfrm>
        </p:spPr>
        <p:txBody>
          <a:bodyPr/>
          <a:lstStyle/>
          <a:p>
            <a:r>
              <a:rPr lang="en-US" dirty="0" smtClean="0"/>
              <a:t>AOD is not computed </a:t>
            </a:r>
          </a:p>
          <a:p>
            <a:pPr lvl="1">
              <a:buBlip>
                <a:blip r:embed="rId4"/>
              </a:buBlip>
            </a:pPr>
            <a:r>
              <a:rPr lang="en-US" dirty="0" smtClean="0"/>
              <a:t>At Night</a:t>
            </a:r>
          </a:p>
          <a:p>
            <a:pPr lvl="1">
              <a:buBlip>
                <a:blip r:embed="rId4"/>
              </a:buBlip>
            </a:pPr>
            <a:r>
              <a:rPr lang="en-US" dirty="0" smtClean="0"/>
              <a:t>In Cloudy Areas</a:t>
            </a:r>
          </a:p>
          <a:p>
            <a:pPr lvl="1">
              <a:buBlip>
                <a:blip r:embed="rId4"/>
              </a:buBlip>
            </a:pPr>
            <a:r>
              <a:rPr lang="en-US" dirty="0" smtClean="0"/>
              <a:t>Over Bright surfaces (such as deserts or some high mountains)</a:t>
            </a:r>
          </a:p>
          <a:p>
            <a:r>
              <a:rPr lang="en-US" dirty="0" smtClean="0"/>
              <a:t>If smoke </a:t>
            </a:r>
            <a:r>
              <a:rPr lang="en-US" smtClean="0"/>
              <a:t>or dust is </a:t>
            </a:r>
            <a:r>
              <a:rPr lang="en-US" dirty="0" smtClean="0"/>
              <a:t>too thick, it can be mistaken for clouds – look at the cloud mask to see if this is happening</a:t>
            </a:r>
            <a:endParaRPr lang="en-US" dirty="0"/>
          </a:p>
        </p:txBody>
      </p:sp>
    </p:spTree>
    <p:custDataLst>
      <p:tags r:id="rId1"/>
    </p:custDataLst>
    <p:extLst>
      <p:ext uri="{BB962C8B-B14F-4D97-AF65-F5344CB8AC3E}">
        <p14:creationId xmlns:p14="http://schemas.microsoft.com/office/powerpoint/2010/main" val="1091304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a:xfrm>
            <a:off x="1373624" y="1600200"/>
            <a:ext cx="7541776" cy="5029200"/>
          </a:xfrm>
        </p:spPr>
        <p:txBody>
          <a:bodyPr>
            <a:normAutofit/>
          </a:bodyPr>
          <a:lstStyle/>
          <a:p>
            <a:endParaRPr lang="en-US" dirty="0" smtClean="0"/>
          </a:p>
          <a:p>
            <a:r>
              <a:rPr lang="en-US" dirty="0" smtClean="0"/>
              <a:t>GOES-R Aerosol </a:t>
            </a:r>
            <a:r>
              <a:rPr lang="en-US" dirty="0" smtClean="0">
                <a:hlinkClick r:id="rId4"/>
              </a:rPr>
              <a:t>Advanced Theoretical Basis Document</a:t>
            </a:r>
            <a:r>
              <a:rPr lang="en-US" dirty="0" smtClean="0"/>
              <a:t> (ATBD)</a:t>
            </a:r>
          </a:p>
          <a:p>
            <a:endParaRPr lang="en-US" dirty="0"/>
          </a:p>
          <a:p>
            <a:r>
              <a:rPr lang="en-US" dirty="0" smtClean="0"/>
              <a:t>PowerPoint </a:t>
            </a:r>
            <a:r>
              <a:rPr lang="en-US" dirty="0" smtClean="0">
                <a:hlinkClick r:id="rId5"/>
              </a:rPr>
              <a:t>presentation on aerosols in the atmosphere</a:t>
            </a:r>
            <a:r>
              <a:rPr lang="en-US" dirty="0" smtClean="0"/>
              <a:t> (from </a:t>
            </a:r>
            <a:r>
              <a:rPr lang="en-US" dirty="0" err="1" smtClean="0"/>
              <a:t>Istvan</a:t>
            </a:r>
            <a:r>
              <a:rPr lang="en-US" dirty="0" smtClean="0"/>
              <a:t> Laszlo)</a:t>
            </a:r>
          </a:p>
          <a:p>
            <a:endParaRPr lang="en-US" dirty="0"/>
          </a:p>
          <a:p>
            <a:r>
              <a:rPr lang="en-US" dirty="0">
                <a:hlinkClick r:id="rId6"/>
              </a:rPr>
              <a:t>Aerosol Watch </a:t>
            </a:r>
            <a:r>
              <a:rPr lang="en-US" dirty="0" smtClean="0"/>
              <a:t> (with GOES-R Data)</a:t>
            </a:r>
            <a:endParaRPr lang="en-US" dirty="0"/>
          </a:p>
          <a:p>
            <a:endParaRPr lang="en-US" dirty="0"/>
          </a:p>
          <a:p>
            <a:r>
              <a:rPr lang="en-US" dirty="0" smtClean="0">
                <a:hlinkClick r:id="rId7"/>
              </a:rPr>
              <a:t>Idea Website</a:t>
            </a:r>
            <a:r>
              <a:rPr lang="en-US" dirty="0" smtClean="0"/>
              <a:t> (POES-based aerosol observations and links to GOES-based observations of aerosols)</a:t>
            </a:r>
          </a:p>
          <a:p>
            <a:endParaRPr lang="en-US" dirty="0"/>
          </a:p>
        </p:txBody>
      </p:sp>
    </p:spTree>
    <p:custDataLst>
      <p:tags r:id="rId1"/>
    </p:custDataLst>
    <p:extLst>
      <p:ext uri="{BB962C8B-B14F-4D97-AF65-F5344CB8AC3E}">
        <p14:creationId xmlns:p14="http://schemas.microsoft.com/office/powerpoint/2010/main" val="3380927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5846" y="6258580"/>
            <a:ext cx="3621954" cy="523220"/>
          </a:xfrm>
          <a:prstGeom prst="rect">
            <a:avLst/>
          </a:prstGeom>
          <a:noFill/>
          <a:ln w="12700">
            <a:solidFill>
              <a:srgbClr val="FFFF00"/>
            </a:solidFill>
          </a:ln>
        </p:spPr>
        <p:txBody>
          <a:bodyPr wrap="none" rtlCol="0">
            <a:spAutoFit/>
          </a:bodyPr>
          <a:lstStyle/>
          <a:p>
            <a:r>
              <a:rPr lang="en-US" sz="2800" dirty="0">
                <a:solidFill>
                  <a:srgbClr val="FFFF00"/>
                </a:solidFill>
              </a:rPr>
              <a:t>http://www.goes-r.gov</a:t>
            </a:r>
          </a:p>
        </p:txBody>
      </p:sp>
      <p:sp>
        <p:nvSpPr>
          <p:cNvPr id="4" name="Rectangle 3"/>
          <p:cNvSpPr/>
          <p:nvPr/>
        </p:nvSpPr>
        <p:spPr>
          <a:xfrm>
            <a:off x="631221" y="1066800"/>
            <a:ext cx="2008909" cy="1780309"/>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438400" y="1447800"/>
            <a:ext cx="2608406" cy="369332"/>
          </a:xfrm>
          <a:prstGeom prst="rect">
            <a:avLst/>
          </a:prstGeom>
          <a:solidFill>
            <a:srgbClr val="0070C0"/>
          </a:solidFill>
          <a:ln w="57150">
            <a:solidFill>
              <a:srgbClr val="FFFF00"/>
            </a:solidFill>
          </a:ln>
        </p:spPr>
        <p:txBody>
          <a:bodyPr wrap="none" rtlCol="0">
            <a:spAutoFit/>
          </a:bodyPr>
          <a:lstStyle/>
          <a:p>
            <a:r>
              <a:rPr lang="en-US" b="1" dirty="0" smtClean="0">
                <a:solidFill>
                  <a:srgbClr val="FFFF00"/>
                </a:solidFill>
              </a:rPr>
              <a:t>Aerosol Optical Depth</a:t>
            </a:r>
            <a:endParaRPr lang="en-US" b="1" dirty="0">
              <a:solidFill>
                <a:srgbClr val="FFFF00"/>
              </a:solidFill>
            </a:endParaRPr>
          </a:p>
        </p:txBody>
      </p:sp>
      <p:sp>
        <p:nvSpPr>
          <p:cNvPr id="6" name="TextBox 5"/>
          <p:cNvSpPr txBox="1"/>
          <p:nvPr/>
        </p:nvSpPr>
        <p:spPr>
          <a:xfrm>
            <a:off x="1576860" y="2450068"/>
            <a:ext cx="2159566" cy="369332"/>
          </a:xfrm>
          <a:prstGeom prst="rect">
            <a:avLst/>
          </a:prstGeom>
          <a:solidFill>
            <a:srgbClr val="0070C0"/>
          </a:solidFill>
          <a:ln w="57150">
            <a:solidFill>
              <a:srgbClr val="FFFF00"/>
            </a:solidFill>
          </a:ln>
        </p:spPr>
        <p:txBody>
          <a:bodyPr wrap="none" rtlCol="0">
            <a:spAutoFit/>
          </a:bodyPr>
          <a:lstStyle/>
          <a:p>
            <a:r>
              <a:rPr lang="en-US" b="1" dirty="0" smtClean="0">
                <a:solidFill>
                  <a:srgbClr val="FFFF00"/>
                </a:solidFill>
              </a:rPr>
              <a:t>Aerosol Detection</a:t>
            </a:r>
            <a:endParaRPr lang="en-US" b="1" dirty="0">
              <a:solidFill>
                <a:srgbClr val="FFFF00"/>
              </a:solidFill>
            </a:endParaRPr>
          </a:p>
        </p:txBody>
      </p:sp>
    </p:spTree>
    <p:custDataLst>
      <p:tags r:id="rId1"/>
    </p:custDataLst>
    <p:extLst>
      <p:ext uri="{BB962C8B-B14F-4D97-AF65-F5344CB8AC3E}">
        <p14:creationId xmlns:p14="http://schemas.microsoft.com/office/powerpoint/2010/main" val="1611228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AWIPS Menu for Derived GOES-R Aerosols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696" y="1600200"/>
            <a:ext cx="7386828" cy="2819400"/>
          </a:xfrm>
          <a:prstGeom prst="rect">
            <a:avLst/>
          </a:prstGeom>
        </p:spPr>
      </p:pic>
      <p:sp>
        <p:nvSpPr>
          <p:cNvPr id="3" name="TextBox 2"/>
          <p:cNvSpPr txBox="1"/>
          <p:nvPr/>
        </p:nvSpPr>
        <p:spPr>
          <a:xfrm>
            <a:off x="1282446" y="4476750"/>
            <a:ext cx="7622600" cy="2308324"/>
          </a:xfrm>
          <a:prstGeom prst="rect">
            <a:avLst/>
          </a:prstGeom>
          <a:noFill/>
        </p:spPr>
        <p:txBody>
          <a:bodyPr wrap="none" rtlCol="0">
            <a:spAutoFit/>
          </a:bodyPr>
          <a:lstStyle/>
          <a:p>
            <a:r>
              <a:rPr lang="en-US" sz="2400" b="1" dirty="0" smtClean="0"/>
              <a:t>Aerosol Detection (Dust and Smoke) is computed</a:t>
            </a:r>
          </a:p>
          <a:p>
            <a:r>
              <a:rPr lang="en-US" sz="2400" b="1" dirty="0" smtClean="0"/>
              <a:t> </a:t>
            </a:r>
            <a:r>
              <a:rPr lang="en-US" sz="2400" b="1" dirty="0" smtClean="0">
                <a:solidFill>
                  <a:srgbClr val="FF00FF"/>
                </a:solidFill>
              </a:rPr>
              <a:t>	</a:t>
            </a:r>
            <a:r>
              <a:rPr lang="en-US" sz="2400" b="1" dirty="0" smtClean="0"/>
              <a:t>in all domains:  Full Disk, CONUS and </a:t>
            </a:r>
            <a:r>
              <a:rPr lang="en-US" sz="2400" b="1" dirty="0" err="1" smtClean="0"/>
              <a:t>Meso</a:t>
            </a:r>
            <a:endParaRPr lang="en-US" sz="2400" b="1" dirty="0" smtClean="0"/>
          </a:p>
          <a:p>
            <a:r>
              <a:rPr lang="en-US" sz="2400" b="1" dirty="0">
                <a:solidFill>
                  <a:srgbClr val="FF00FF"/>
                </a:solidFill>
              </a:rPr>
              <a:t>	</a:t>
            </a:r>
            <a:r>
              <a:rPr lang="en-US" sz="2400" b="1" dirty="0" smtClean="0"/>
              <a:t>FD, CONUS:  Every 15 minutes; </a:t>
            </a:r>
          </a:p>
          <a:p>
            <a:r>
              <a:rPr lang="en-US" sz="2400" b="1" dirty="0">
                <a:solidFill>
                  <a:srgbClr val="FF00FF"/>
                </a:solidFill>
              </a:rPr>
              <a:t>	</a:t>
            </a:r>
            <a:r>
              <a:rPr lang="en-US" sz="2400" b="1" dirty="0" err="1" smtClean="0"/>
              <a:t>Meso</a:t>
            </a:r>
            <a:r>
              <a:rPr lang="en-US" sz="2400" b="1" dirty="0" smtClean="0"/>
              <a:t>:  every 5 minutes</a:t>
            </a:r>
          </a:p>
          <a:p>
            <a:r>
              <a:rPr lang="en-US" sz="2400" b="1" dirty="0" smtClean="0"/>
              <a:t>AOD is only computed for </a:t>
            </a:r>
          </a:p>
          <a:p>
            <a:r>
              <a:rPr lang="en-US" sz="2400" b="1" dirty="0">
                <a:solidFill>
                  <a:srgbClr val="FF00FF"/>
                </a:solidFill>
              </a:rPr>
              <a:t>	</a:t>
            </a:r>
            <a:r>
              <a:rPr lang="en-US" sz="2400" b="1" dirty="0" smtClean="0"/>
              <a:t>all Full Disk and CONUS domains (no </a:t>
            </a:r>
            <a:r>
              <a:rPr lang="en-US" sz="2400" b="1" dirty="0" err="1" smtClean="0"/>
              <a:t>meso</a:t>
            </a:r>
            <a:r>
              <a:rPr lang="en-US" sz="2400" b="1" dirty="0" smtClean="0"/>
              <a:t>)</a:t>
            </a:r>
            <a:endParaRPr lang="en-US" sz="2400" b="1" dirty="0"/>
          </a:p>
        </p:txBody>
      </p:sp>
    </p:spTree>
    <p:custDataLst>
      <p:tags r:id="rId1"/>
    </p:custDataLst>
    <p:extLst>
      <p:ext uri="{BB962C8B-B14F-4D97-AF65-F5344CB8AC3E}">
        <p14:creationId xmlns:p14="http://schemas.microsoft.com/office/powerpoint/2010/main" val="3564961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252591" y="370582"/>
            <a:ext cx="7095212" cy="1077218"/>
          </a:xfrm>
          <a:prstGeom prst="rect">
            <a:avLst/>
          </a:prstGeom>
          <a:solidFill>
            <a:schemeClr val="bg1">
              <a:lumMod val="95000"/>
            </a:schemeClr>
          </a:solidFill>
          <a:ln w="38100">
            <a:solidFill>
              <a:srgbClr val="0000CC"/>
            </a:solidFill>
          </a:ln>
        </p:spPr>
        <p:txBody>
          <a:bodyPr wrap="none" rtlCol="0">
            <a:spAutoFit/>
          </a:bodyPr>
          <a:lstStyle/>
          <a:p>
            <a:r>
              <a:rPr lang="en-US" sz="3200" b="1" dirty="0" smtClean="0">
                <a:latin typeface="Bookman Old Style" panose="02050604050505020204" pitchFamily="18" charset="0"/>
              </a:rPr>
              <a:t>Aerosol Detection (Dust/Smoke)</a:t>
            </a:r>
          </a:p>
          <a:p>
            <a:r>
              <a:rPr lang="en-US" sz="3200" b="1" dirty="0">
                <a:latin typeface="Bookman Old Style" panose="02050604050505020204" pitchFamily="18" charset="0"/>
              </a:rPr>
              <a:t>a</a:t>
            </a:r>
            <a:r>
              <a:rPr lang="en-US" sz="3200" b="1" dirty="0" smtClean="0">
                <a:latin typeface="Bookman Old Style" panose="02050604050505020204" pitchFamily="18" charset="0"/>
              </a:rPr>
              <a:t>nd Aerosol Optical Depth</a:t>
            </a:r>
            <a:endParaRPr lang="en-US" sz="3200" b="1" dirty="0">
              <a:latin typeface="Bookman Old Style" panose="02050604050505020204" pitchFamily="18" charset="0"/>
            </a:endParaRPr>
          </a:p>
        </p:txBody>
      </p:sp>
      <p:sp>
        <p:nvSpPr>
          <p:cNvPr id="4" name="Content Placeholder 3"/>
          <p:cNvSpPr>
            <a:spLocks noGrp="1"/>
          </p:cNvSpPr>
          <p:nvPr>
            <p:ph idx="1"/>
          </p:nvPr>
        </p:nvSpPr>
        <p:spPr>
          <a:xfrm>
            <a:off x="990600" y="1847850"/>
            <a:ext cx="7924800" cy="4953000"/>
          </a:xfrm>
        </p:spPr>
        <p:txBody>
          <a:bodyPr>
            <a:noAutofit/>
          </a:bodyPr>
          <a:lstStyle/>
          <a:p>
            <a:r>
              <a:rPr lang="en-US" sz="2800" dirty="0" smtClean="0"/>
              <a:t>The two products are complementary</a:t>
            </a:r>
          </a:p>
          <a:p>
            <a:pPr marL="0" indent="0">
              <a:buNone/>
            </a:pPr>
            <a:endParaRPr lang="en-US" sz="2800" dirty="0" smtClean="0"/>
          </a:p>
          <a:p>
            <a:pPr lvl="1"/>
            <a:r>
              <a:rPr lang="en-US" sz="2400" b="1" dirty="0" smtClean="0"/>
              <a:t>Aerosol Detection</a:t>
            </a:r>
          </a:p>
          <a:p>
            <a:pPr lvl="2"/>
            <a:r>
              <a:rPr lang="en-US" sz="2000" b="1" dirty="0" smtClean="0"/>
              <a:t>Indicates the presence of certain aerosol </a:t>
            </a:r>
            <a:r>
              <a:rPr lang="en-US" sz="2000" b="1" dirty="0"/>
              <a:t>types </a:t>
            </a:r>
            <a:r>
              <a:rPr lang="en-US" sz="2000" b="1" dirty="0" smtClean="0"/>
              <a:t>(dust and smoke) but does not quantify them.  (There is no information on the amount of aerosols)</a:t>
            </a:r>
          </a:p>
          <a:p>
            <a:endParaRPr lang="en-US" sz="2800" dirty="0" smtClean="0"/>
          </a:p>
          <a:p>
            <a:pPr lvl="1"/>
            <a:r>
              <a:rPr lang="en-US" sz="2400" b="1" dirty="0" smtClean="0"/>
              <a:t>Aerosol Optical Depth</a:t>
            </a:r>
          </a:p>
          <a:p>
            <a:pPr lvl="2"/>
            <a:r>
              <a:rPr lang="en-US" sz="2000" b="1" dirty="0" smtClean="0"/>
              <a:t>Measures the amount of all aerosols, but it doesn’t identify the type.</a:t>
            </a:r>
          </a:p>
          <a:p>
            <a:pPr lvl="2"/>
            <a:r>
              <a:rPr lang="en-US" sz="2000" b="1" dirty="0" smtClean="0"/>
              <a:t>Incorrect type identification is allowed as long as AOD meets requirements</a:t>
            </a:r>
            <a:r>
              <a:rPr lang="en-US" sz="2000" dirty="0" smtClean="0"/>
              <a:t>.</a:t>
            </a:r>
          </a:p>
        </p:txBody>
      </p:sp>
    </p:spTree>
    <p:custDataLst>
      <p:tags r:id="rId1"/>
    </p:custDataLst>
    <p:extLst>
      <p:ext uri="{BB962C8B-B14F-4D97-AF65-F5344CB8AC3E}">
        <p14:creationId xmlns:p14="http://schemas.microsoft.com/office/powerpoint/2010/main" val="721813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Aerosol Detection Product (ADP)</a:t>
            </a:r>
            <a:endParaRPr lang="en-US" dirty="0"/>
          </a:p>
        </p:txBody>
      </p:sp>
      <p:sp>
        <p:nvSpPr>
          <p:cNvPr id="4" name="Content Placeholder 3"/>
          <p:cNvSpPr>
            <a:spLocks noGrp="1"/>
          </p:cNvSpPr>
          <p:nvPr>
            <p:ph idx="1"/>
          </p:nvPr>
        </p:nvSpPr>
        <p:spPr>
          <a:xfrm>
            <a:off x="1219200" y="1371600"/>
            <a:ext cx="7772400" cy="5029200"/>
          </a:xfrm>
        </p:spPr>
        <p:txBody>
          <a:bodyPr>
            <a:normAutofit/>
          </a:bodyPr>
          <a:lstStyle/>
          <a:p>
            <a:r>
              <a:rPr lang="en-US" dirty="0" smtClean="0"/>
              <a:t>Why detect aerosols?</a:t>
            </a:r>
          </a:p>
          <a:p>
            <a:pPr lvl="1"/>
            <a:r>
              <a:rPr lang="en-US" dirty="0"/>
              <a:t>Aerosols change the way the atmosphere absorbs or transmits </a:t>
            </a:r>
            <a:r>
              <a:rPr lang="en-US" dirty="0" smtClean="0"/>
              <a:t>light</a:t>
            </a:r>
          </a:p>
          <a:p>
            <a:pPr lvl="1"/>
            <a:r>
              <a:rPr lang="en-US" b="1" dirty="0" smtClean="0">
                <a:solidFill>
                  <a:srgbClr val="7030A0"/>
                </a:solidFill>
              </a:rPr>
              <a:t>Aerosol </a:t>
            </a:r>
            <a:r>
              <a:rPr lang="en-US" b="1" dirty="0">
                <a:solidFill>
                  <a:srgbClr val="7030A0"/>
                </a:solidFill>
              </a:rPr>
              <a:t>Detection </a:t>
            </a:r>
            <a:r>
              <a:rPr lang="en-US" b="1" dirty="0" smtClean="0">
                <a:solidFill>
                  <a:srgbClr val="7030A0"/>
                </a:solidFill>
              </a:rPr>
              <a:t>Product</a:t>
            </a:r>
            <a:r>
              <a:rPr lang="en-US" b="1" dirty="0" smtClean="0"/>
              <a:t> </a:t>
            </a:r>
            <a:r>
              <a:rPr lang="en-US" dirty="0" smtClean="0"/>
              <a:t>(</a:t>
            </a:r>
            <a:r>
              <a:rPr lang="en-US" b="1" dirty="0" smtClean="0">
                <a:solidFill>
                  <a:srgbClr val="7030A0"/>
                </a:solidFill>
              </a:rPr>
              <a:t>ADP</a:t>
            </a:r>
            <a:r>
              <a:rPr lang="en-US" dirty="0" smtClean="0"/>
              <a:t>) helps you </a:t>
            </a:r>
            <a:r>
              <a:rPr lang="en-US" b="1" dirty="0" smtClean="0"/>
              <a:t>monitor </a:t>
            </a:r>
            <a:r>
              <a:rPr lang="en-US" b="1" dirty="0"/>
              <a:t>areas of smoke and </a:t>
            </a:r>
            <a:r>
              <a:rPr lang="en-US" b="1" dirty="0" smtClean="0"/>
              <a:t>dust</a:t>
            </a:r>
            <a:r>
              <a:rPr lang="en-US" dirty="0" smtClean="0"/>
              <a:t> </a:t>
            </a:r>
          </a:p>
          <a:p>
            <a:pPr lvl="2"/>
            <a:r>
              <a:rPr lang="en-US" dirty="0"/>
              <a:t>Smoke/Dust can impact high temperature forecasts</a:t>
            </a:r>
          </a:p>
          <a:p>
            <a:pPr lvl="2"/>
            <a:r>
              <a:rPr lang="en-US" dirty="0" smtClean="0"/>
              <a:t>Critical for  </a:t>
            </a:r>
            <a:r>
              <a:rPr lang="en-US" dirty="0"/>
              <a:t>visibility and air quality </a:t>
            </a:r>
            <a:r>
              <a:rPr lang="en-US" dirty="0" smtClean="0"/>
              <a:t>forecasts</a:t>
            </a:r>
            <a:r>
              <a:rPr lang="en-US" dirty="0"/>
              <a:t>. </a:t>
            </a:r>
            <a:endParaRPr lang="en-US" dirty="0" smtClean="0"/>
          </a:p>
          <a:p>
            <a:pPr lvl="2"/>
            <a:r>
              <a:rPr lang="en-US" dirty="0"/>
              <a:t>M</a:t>
            </a:r>
            <a:r>
              <a:rPr lang="en-US" dirty="0" smtClean="0"/>
              <a:t>onitor long-term </a:t>
            </a:r>
            <a:r>
              <a:rPr lang="en-US" dirty="0"/>
              <a:t>trends in aerosol quantities and </a:t>
            </a:r>
            <a:r>
              <a:rPr lang="en-US" dirty="0" smtClean="0"/>
              <a:t>distribution</a:t>
            </a:r>
          </a:p>
          <a:p>
            <a:pPr lvl="1"/>
            <a:r>
              <a:rPr lang="en-US" dirty="0" smtClean="0"/>
              <a:t>GFS/NAM/Rapid Refresh do not include aerosols</a:t>
            </a:r>
          </a:p>
          <a:p>
            <a:pPr lvl="2"/>
            <a:r>
              <a:rPr lang="en-US" dirty="0" smtClean="0"/>
              <a:t>NWS </a:t>
            </a:r>
            <a:r>
              <a:rPr lang="en-US" dirty="0" smtClean="0">
                <a:hlinkClick r:id="rId4"/>
              </a:rPr>
              <a:t>RAQMS </a:t>
            </a:r>
            <a:r>
              <a:rPr lang="en-US" dirty="0" smtClean="0"/>
              <a:t>and </a:t>
            </a:r>
            <a:r>
              <a:rPr lang="en-US" dirty="0">
                <a:hlinkClick r:id="rId5"/>
              </a:rPr>
              <a:t>CMAQ</a:t>
            </a:r>
            <a:r>
              <a:rPr lang="en-US" dirty="0"/>
              <a:t> models do forecast </a:t>
            </a:r>
            <a:r>
              <a:rPr lang="en-US" dirty="0" smtClean="0"/>
              <a:t>smoke/dust</a:t>
            </a:r>
          </a:p>
          <a:p>
            <a:r>
              <a:rPr lang="en-US" dirty="0" smtClean="0"/>
              <a:t>For GOES-R algorithm:   dust and smoke and haze count as aerosols</a:t>
            </a:r>
          </a:p>
          <a:p>
            <a:pPr lvl="1"/>
            <a:r>
              <a:rPr lang="en-US" dirty="0" smtClean="0"/>
              <a:t>Includes Sulfate/Nitrate aerosols from urban/industrial pollution</a:t>
            </a:r>
          </a:p>
        </p:txBody>
      </p:sp>
    </p:spTree>
    <p:custDataLst>
      <p:tags r:id="rId1"/>
    </p:custDataLst>
    <p:extLst>
      <p:ext uri="{BB962C8B-B14F-4D97-AF65-F5344CB8AC3E}">
        <p14:creationId xmlns:p14="http://schemas.microsoft.com/office/powerpoint/2010/main" val="484615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Aerosol Optical Depth (AOD)</a:t>
            </a:r>
            <a:endParaRPr lang="en-US" dirty="0"/>
          </a:p>
        </p:txBody>
      </p:sp>
      <p:sp>
        <p:nvSpPr>
          <p:cNvPr id="3" name="Content Placeholder 2"/>
          <p:cNvSpPr>
            <a:spLocks noGrp="1"/>
          </p:cNvSpPr>
          <p:nvPr>
            <p:ph idx="1"/>
          </p:nvPr>
        </p:nvSpPr>
        <p:spPr>
          <a:xfrm>
            <a:off x="1219200" y="1295400"/>
            <a:ext cx="7467599" cy="4830763"/>
          </a:xfrm>
        </p:spPr>
        <p:txBody>
          <a:bodyPr>
            <a:normAutofit lnSpcReduction="10000"/>
          </a:bodyPr>
          <a:lstStyle/>
          <a:p>
            <a:r>
              <a:rPr lang="en-US" dirty="0" smtClean="0"/>
              <a:t>AOD measures extinction (by both scattering and absorption).  </a:t>
            </a:r>
          </a:p>
          <a:p>
            <a:r>
              <a:rPr lang="en-US" dirty="0" smtClean="0"/>
              <a:t>AOD measures aerosol amount in the vertical atmospheric column  </a:t>
            </a:r>
          </a:p>
          <a:p>
            <a:pPr lvl="1"/>
            <a:r>
              <a:rPr lang="en-US" dirty="0" smtClean="0"/>
              <a:t>Typically range:   0-1.</a:t>
            </a:r>
          </a:p>
          <a:p>
            <a:pPr lvl="1"/>
            <a:r>
              <a:rPr lang="en-US" dirty="0" smtClean="0"/>
              <a:t>Optical Depth is very low for pristine, clear skies</a:t>
            </a:r>
          </a:p>
          <a:p>
            <a:pPr lvl="1"/>
            <a:r>
              <a:rPr lang="en-US" dirty="0" smtClean="0"/>
              <a:t>Optical Depth is very high for smoky skies.</a:t>
            </a:r>
          </a:p>
          <a:p>
            <a:pPr lvl="1"/>
            <a:r>
              <a:rPr lang="en-US" u="sng" dirty="0"/>
              <a:t>Background AOD over CONUS:  ~0.15 </a:t>
            </a:r>
            <a:r>
              <a:rPr lang="en-US" sz="1600" u="sng" baseline="26000" dirty="0"/>
              <a:t>(for 550 </a:t>
            </a:r>
            <a:r>
              <a:rPr lang="en-US" sz="1600" u="sng" baseline="26000" dirty="0">
                <a:latin typeface="Symbol" panose="05050102010706020507" pitchFamily="18" charset="2"/>
              </a:rPr>
              <a:t>m</a:t>
            </a:r>
            <a:r>
              <a:rPr lang="en-US" sz="1600" u="sng" baseline="26000" dirty="0"/>
              <a:t>m radiation</a:t>
            </a:r>
            <a:r>
              <a:rPr lang="en-US" sz="1600" u="sng" baseline="26000" dirty="0" smtClean="0"/>
              <a:t>)</a:t>
            </a:r>
            <a:endParaRPr lang="en-US" dirty="0" smtClean="0"/>
          </a:p>
          <a:p>
            <a:endParaRPr lang="en-US" dirty="0" smtClean="0"/>
          </a:p>
          <a:p>
            <a:r>
              <a:rPr lang="en-US" dirty="0" smtClean="0"/>
              <a:t>Things that affect AOD:</a:t>
            </a:r>
          </a:p>
          <a:p>
            <a:pPr lvl="1"/>
            <a:r>
              <a:rPr lang="en-US" dirty="0" smtClean="0"/>
              <a:t>Windblown Sand/Dust</a:t>
            </a:r>
          </a:p>
          <a:p>
            <a:pPr lvl="1"/>
            <a:r>
              <a:rPr lang="en-US" dirty="0" smtClean="0"/>
              <a:t>Haze</a:t>
            </a:r>
          </a:p>
          <a:p>
            <a:pPr lvl="1"/>
            <a:r>
              <a:rPr lang="en-US" dirty="0" smtClean="0"/>
              <a:t>Agricultural Burning</a:t>
            </a:r>
          </a:p>
          <a:p>
            <a:pPr lvl="1"/>
            <a:endParaRPr lang="en-US" dirty="0" smtClean="0"/>
          </a:p>
          <a:p>
            <a:endParaRPr lang="en-US" u="sng" dirty="0"/>
          </a:p>
        </p:txBody>
      </p:sp>
      <p:pic>
        <p:nvPicPr>
          <p:cNvPr id="4" name="Picture 3"/>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4759618" y="4648200"/>
            <a:ext cx="3737158" cy="1858081"/>
          </a:xfrm>
          <a:prstGeom prst="rect">
            <a:avLst/>
          </a:prstGeom>
        </p:spPr>
      </p:pic>
      <p:sp>
        <p:nvSpPr>
          <p:cNvPr id="5" name="TextBox 4"/>
          <p:cNvSpPr txBox="1"/>
          <p:nvPr/>
        </p:nvSpPr>
        <p:spPr>
          <a:xfrm>
            <a:off x="5140065" y="6444439"/>
            <a:ext cx="2976264" cy="369332"/>
          </a:xfrm>
          <a:prstGeom prst="rect">
            <a:avLst/>
          </a:prstGeom>
          <a:noFill/>
        </p:spPr>
        <p:txBody>
          <a:bodyPr wrap="none" rtlCol="0">
            <a:spAutoFit/>
          </a:bodyPr>
          <a:lstStyle/>
          <a:p>
            <a:r>
              <a:rPr lang="en-US" dirty="0" smtClean="0"/>
              <a:t>(Data from Terra and Aqua)</a:t>
            </a:r>
            <a:endParaRPr lang="en-US" dirty="0"/>
          </a:p>
        </p:txBody>
      </p:sp>
      <p:cxnSp>
        <p:nvCxnSpPr>
          <p:cNvPr id="6" name="Straight Connector 5"/>
          <p:cNvCxnSpPr/>
          <p:nvPr/>
        </p:nvCxnSpPr>
        <p:spPr>
          <a:xfrm>
            <a:off x="4420723" y="5773948"/>
            <a:ext cx="16842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819400" y="5448300"/>
            <a:ext cx="3200400" cy="38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648200" y="5105400"/>
            <a:ext cx="2286000" cy="457200"/>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746084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590" y="274638"/>
            <a:ext cx="7925610" cy="1143000"/>
          </a:xfrm>
        </p:spPr>
        <p:txBody>
          <a:bodyPr/>
          <a:lstStyle/>
          <a:p>
            <a:r>
              <a:rPr lang="en-US" dirty="0" smtClean="0"/>
              <a:t>GOES-R ABI Aerosol Detection</a:t>
            </a:r>
            <a:endParaRPr lang="en-US" dirty="0"/>
          </a:p>
        </p:txBody>
      </p:sp>
      <p:sp>
        <p:nvSpPr>
          <p:cNvPr id="6" name="Content Placeholder 5"/>
          <p:cNvSpPr>
            <a:spLocks noGrp="1"/>
          </p:cNvSpPr>
          <p:nvPr>
            <p:ph idx="1"/>
          </p:nvPr>
        </p:nvSpPr>
        <p:spPr>
          <a:xfrm>
            <a:off x="1066800" y="1066800"/>
            <a:ext cx="7848600" cy="5791200"/>
          </a:xfrm>
        </p:spPr>
        <p:txBody>
          <a:bodyPr>
            <a:normAutofit fontScale="92500" lnSpcReduction="20000"/>
          </a:bodyPr>
          <a:lstStyle/>
          <a:p>
            <a:r>
              <a:rPr lang="en-US" dirty="0" smtClean="0"/>
              <a:t>Uses </a:t>
            </a:r>
            <a:r>
              <a:rPr lang="en-US" dirty="0"/>
              <a:t>reflectance channels on </a:t>
            </a:r>
            <a:r>
              <a:rPr lang="en-US" dirty="0" smtClean="0"/>
              <a:t>ABI:  Daytime only!</a:t>
            </a:r>
            <a:endParaRPr lang="en-US" dirty="0"/>
          </a:p>
          <a:p>
            <a:endParaRPr lang="en-US" dirty="0"/>
          </a:p>
          <a:p>
            <a:r>
              <a:rPr lang="en-US" dirty="0"/>
              <a:t>2-km resolution.  Neither ADP </a:t>
            </a:r>
            <a:r>
              <a:rPr lang="en-US" dirty="0" smtClean="0"/>
              <a:t>(Aerosol Detection Product) nor </a:t>
            </a:r>
            <a:r>
              <a:rPr lang="en-US" dirty="0"/>
              <a:t>AOD </a:t>
            </a:r>
            <a:r>
              <a:rPr lang="en-US" dirty="0" smtClean="0"/>
              <a:t>(Aerosol Optical Depth) are </a:t>
            </a:r>
            <a:r>
              <a:rPr lang="en-US" dirty="0"/>
              <a:t>computed if clouds are present</a:t>
            </a:r>
          </a:p>
          <a:p>
            <a:endParaRPr lang="en-US" dirty="0" smtClean="0"/>
          </a:p>
          <a:p>
            <a:r>
              <a:rPr lang="en-US" dirty="0"/>
              <a:t>Aerosol Detection Produced every 15 minutes (Full Disk, </a:t>
            </a:r>
            <a:r>
              <a:rPr lang="en-US" dirty="0" smtClean="0"/>
              <a:t>CONUS) or every 5 minutes (</a:t>
            </a:r>
            <a:r>
              <a:rPr lang="en-US" dirty="0" err="1" smtClean="0"/>
              <a:t>Meso</a:t>
            </a:r>
            <a:r>
              <a:rPr lang="en-US" dirty="0" smtClean="0"/>
              <a:t> </a:t>
            </a:r>
            <a:r>
              <a:rPr lang="en-US" dirty="0"/>
              <a:t>Domains)</a:t>
            </a:r>
          </a:p>
          <a:p>
            <a:endParaRPr lang="en-US" dirty="0"/>
          </a:p>
          <a:p>
            <a:r>
              <a:rPr lang="en-US" dirty="0"/>
              <a:t>AOD produced every 15 minutes (Full Disk) and every 5 minutes (CONUS)</a:t>
            </a:r>
          </a:p>
          <a:p>
            <a:endParaRPr lang="en-US" dirty="0" smtClean="0"/>
          </a:p>
          <a:p>
            <a:r>
              <a:rPr lang="en-US" dirty="0" smtClean="0"/>
              <a:t>Smoke plumes are likely to be detected over land and water</a:t>
            </a:r>
          </a:p>
          <a:p>
            <a:endParaRPr lang="en-US" dirty="0"/>
          </a:p>
          <a:p>
            <a:r>
              <a:rPr lang="en-US" dirty="0" smtClean="0"/>
              <a:t>Dust is likely to be detected over water;  Dust is less likely to be detected over land, thin dust especially</a:t>
            </a:r>
          </a:p>
          <a:p>
            <a:pPr marL="0" indent="0">
              <a:buNone/>
            </a:pPr>
            <a:endParaRPr lang="en-US" dirty="0"/>
          </a:p>
        </p:txBody>
      </p:sp>
    </p:spTree>
    <p:custDataLst>
      <p:tags r:id="rId1"/>
    </p:custDataLst>
    <p:extLst>
      <p:ext uri="{BB962C8B-B14F-4D97-AF65-F5344CB8AC3E}">
        <p14:creationId xmlns:p14="http://schemas.microsoft.com/office/powerpoint/2010/main" val="1863726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When/Where are ADP products computed?</a:t>
            </a:r>
            <a:endParaRPr lang="en-US" sz="2800" dirty="0"/>
          </a:p>
        </p:txBody>
      </p:sp>
      <p:sp>
        <p:nvSpPr>
          <p:cNvPr id="3" name="Content Placeholder 2"/>
          <p:cNvSpPr>
            <a:spLocks noGrp="1"/>
          </p:cNvSpPr>
          <p:nvPr>
            <p:ph sz="half" idx="1"/>
          </p:nvPr>
        </p:nvSpPr>
        <p:spPr>
          <a:xfrm>
            <a:off x="914400" y="1143000"/>
            <a:ext cx="4038600" cy="4525963"/>
          </a:xfrm>
        </p:spPr>
        <p:txBody>
          <a:bodyPr>
            <a:noAutofit/>
          </a:bodyPr>
          <a:lstStyle/>
          <a:p>
            <a:r>
              <a:rPr lang="en-US" sz="2400" dirty="0" smtClean="0"/>
              <a:t>Full Disk:  </a:t>
            </a:r>
            <a:endParaRPr lang="en-US" sz="2400" dirty="0"/>
          </a:p>
          <a:p>
            <a:pPr lvl="1"/>
            <a:r>
              <a:rPr lang="en-US" sz="1600" dirty="0"/>
              <a:t>Aerosols </a:t>
            </a:r>
            <a:r>
              <a:rPr lang="en-US" sz="1600" dirty="0" smtClean="0"/>
              <a:t>and AOD</a:t>
            </a:r>
            <a:r>
              <a:rPr lang="en-US" sz="1600" dirty="0"/>
              <a:t>:  </a:t>
            </a:r>
            <a:r>
              <a:rPr lang="en-US" sz="1600" dirty="0" smtClean="0"/>
              <a:t>Every 15 </a:t>
            </a:r>
            <a:r>
              <a:rPr lang="en-US" sz="1600" dirty="0"/>
              <a:t>Minutes</a:t>
            </a:r>
          </a:p>
          <a:p>
            <a:r>
              <a:rPr lang="en-US" sz="2400" dirty="0" smtClean="0"/>
              <a:t>CONUS:  </a:t>
            </a:r>
          </a:p>
          <a:p>
            <a:pPr lvl="1"/>
            <a:r>
              <a:rPr lang="en-US" sz="1600" dirty="0" smtClean="0"/>
              <a:t>Aerosols:  Every 15 Minutes</a:t>
            </a:r>
          </a:p>
          <a:p>
            <a:pPr lvl="1"/>
            <a:r>
              <a:rPr lang="en-US" sz="1600" dirty="0" smtClean="0"/>
              <a:t>AOD:  Every 5 minutes</a:t>
            </a:r>
          </a:p>
          <a:p>
            <a:r>
              <a:rPr lang="en-US" sz="2400" dirty="0" err="1" smtClean="0"/>
              <a:t>Meso</a:t>
            </a:r>
            <a:r>
              <a:rPr lang="en-US" sz="2400" dirty="0" smtClean="0"/>
              <a:t>:  </a:t>
            </a:r>
          </a:p>
          <a:p>
            <a:pPr lvl="1"/>
            <a:r>
              <a:rPr lang="en-US" sz="1600" dirty="0" smtClean="0"/>
              <a:t>Aerosols:  Every 5 Minutes</a:t>
            </a:r>
          </a:p>
          <a:p>
            <a:pPr lvl="1"/>
            <a:r>
              <a:rPr lang="en-US" sz="1600" dirty="0" smtClean="0"/>
              <a:t>AOD:  Not Computed</a:t>
            </a:r>
          </a:p>
        </p:txBody>
      </p:sp>
      <p:sp>
        <p:nvSpPr>
          <p:cNvPr id="6" name="Content Placeholder 5"/>
          <p:cNvSpPr>
            <a:spLocks noGrp="1"/>
          </p:cNvSpPr>
          <p:nvPr>
            <p:ph sz="half" idx="2"/>
          </p:nvPr>
        </p:nvSpPr>
        <p:spPr>
          <a:xfrm>
            <a:off x="5074115" y="1143000"/>
            <a:ext cx="3656189" cy="4525963"/>
          </a:xfrm>
        </p:spPr>
        <p:txBody>
          <a:bodyPr>
            <a:normAutofit/>
          </a:bodyPr>
          <a:lstStyle/>
          <a:p>
            <a:endParaRPr lang="en-US" sz="2600" dirty="0" smtClean="0"/>
          </a:p>
          <a:p>
            <a:r>
              <a:rPr lang="en-US" sz="2600" dirty="0" smtClean="0"/>
              <a:t>(</a:t>
            </a:r>
            <a:r>
              <a:rPr lang="en-US" sz="2600" dirty="0"/>
              <a:t>Quantitative) Up to </a:t>
            </a:r>
            <a:r>
              <a:rPr lang="en-US" sz="2600" b="1" dirty="0">
                <a:solidFill>
                  <a:srgbClr val="A4D76B"/>
                </a:solidFill>
              </a:rPr>
              <a:t>Solar Zenith Angle of 60</a:t>
            </a:r>
          </a:p>
          <a:p>
            <a:r>
              <a:rPr lang="en-US" sz="2600" dirty="0"/>
              <a:t>(</a:t>
            </a:r>
            <a:r>
              <a:rPr lang="en-US" sz="2600" dirty="0" err="1"/>
              <a:t>Qualititative</a:t>
            </a:r>
            <a:r>
              <a:rPr lang="en-US" sz="2600" dirty="0"/>
              <a:t>) Beyond </a:t>
            </a:r>
            <a:r>
              <a:rPr lang="en-US" sz="2600" b="1" dirty="0">
                <a:solidFill>
                  <a:srgbClr val="A4D76B"/>
                </a:solidFill>
              </a:rPr>
              <a:t>Solar Zenith Angle of 60</a:t>
            </a:r>
          </a:p>
          <a:p>
            <a:endParaRPr lang="en-US" dirty="0"/>
          </a:p>
        </p:txBody>
      </p:sp>
      <p:pic>
        <p:nvPicPr>
          <p:cNvPr id="4" name="Picture 3" descr="ABI_ZenithAngle_1km_West"/>
          <p:cNvPicPr>
            <a:picLocks noGrp="1" noChangeAspect="1"/>
          </p:cNvPicPr>
          <p:nvPr isPhoto="1">
            <p:custDataLst>
              <p:tags r:id="rId2"/>
            </p:custDataLst>
          </p:nvPr>
        </p:nvPicPr>
        <p:blipFill>
          <a:blip r:embed="rId6" cstate="print">
            <a:lum/>
            <a:extLst>
              <a:ext uri="{28A0092B-C50C-407E-A947-70E740481C1C}">
                <a14:useLocalDpi xmlns:a14="http://schemas.microsoft.com/office/drawing/2010/main" val="0"/>
              </a:ext>
            </a:extLst>
          </a:blip>
          <a:stretch>
            <a:fillRect/>
          </a:stretch>
        </p:blipFill>
        <p:spPr>
          <a:xfrm>
            <a:off x="1600200" y="4198778"/>
            <a:ext cx="2875280" cy="2635521"/>
          </a:xfrm>
          <a:prstGeom prst="rect">
            <a:avLst/>
          </a:prstGeom>
          <a:noFill/>
          <a:ln>
            <a:noFill/>
          </a:ln>
        </p:spPr>
      </p:pic>
      <p:pic>
        <p:nvPicPr>
          <p:cNvPr id="5" name="Picture 4" descr="ABI_ZenithAngle_1km_East"/>
          <p:cNvPicPr>
            <a:picLocks noGrp="1" noChangeAspect="1"/>
          </p:cNvPicPr>
          <p:nvPr isPhoto="1">
            <p:custDataLst>
              <p:tags r:id="rId3"/>
            </p:custDataLst>
          </p:nvPr>
        </p:nvPicPr>
        <p:blipFill>
          <a:blip r:embed="rId7" cstate="print">
            <a:lum/>
            <a:extLst>
              <a:ext uri="{28A0092B-C50C-407E-A947-70E740481C1C}">
                <a14:useLocalDpi xmlns:a14="http://schemas.microsoft.com/office/drawing/2010/main" val="0"/>
              </a:ext>
            </a:extLst>
          </a:blip>
          <a:stretch>
            <a:fillRect/>
          </a:stretch>
        </p:blipFill>
        <p:spPr>
          <a:xfrm>
            <a:off x="5130012" y="4197096"/>
            <a:ext cx="2871216" cy="2631796"/>
          </a:xfrm>
          <a:prstGeom prst="rect">
            <a:avLst/>
          </a:prstGeom>
          <a:noFill/>
          <a:ln>
            <a:noFill/>
          </a:ln>
        </p:spPr>
      </p:pic>
      <p:cxnSp>
        <p:nvCxnSpPr>
          <p:cNvPr id="7" name="Straight Arrow Connector 6"/>
          <p:cNvCxnSpPr/>
          <p:nvPr/>
        </p:nvCxnSpPr>
        <p:spPr>
          <a:xfrm flipH="1">
            <a:off x="7086600" y="3581400"/>
            <a:ext cx="495300" cy="1219200"/>
          </a:xfrm>
          <a:prstGeom prst="straightConnector1">
            <a:avLst/>
          </a:prstGeom>
          <a:ln>
            <a:solidFill>
              <a:srgbClr val="A4D76B"/>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555532" y="6410575"/>
            <a:ext cx="2770951" cy="369332"/>
          </a:xfrm>
          <a:prstGeom prst="rect">
            <a:avLst/>
          </a:prstGeom>
          <a:solidFill>
            <a:schemeClr val="accent2"/>
          </a:solidFill>
        </p:spPr>
        <p:txBody>
          <a:bodyPr wrap="none" rtlCol="0">
            <a:spAutoFit/>
          </a:bodyPr>
          <a:lstStyle/>
          <a:p>
            <a:r>
              <a:rPr lang="en-US" b="1" dirty="0" smtClean="0"/>
              <a:t>GOES-R as GOES-West</a:t>
            </a:r>
            <a:endParaRPr lang="en-US" b="1" dirty="0"/>
          </a:p>
        </p:txBody>
      </p:sp>
      <p:sp>
        <p:nvSpPr>
          <p:cNvPr id="9" name="TextBox 8"/>
          <p:cNvSpPr txBox="1"/>
          <p:nvPr/>
        </p:nvSpPr>
        <p:spPr>
          <a:xfrm>
            <a:off x="5130012" y="6378309"/>
            <a:ext cx="2710999" cy="369332"/>
          </a:xfrm>
          <a:prstGeom prst="rect">
            <a:avLst/>
          </a:prstGeom>
          <a:solidFill>
            <a:schemeClr val="accent2"/>
          </a:solidFill>
        </p:spPr>
        <p:txBody>
          <a:bodyPr wrap="none" rtlCol="0">
            <a:spAutoFit/>
          </a:bodyPr>
          <a:lstStyle/>
          <a:p>
            <a:r>
              <a:rPr lang="en-US" b="1" dirty="0" smtClean="0"/>
              <a:t>GOES-R as GOES-East</a:t>
            </a:r>
            <a:endParaRPr lang="en-US" b="1" dirty="0"/>
          </a:p>
        </p:txBody>
      </p:sp>
    </p:spTree>
    <p:custDataLst>
      <p:tags r:id="rId1"/>
    </p:custDataLst>
    <p:extLst>
      <p:ext uri="{BB962C8B-B14F-4D97-AF65-F5344CB8AC3E}">
        <p14:creationId xmlns:p14="http://schemas.microsoft.com/office/powerpoint/2010/main" val="20997465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ATION_PLAYLIST_COUNT" val="0"/>
  <p:tag name="PRESENTATION_PRESENTER_SLIDE_LEVEL" val="0"/>
  <p:tag name="ARTICULATE_LOGO" val="(None selected)"/>
  <p:tag name="ARTICULATE_PRESENTER" val="(None selected)"/>
  <p:tag name="ARTICULATE_PRESENTER_GUID" val="9869030842"/>
  <p:tag name="ARTICULATE_LMS" val="0"/>
  <p:tag name="ARTICULATE_TEMPLATE" val="Corporate Communications"/>
  <p:tag name="ARTICULATE_TEMPLATE_GUID" val="1a000000-6000-0000-b000-000000000001"/>
  <p:tag name="PRESENTER_PREVIEW_MODE" val="0"/>
  <p:tag name="PRESENTER_PREVIEW_START" val="1"/>
  <p:tag name="LAUNCHINNEWWINDOW" val="0"/>
  <p:tag name="LASTPUBLISHED" val="C:\Users\scottl\VISIT\SatFoundationCourse\Aerosols\GOES-R_Aerosols_inAWIPS\player.html"/>
  <p:tag name="ART_ENCODE_TYPE" val="0"/>
  <p:tag name="ART_ENCODE_INDEX" val="1"/>
  <p:tag name="ARTICULATE_META_COURSE_VERSION_SET" val="True"/>
  <p:tag name="ARTICULATE_META_NAME_SET" val="True"/>
  <p:tag name="ARTICULATE_REFERENCE_ID" val="5d71a4b4-f22e-4d98-a9d7-040553458606"/>
  <p:tag name="ARTICULATE_SLIDE_COUNT" val="22"/>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14944370-c:\users\scottl\visit\satfoundationcourse\aerosols\goes-r_aerosols_inawips_v2.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3"/>
  <p:tag name="ARTICULATE_SLIDE_GUID" val="61513d36-367b-4568-b203-97f45b5d0b45"/>
  <p:tag name="ANNOTATION_TYPE_1" val="0"/>
  <p:tag name="ANNOTATION_START_1" val="5.8"/>
  <p:tag name="ANNOTATION_END_1" val="7.4"/>
  <p:tag name="ANNOTATION_TOP_1" val="271"/>
  <p:tag name="ANNOTATION_LEFT_1" val="19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4"/>
  <p:tag name="ANNOTATION_END_2" val="9.1"/>
  <p:tag name="ANNOTATION_TOP_2" val="344"/>
  <p:tag name="ANNOTATION_LEFT_2" val="181"/>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1"/>
  <p:tag name="ANNOTATION_END_3" val="11.2"/>
  <p:tag name="ANNOTATION_TOP_3" val="419"/>
  <p:tag name="ANNOTATION_LEFT_3" val="17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5.6"/>
  <p:tag name="ANNOTATION_END_4" val="20.3"/>
  <p:tag name="ANNOTATION_TOP_4" val="586"/>
  <p:tag name="ANNOTATION_LEFT_4" val="237"/>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0.3"/>
  <p:tag name="ANNOTATION_TOP_5" val="689"/>
  <p:tag name="ANNOTATION_LEFT_5" val="239"/>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UDIO_ID" val="257"/>
  <p:tag name="ARTICULATE_AUDIO_RECORDED" val="1"/>
  <p:tag name="ELAPSEDTIME" val="24.1"/>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4"/>
  <p:tag name="ARTICULATE_SLIDE_GUID" val="3b27ffaa-c1ee-4831-bf32-303d887db52b"/>
  <p:tag name="ANNOTATION_TYPE_3" val="2"/>
  <p:tag name="ANNOTATION_START_3" val="13.7"/>
  <p:tag name="ANNOTATION_END_3" val="13.7"/>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3.7"/>
  <p:tag name="ANNOTATION_TOP_4" val="487"/>
  <p:tag name="ANNOTATION_LEFT_4" val="132"/>
  <p:tag name="ANNOTATION_WIDTH_4" val="805"/>
  <p:tag name="ANNOTATION_HEIGHT_4" val="20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UDIO_ID" val="289"/>
  <p:tag name="ARTICULATE_AUDIO_RECORDED" val="1"/>
  <p:tag name="ELAPSEDTIME" val="19.8"/>
  <p:tag name="ANNOTATION_TYPE_1" val="0"/>
  <p:tag name="ANNOTATION_START_1" val="5.3"/>
  <p:tag name="ANNOTATION_END_1" val="14.2"/>
  <p:tag name="ANNOTATION_TOP_1" val="326"/>
  <p:tag name="ANNOTATION_LEFT_1" val="151"/>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2"/>
  <p:tag name="ANNOTATION_TOP_2" val="529"/>
  <p:tag name="ANNOTATION_LEFT_2" val="149"/>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14.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5"/>
  <p:tag name="ARTICULATE_SLIDE_GUID" val="305d3f24-1cd2-4b3f-aa11-396d29b33d4b"/>
  <p:tag name="ANNOTATION_TYPE_4" val="0"/>
  <p:tag name="ANNOTATION_START_4" val="18.5"/>
  <p:tag name="ANNOTATION_END_4" val="25.6"/>
  <p:tag name="ANNOTATION_TOP_4" val="455"/>
  <p:tag name="ANNOTATION_LEFT_4" val="193"/>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25.6"/>
  <p:tag name="ANNOTATION_END_5" val="25.6"/>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2"/>
  <p:tag name="ANNOTATION_SLIDE_WIDTH_5" val="960"/>
  <p:tag name="ANNOTATION_SLIDE_HEIGHT_5" val="720"/>
  <p:tag name="ANNOTATION_TYPE_6" val="2"/>
  <p:tag name="ANNOTATION_START_6" val="25.6"/>
  <p:tag name="ANNOTATION_END_6" val="34.4"/>
  <p:tag name="ANNOTATION_TOP_6" val="465"/>
  <p:tag name="ANNOTATION_LEFT_6" val="237"/>
  <p:tag name="ANNOTATION_WIDTH_6" val="653"/>
  <p:tag name="ANNOTATION_HEIGHT_6" val="47"/>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2"/>
  <p:tag name="ANNOTATION_SLIDE_WIDTH_6" val="960"/>
  <p:tag name="ANNOTATION_SLIDE_HEIGHT_6" val="720"/>
  <p:tag name="ANNOTATION_TYPE_7" val="0"/>
  <p:tag name="ANNOTATION_START_7" val="38.3"/>
  <p:tag name="ANNOTATION_TOP_7" val="530"/>
  <p:tag name="ANNOTATION_LEFT_7" val="151"/>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258"/>
  <p:tag name="ARTICULATE_AUDIO_RECORDED" val="1"/>
  <p:tag name="ELAPSEDTIME" val="42.1"/>
  <p:tag name="ANNOTATION_TYPE_1" val="2"/>
  <p:tag name="ANNOTATION_START_1" val="9.4"/>
  <p:tag name="ANNOTATION_END_1" val="9.4"/>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9.4"/>
  <p:tag name="ANNOTATION_END_2" val="19.4"/>
  <p:tag name="ANNOTATION_TOP_2" val="329"/>
  <p:tag name="ANNOTATION_LEFT_2" val="225"/>
  <p:tag name="ANNOTATION_WIDTH_2" val="703"/>
  <p:tag name="ANNOTATION_HEIGHT_2" val="11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0"/>
  <p:tag name="ANNOTATION_START_3" val="25.4"/>
  <p:tag name="ANNOTATION_END_3" val="30.3"/>
  <p:tag name="ANNOTATION_TOP_3" val="491"/>
  <p:tag name="ANNOTATION_LEFT_3" val="229"/>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6"/>
  <p:tag name="ARTICULATE_SLIDE_GUID" val="efe11bb5-3ed9-4de3-aa3d-f343dd0521fe"/>
  <p:tag name="ANNOTATION_TYPE_4" val="0"/>
  <p:tag name="ANNOTATION_START_4" val="33.5"/>
  <p:tag name="ANNOTATION_END_4" val="35.1"/>
  <p:tag name="ANNOTATION_TOP_4" val="570"/>
  <p:tag name="ANNOTATION_LEFT_4" val="291"/>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35.1"/>
  <p:tag name="ANNOTATION_END_5" val="37.1"/>
  <p:tag name="ANNOTATION_TOP_5" val="606"/>
  <p:tag name="ANNOTATION_LEFT_5" val="457"/>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UDIO_ID" val="259"/>
  <p:tag name="ARTICULATE_AUDIO_RECORDED" val="1"/>
  <p:tag name="ELAPSEDTIME" val="41.8"/>
  <p:tag name="ANNOTATION_TYPE_1" val="0"/>
  <p:tag name="ANNOTATION_START_1" val="1.9"/>
  <p:tag name="ANNOTATION_END_1" val="12.2"/>
  <p:tag name="ANNOTATION_TOP_1" val="81"/>
  <p:tag name="ANNOTATION_LEFT_1" val="129"/>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2.2"/>
  <p:tag name="ANNOTATION_END_2" val="25.1"/>
  <p:tag name="ANNOTATION_TOP_2" val="231"/>
  <p:tag name="ANNOTATION_LEFT_2" val="142"/>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4.7"/>
  <p:tag name="ANNOTATION_TOP_3" val="603"/>
  <p:tag name="ANNOTATION_LEFT_3" val="822"/>
  <p:tag name="ANNOTATION_WIDTH_3" val="134"/>
  <p:tag name="ANNOTATION_HEIGHT_3" val="134"/>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YFHEtHBi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RTICULATE_PLAYLIST_ID" val="-1"/>
  <p:tag name="ARTICULATE_SLIDE_NAV" val="7"/>
  <p:tag name="ARTICULATE_SLIDE_GUID" val="647d5c3c-8e15-41c1-bf1c-39b600a7c95a"/>
  <p:tag name="ANNOTATION_TOP_5" val="544"/>
  <p:tag name="ANNOTATION_LEFT_5" val="147.8333"/>
  <p:tag name="ANNOTATION_HEIGHT_5" val="185.8333"/>
  <p:tag name="ANNOTATION_WIDTH_5" val="186.3333"/>
  <p:tag name="ANNOTATION_START_5" val="28.3"/>
  <p:tag name="ANNOTATION_END_5" val="29.1"/>
  <p:tag name="ANNOTATION_SLIDE_HEIGHT_5" val="720"/>
  <p:tag name="ANNOTATION_SLIDE_WIDTH_5" val="960"/>
  <p:tag name="ANNOTATION_SCALE_5" val="100"/>
  <p:tag name="ANNOTATION_TOP_6" val="544"/>
  <p:tag name="ANNOTATION_LEFT_6" val="147.8333"/>
  <p:tag name="ANNOTATION_HEIGHT_6" val="185.8333"/>
  <p:tag name="ANNOTATION_WIDTH_6" val="186.3333"/>
  <p:tag name="ANNOTATION_START_6" val="29.1"/>
  <p:tag name="ANNOTATION_END_6" val="33.2"/>
  <p:tag name="ANNOTATION_SLIDE_HEIGHT_6" val="720"/>
  <p:tag name="ANNOTATION_SLIDE_WIDTH_6" val="960"/>
  <p:tag name="ANNOTATION_SCALE_6" val="100"/>
  <p:tag name="ANNOTATION_TOP_7" val="643.1666"/>
  <p:tag name="ANNOTATION_LEFT_7" val="145.3333"/>
  <p:tag name="ANNOTATION_HEIGHT_7" val="185.8333"/>
  <p:tag name="ANNOTATION_WIDTH_7" val="186.3333"/>
  <p:tag name="ANNOTATION_START_7" val="33.2"/>
  <p:tag name="ANNOTATION_END_7" val="33.8"/>
  <p:tag name="ANNOTATION_SLIDE_HEIGHT_7" val="720"/>
  <p:tag name="ANNOTATION_SLIDE_WIDTH_7" val="960"/>
  <p:tag name="ANNOTATION_SCALE_7" val="100"/>
  <p:tag name="ANNOTATION_TOP_8" val="643.1666"/>
  <p:tag name="ANNOTATION_LEFT_8" val="145.3333"/>
  <p:tag name="ANNOTATION_HEIGHT_8" val="185.8333"/>
  <p:tag name="ANNOTATION_WIDTH_8" val="186.3333"/>
  <p:tag name="ANNOTATION_START_8" val="33.8"/>
  <p:tag name="ANNOTATION_END_8" val="-1"/>
  <p:tag name="ANNOTATION_SLIDE_HEIGHT_8" val="720"/>
  <p:tag name="ANNOTATION_SLIDE_WIDTH_8" val="960"/>
  <p:tag name="ANNOTATION_SCALE_8" val="100"/>
  <p:tag name="AUDIO_ID" val="287"/>
  <p:tag name="ARTICULATE_AUDIO_RECORDED" val="1"/>
  <p:tag name="ELAPSEDTIME" val="44.9"/>
  <p:tag name="ANNOTATION_TYPE_1" val="0"/>
  <p:tag name="ANNOTATION_START_1" val="5.8"/>
  <p:tag name="ANNOTATION_END_1" val="12.1"/>
  <p:tag name="ANNOTATION_TOP_1" val="128"/>
  <p:tag name="ANNOTATION_LEFT_1" val="134"/>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2.1"/>
  <p:tag name="ANNOTATION_END_2" val="19.6"/>
  <p:tag name="ANNOTATION_TOP_2" val="197"/>
  <p:tag name="ANNOTATION_LEFT_2" val="136"/>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9.6"/>
  <p:tag name="ANNOTATION_END_3" val="27.7"/>
  <p:tag name="ANNOTATION_TOP_3" val="325"/>
  <p:tag name="ANNOTATION_LEFT_3" val="134"/>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7.7"/>
  <p:tag name="ANNOTATION_END_4" val="34.0"/>
  <p:tag name="ANNOTATION_TOP_4" val="422"/>
  <p:tag name="ANNOTATION_LEFT_4" val="134"/>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ACxahFDw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21.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8"/>
  <p:tag name="ARTICULATE_SLIDE_GUID" val="14ff46f8-058a-49a0-a8d3-74aaeffc5fb9"/>
  <p:tag name="ANNOTATION_TYPE_5" val="0"/>
  <p:tag name="ANNOTATION_START_5" val="14.9"/>
  <p:tag name="ANNOTATION_END_5" val="17.4"/>
  <p:tag name="ANNOTATION_TOP_5" val="481"/>
  <p:tag name="ANNOTATION_LEFT_5" val="28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UDIO_ID" val="286"/>
  <p:tag name="ARTICULATE_AUDIO_RECORDED" val="1"/>
  <p:tag name="ELAPSEDTIME" val="23.7"/>
  <p:tag name="ANNOTATION_TYPE_1" val="2"/>
  <p:tag name="ANNOTATION_START_1" val="3.8"/>
  <p:tag name="ANNOTATION_END_1" val="3.8"/>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3.8"/>
  <p:tag name="ANNOTATION_END_2" val="9.8"/>
  <p:tag name="ANNOTATION_TOP_2" val="118"/>
  <p:tag name="ANNOTATION_LEFT_2" val="100"/>
  <p:tag name="ANNOTATION_WIDTH_2" val="385"/>
  <p:tag name="ANNOTATION_HEIGHT_2" val="31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0"/>
  <p:tag name="ANNOTATION_START_3" val="16.4"/>
  <p:tag name="ANNOTATION_END_3" val="21.5"/>
  <p:tag name="ANNOTATION_TOP_3" val="168"/>
  <p:tag name="ANNOTATION_LEFT_3" val="702"/>
  <p:tag name="ANNOTATION_WIDTH_3" val="134"/>
  <p:tag name="ANNOTATION_HEIGHT_3" val="134"/>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1.5"/>
  <p:tag name="ANNOTATION_TOP_4" val="304"/>
  <p:tag name="ANNOTATION_LEFT_4" val="724"/>
  <p:tag name="ANNOTATION_WIDTH_4" val="134"/>
  <p:tag name="ANNOTATION_HEIGHT_4" val="134"/>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FHBB21r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sfknknG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TITLE_TAG" val="The near Infrared Channels and Atmospheric Absorption"/>
  <p:tag name="ARTICULATE_PLAYLIST_ID" val="-1"/>
  <p:tag name="ARTICULATE_SLIDE_NAV" val="12"/>
  <p:tag name="ARTICULATE_SLIDE_GUID" val="899d2078-ba07-48e1-a874-7ea72de72b00"/>
  <p:tag name="AUDIO_ID" val="263"/>
  <p:tag name="ARTICULATE_AUDIO_RECORDED" val="1"/>
  <p:tag name="ELAPSEDTIME" val="51.5"/>
  <p:tag name="ANNOTATION_TYPE_1" val="0"/>
  <p:tag name="ANNOTATION_START_1" val="10.3"/>
  <p:tag name="ANNOTATION_END_1" val="12.1"/>
  <p:tag name="ANNOTATION_TOP_1" val="202"/>
  <p:tag name="ANNOTATION_LEFT_1" val="478"/>
  <p:tag name="ANNOTATION_WIDTH_1" val="134"/>
  <p:tag name="ANNOTATION_HEIGHT_1" val="134"/>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2.1"/>
  <p:tag name="ANNOTATION_END_2" val="16.2"/>
  <p:tag name="ANNOTATION_TOP_2" val="221"/>
  <p:tag name="ANNOTATION_LEFT_2" val="801"/>
  <p:tag name="ANNOTATION_WIDTH_2" val="134"/>
  <p:tag name="ANNOTATION_HEIGHT_2" val="134"/>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6.2"/>
  <p:tag name="ANNOTATION_END_3" val="21.2"/>
  <p:tag name="ANNOTATION_TOP_3" val="200"/>
  <p:tag name="ANNOTATION_LEFT_3" val="632"/>
  <p:tag name="ANNOTATION_WIDTH_3" val="134"/>
  <p:tag name="ANNOTATION_HEIGHT_3" val="134"/>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21.2"/>
  <p:tag name="ANNOTATION_END_4" val="23.8"/>
  <p:tag name="ANNOTATION_TOP_4" val="482"/>
  <p:tag name="ANNOTATION_LEFT_4" val="243"/>
  <p:tag name="ANNOTATION_WIDTH_4" val="134"/>
  <p:tag name="ANNOTATION_HEIGHT_4" val="134"/>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23.8"/>
  <p:tag name="ANNOTATION_END_5" val="27.0"/>
  <p:tag name="ANNOTATION_TOP_5" val="501"/>
  <p:tag name="ANNOTATION_LEFT_5" val="539"/>
  <p:tag name="ANNOTATION_WIDTH_5" val="134"/>
  <p:tag name="ANNOTATION_HEIGHT_5" val="134"/>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7.0"/>
  <p:tag name="ANNOTATION_END_6" val="31.7"/>
  <p:tag name="ANNOTATION_TOP_6" val="490"/>
  <p:tag name="ANNOTATION_LEFT_6" val="792"/>
  <p:tag name="ANNOTATION_WIDTH_6" val="134"/>
  <p:tag name="ANNOTATION_HEIGHT_6" val="134"/>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31.7"/>
  <p:tag name="ANNOTATION_END_7" val="38.1"/>
  <p:tag name="ANNOTATION_TOP_7" val="644"/>
  <p:tag name="ANNOTATION_LEFT_7" val="445"/>
  <p:tag name="ANNOTATION_WIDTH_7" val="134"/>
  <p:tag name="ANNOTATION_HEIGHT_7" val="134"/>
  <p:tag name="ANNOTATION_ANIMATION_7" val="3"/>
  <p:tag name="ANNOTATION_ROTATION_7" val="27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38.1"/>
  <p:tag name="ANNOTATION_END_8" val="40.7"/>
  <p:tag name="ANNOTATION_TOP_8" val="308"/>
  <p:tag name="ANNOTATION_LEFT_8" val="390"/>
  <p:tag name="ANNOTATION_WIDTH_8" val="134"/>
  <p:tag name="ANNOTATION_HEIGHT_8" val="134"/>
  <p:tag name="ANNOTATION_ANIMATION_8" val="3"/>
  <p:tag name="ANNOTATION_ROTATION_8" val="27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40.7"/>
  <p:tag name="ANNOTATION_TOP_9" val="214"/>
  <p:tag name="ANNOTATION_LEFT_9" val="387"/>
  <p:tag name="ANNOTATION_WIDTH_9" val="134"/>
  <p:tag name="ANNOTATION_HEIGHT_9" val="134"/>
  <p:tag name="ANNOTATION_ANIMATION_9" val="3"/>
  <p:tag name="ANNOTATION_ROTATION_9" val="27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COUNT" val="9"/>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xLPzfJWw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BULLET_1" val="8226"/>
</p:tagLst>
</file>

<file path=ppt/tags/tag28.xml><?xml version="1.0" encoding="utf-8"?>
<p:tagLst xmlns:a="http://schemas.openxmlformats.org/drawingml/2006/main" xmlns:r="http://schemas.openxmlformats.org/officeDocument/2006/relationships" xmlns:p="http://schemas.openxmlformats.org/presentationml/2006/main">
  <p:tag name="ARTICULATE_TITLE_TAG" val="Reflectance over different surfaces as a function of wavelength"/>
  <p:tag name="ARTICULATE_PLAYLIST_ID" val="-1"/>
  <p:tag name="ARTICULATE_SLIDE_NAV" val="13"/>
  <p:tag name="ARTICULATE_SLIDE_GUID" val="54d992c7-5cfb-447f-a583-f570e6551ee6"/>
  <p:tag name="AUDIO_ID" val="284"/>
  <p:tag name="ARTICULATE_AUDIO_RECORDED" val="1"/>
  <p:tag name="ELAPSEDTIME" val="17.7"/>
  <p:tag name="ANNOTATION_TYPE_1" val="2"/>
  <p:tag name="ANNOTATION_START_1" val="3.4"/>
  <p:tag name="ANNOTATION_END_1" val="3.4"/>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3.4"/>
  <p:tag name="ANNOTATION_END_2" val="6.5"/>
  <p:tag name="ANNOTATION_TOP_2" val="459"/>
  <p:tag name="ANNOTATION_LEFT_2" val="565"/>
  <p:tag name="ANNOTATION_WIDTH_2" val="94"/>
  <p:tag name="ANNOTATION_HEIGHT_2" val="8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ZtFeibpu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1"/>
  <p:tag name="ARTICULATE_SLIDE_GUID" val="03882598-d448-4260-9b66-92cc954c328b"/>
  <p:tag name="ANNOTATION_TYPE_3" val="0"/>
  <p:tag name="ANNOTATION_START_3" val="7.8"/>
  <p:tag name="ANNOTATION_END_3" val="8.9"/>
  <p:tag name="ANNOTATION_TOP_3" val="370"/>
  <p:tag name="ANNOTATION_LEFT_3" val="34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8.9"/>
  <p:tag name="ANNOTATION_END_4" val="10.6"/>
  <p:tag name="ANNOTATION_TOP_4" val="445"/>
  <p:tag name="ANNOTATION_LEFT_4" val="42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8.8"/>
  <p:tag name="ANNOTATION_END_5" val="20.8"/>
  <p:tag name="ANNOTATION_TOP_5" val="410"/>
  <p:tag name="ANNOTATION_LEFT_5" val="513"/>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0.8"/>
  <p:tag name="ANNOTATION_TOP_6" val="522"/>
  <p:tag name="ANNOTATION_LEFT_6" val="379"/>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UDIO_ID" val="273"/>
  <p:tag name="ARTICULATE_AUDIO_RECORDED" val="1"/>
  <p:tag name="ELAPSEDTIME" val="15.9"/>
  <p:tag name="ANNOTATION_TYPE_1" val="2"/>
  <p:tag name="ANNOTATION_START_1" val="7.1"/>
  <p:tag name="ANNOTATION_END_1" val="7.1"/>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7.1"/>
  <p:tag name="ANNOTATION_END_2" val="11.0"/>
  <p:tag name="ANNOTATION_TOP_2" val="354"/>
  <p:tag name="ANNOTATION_LEFT_2" val="309"/>
  <p:tag name="ANNOTATION_WIDTH_2" val="408"/>
  <p:tag name="ANNOTATION_HEIGHT_2" val="1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3c566f74-1562-47ae-9fa8-491b60ee44ac"/>
  <p:tag name="ARTICULATE_SLIDE_PAUSE" val="0"/>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30.xml><?xml version="1.0" encoding="utf-8"?>
<p:tagLst xmlns:a="http://schemas.openxmlformats.org/drawingml/2006/main" xmlns:r="http://schemas.openxmlformats.org/officeDocument/2006/relationships" xmlns:p="http://schemas.openxmlformats.org/presentationml/2006/main">
  <p:tag name="BULLET_1" val="8226"/>
</p:tagLst>
</file>

<file path=ppt/tags/tag31.xml><?xml version="1.0" encoding="utf-8"?>
<p:tagLst xmlns:a="http://schemas.openxmlformats.org/drawingml/2006/main" xmlns:r="http://schemas.openxmlformats.org/officeDocument/2006/relationships" xmlns:p="http://schemas.openxmlformats.org/presentationml/2006/main">
  <p:tag name="ANNOTATION_TYPE_7" val="0"/>
  <p:tag name="ANNOTATION_START_7" val="34.7"/>
  <p:tag name="ANNOTATION_END_7" val="38.6"/>
  <p:tag name="ANNOTATION_TOP_7" val="209.7"/>
  <p:tag name="ANNOTATION_LEFT_7" val="95.4"/>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11"/>
  <p:tag name="ARTICULATE_SLIDE_GUID" val="26552fd9-a627-445a-a485-0070012ce3e7"/>
  <p:tag name="ANNOTATION_TYPE_5" val="2"/>
  <p:tag name="ANNOTATION_START_5" val="34.9"/>
  <p:tag name="ANNOTATION_END_5" val="34.9"/>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2"/>
  <p:tag name="ANNOTATION_SLIDE_WIDTH_5" val="960"/>
  <p:tag name="ANNOTATION_SLIDE_HEIGHT_5" val="720"/>
  <p:tag name="ANNOTATION_TYPE_6" val="2"/>
  <p:tag name="ANNOTATION_START_6" val="34.9"/>
  <p:tag name="ANNOTATION_TOP_6" val="409"/>
  <p:tag name="ANNOTATION_LEFT_6" val="134"/>
  <p:tag name="ANNOTATION_WIDTH_6" val="789"/>
  <p:tag name="ANNOTATION_HEIGHT_6" val="229"/>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2"/>
  <p:tag name="ANNOTATION_SLIDE_WIDTH_6" val="960"/>
  <p:tag name="ANNOTATION_SLIDE_HEIGHT_6" val="720"/>
  <p:tag name="ANNOTATION_TYPE_4" val="2"/>
  <p:tag name="ANNOTATION_START_4" val="37.3"/>
  <p:tag name="ANNOTATION_TOP_4" val="415"/>
  <p:tag name="ANNOTATION_LEFT_4" val="139"/>
  <p:tag name="ANNOTATION_WIDTH_4" val="765"/>
  <p:tag name="ANNOTATION_HEIGHT_4" val="21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UDIO_ID" val="264"/>
  <p:tag name="ARTICULATE_AUDIO_RECORDED" val="1"/>
  <p:tag name="ELAPSEDTIME" val="46.6"/>
  <p:tag name="ANNOTATION_TYPE_1" val="0"/>
  <p:tag name="ANNOTATION_START_1" val="8.6"/>
  <p:tag name="ANNOTATION_END_1" val="15.8"/>
  <p:tag name="ANNOTATION_TOP_1" val="229"/>
  <p:tag name="ANNOTATION_LEFT_1" val="288"/>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2"/>
  <p:tag name="ANNOTATION_START_2" val="38.8"/>
  <p:tag name="ANNOTATION_END_2" val="38.8"/>
  <p:tag name="ANNOTATION_TOP_2" val="-45"/>
  <p:tag name="ANNOTATION_LEFT_2" val="-45"/>
  <p:tag name="ANNOTATION_WIDTH_2" val="1049"/>
  <p:tag name="ANNOTATION_HEIGHT_2" val="810"/>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2"/>
  <p:tag name="ANNOTATION_START_3" val="38.8"/>
  <p:tag name="ANNOTATION_TOP_3" val="413"/>
  <p:tag name="ANNOTATION_LEFT_3" val="138"/>
  <p:tag name="ANNOTATION_WIDTH_3" val="762"/>
  <p:tag name="ANNOTATION_HEIGHT_3" val="227"/>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16777215"/>
  <p:tag name="ANNOTATION_FILL_COLOR_3" val="855309"/>
  <p:tag name="ANNOTATION_FILL_ALPHA_3" val="50"/>
  <p:tag name="ANNOTATION_BORDER_WIDTH_3" val="2"/>
  <p:tag name="ANNOTATION_SLIDE_WIDTH_3" val="960"/>
  <p:tag name="ANNOTATION_SLIDE_HEIGHT_3" val="720"/>
  <p:tag name="ANNOTATION_COUNT" val="3"/>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Lst>
</file>

<file path=ppt/tags/tag33.xml><?xml version="1.0" encoding="utf-8"?>
<p:tagLst xmlns:a="http://schemas.openxmlformats.org/drawingml/2006/main" xmlns:r="http://schemas.openxmlformats.org/officeDocument/2006/relationships" xmlns:p="http://schemas.openxmlformats.org/presentationml/2006/main">
  <p:tag name="AUDIO_ID" val="292"/>
  <p:tag name="ARTICULATE_AUDIO_RECORDED" val="1"/>
  <p:tag name="ELAPSEDTIME" val="26.1"/>
  <p:tag name="ANNOTATION_TYPE_1" val="2"/>
  <p:tag name="ANNOTATION_START_1" val="3.3"/>
  <p:tag name="ANNOTATION_END_1" val="3.3"/>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3.3"/>
  <p:tag name="ANNOTATION_END_2" val="8.9"/>
  <p:tag name="ANNOTATION_TOP_2" val="211"/>
  <p:tag name="ANNOTATION_LEFT_2" val="133"/>
  <p:tag name="ANNOTATION_WIDTH_2" val="798"/>
  <p:tag name="ANNOTATION_HEIGHT_2" val="33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0"/>
  <p:tag name="ANNOTATION_START_3" val="8.9"/>
  <p:tag name="ANNOTATION_END_3" val="14.6"/>
  <p:tag name="ANNOTATION_TOP_3" val="237"/>
  <p:tag name="ANNOTATION_LEFT_3" val="177"/>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4.6"/>
  <p:tag name="ANNOTATION_END_4" val="19.8"/>
  <p:tag name="ANNOTATION_TOP_4" val="454"/>
  <p:tag name="ANNOTATION_LEFT_4" val="164"/>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9.8"/>
  <p:tag name="ANNOTATION_TOP_5" val="599"/>
  <p:tag name="ANNOTATION_LEFT_5" val="177"/>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UDIO_ID" val="293"/>
  <p:tag name="ARTICULATE_AUDIO_RECORDED" val="1"/>
  <p:tag name="ELAPSEDTIME" val="22.3"/>
  <p:tag name="ANNOTATION_TYPE_1" val="0"/>
  <p:tag name="ANNOTATION_START_1" val="2.3"/>
  <p:tag name="ANNOTATION_END_1" val="5.1"/>
  <p:tag name="ANNOTATION_TOP_1" val="674"/>
  <p:tag name="ANNOTATION_LEFT_1" val="458"/>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1"/>
  <p:tag name="ANNOTATION_END_2" val="7.1"/>
  <p:tag name="ANNOTATION_TOP_2" val="377"/>
  <p:tag name="ANNOTATION_LEFT_2" val="435"/>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1"/>
  <p:tag name="ANNOTATION_END_3" val="10.9"/>
  <p:tag name="ANNOTATION_TOP_3" val="313"/>
  <p:tag name="ANNOTATION_LEFT_3" val="359"/>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BULLET_1" val="8226"/>
</p:tagLst>
</file>

<file path=ppt/tags/tag37.xml><?xml version="1.0" encoding="utf-8"?>
<p:tagLst xmlns:a="http://schemas.openxmlformats.org/drawingml/2006/main" xmlns:r="http://schemas.openxmlformats.org/officeDocument/2006/relationships" xmlns:p="http://schemas.openxmlformats.org/presentationml/2006/main">
  <p:tag name="ANNOTATION_TYPE_1" val="2"/>
  <p:tag name="ANNOTATION_START_1" val="3.4"/>
  <p:tag name="ANNOTATION_END_1" val="3.4"/>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4"/>
  <p:tag name="ANNOTATION_END_2" val="8.4"/>
  <p:tag name="ANNOTATION_TOP_2" val="626"/>
  <p:tag name="ANNOTATION_LEFT_2" val="157"/>
  <p:tag name="ANNOTATION_WIDTH_2" val="295"/>
  <p:tag name="ANNOTATION_HEIGHT_2" val="9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UDIO_ID" val="294"/>
  <p:tag name="ARTICULATE_AUDIO_RECORDED" val="1"/>
  <p:tag name="ELAPSEDTIME" val="14.8"/>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18"/>
  <p:tag name="ARTICULATE_SLIDE_GUID" val="15399a81-366c-435a-b7e4-ea33bc9ea1f7"/>
  <p:tag name="ANNOTATION_TYPE_1" val="0"/>
  <p:tag name="ANNOTATION_START_1" val="4.5"/>
  <p:tag name="ANNOTATION_END_1" val="9.6"/>
  <p:tag name="ANNOTATION_TOP_1" val="192"/>
  <p:tag name="ANNOTATION_LEFT_1" val="16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9.6"/>
  <p:tag name="ANNOTATION_TOP_2" val="352"/>
  <p:tag name="ANNOTATION_LEFT_2" val="16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UDIO_ID" val="270"/>
  <p:tag name="ARTICULATE_AUDIO_RECORDED" val="1"/>
  <p:tag name="ELAPSEDTIME" val="21.2"/>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BULLET_1" val="8226"/>
</p:tagLst>
</file>

<file path=ppt/tags/tag40.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1" val="8226"/>
  <p:tag name="MARGIN_1" val="0"/>
  <p:tag name="MARGIN_2" val="36"/>
  <p:tag name="MARGIN_3" val="72"/>
  <p:tag name="MARGIN_4" val="108"/>
  <p:tag name="MARGIN_5" val="144"/>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UDIO_ID" val="296"/>
  <p:tag name="ARTICULATE_AUDIO_RECORDED" val="1"/>
  <p:tag name="ELAPSEDTIME" val="22.5"/>
  <p:tag name="ANNOTATION_TYPE_1" val="0"/>
  <p:tag name="ANNOTATION_START_1" val="3.1"/>
  <p:tag name="ANNOTATION_END_1" val="6.0"/>
  <p:tag name="ANNOTATION_TOP_1" val="268"/>
  <p:tag name="ANNOTATION_LEFT_1" val="677"/>
  <p:tag name="ANNOTATION_WIDTH_1" val="134"/>
  <p:tag name="ANNOTATION_HEIGHT_1" val="134"/>
  <p:tag name="ANNOTATION_ANIMATION_1" val="3"/>
  <p:tag name="ANNOTATION_ROTATION_1" val="22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0"/>
  <p:tag name="ANNOTATION_END_2" val="9.8"/>
  <p:tag name="ANNOTATION_TOP_2" val="256"/>
  <p:tag name="ANNOTATION_LEFT_2" val="266"/>
  <p:tag name="ANNOTATION_WIDTH_2" val="134"/>
  <p:tag name="ANNOTATION_HEIGHT_2" val="134"/>
  <p:tag name="ANNOTATION_ANIMATION_2" val="3"/>
  <p:tag name="ANNOTATION_ROTATION_2" val="22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9.8"/>
  <p:tag name="ANNOTATION_END_3" val="11.2"/>
  <p:tag name="ANNOTATION_TOP_3" val="249"/>
  <p:tag name="ANNOTATION_LEFT_3" val="176"/>
  <p:tag name="ANNOTATION_WIDTH_3" val="134"/>
  <p:tag name="ANNOTATION_HEIGHT_3" val="134"/>
  <p:tag name="ANNOTATION_ANIMATION_3" val="3"/>
  <p:tag name="ANNOTATION_ROTATION_3" val="22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2"/>
  <p:tag name="ANNOTATION_END_4" val="12.7"/>
  <p:tag name="ANNOTATION_TOP_4" val="215"/>
  <p:tag name="ANNOTATION_LEFT_4" val="212"/>
  <p:tag name="ANNOTATION_WIDTH_4" val="134"/>
  <p:tag name="ANNOTATION_HEIGHT_4" val="134"/>
  <p:tag name="ANNOTATION_ANIMATION_4" val="3"/>
  <p:tag name="ANNOTATION_ROTATION_4" val="225"/>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2.7"/>
  <p:tag name="ANNOTATION_END_5" val="14.8"/>
  <p:tag name="ANNOTATION_TOP_5" val="185"/>
  <p:tag name="ANNOTATION_LEFT_5" val="269"/>
  <p:tag name="ANNOTATION_WIDTH_5" val="134"/>
  <p:tag name="ANNOTATION_HEIGHT_5" val="134"/>
  <p:tag name="ANNOTATION_ANIMATION_5" val="3"/>
  <p:tag name="ANNOTATION_ROTATION_5" val="225"/>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9.5"/>
  <p:tag name="ANNOTATION_END_6" val="20.9"/>
  <p:tag name="ANNOTATION_TOP_6" val="471"/>
  <p:tag name="ANNOTATION_LEFT_6" val="251"/>
  <p:tag name="ANNOTATION_WIDTH_6" val="134"/>
  <p:tag name="ANNOTATION_HEIGHT_6" val="134"/>
  <p:tag name="ANNOTATION_ANIMATION_6" val="3"/>
  <p:tag name="ANNOTATION_ROTATION_6" val="225"/>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20.9"/>
  <p:tag name="ANNOTATION_TOP_7" val="263"/>
  <p:tag name="ANNOTATION_LEFT_7" val="260"/>
  <p:tag name="ANNOTATION_WIDTH_7" val="134"/>
  <p:tag name="ANNOTATION_HEIGHT_7" val="134"/>
  <p:tag name="ANNOTATION_ANIMATION_7" val="3"/>
  <p:tag name="ANNOTATION_ROTATION_7" val="225"/>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USED_LAYOUT" val="7"/>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UDIO_ID" val="295"/>
  <p:tag name="ARTICULATE_AUDIO_RECORDED" val="1"/>
  <p:tag name="ELAPSEDTIME" val="30.2"/>
  <p:tag name="ANNOTATION_TYPE_1" val="0"/>
  <p:tag name="ANNOTATION_START_1" val="2.3"/>
  <p:tag name="ANNOTATION_END_1" val="3.3"/>
  <p:tag name="ANNOTATION_TOP_1" val="260"/>
  <p:tag name="ANNOTATION_LEFT_1" val="749"/>
  <p:tag name="ANNOTATION_WIDTH_1" val="134"/>
  <p:tag name="ANNOTATION_HEIGHT_1" val="134"/>
  <p:tag name="ANNOTATION_ANIMATION_1" val="3"/>
  <p:tag name="ANNOTATION_ROTATION_1" val="22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3.3"/>
  <p:tag name="ANNOTATION_END_2" val="7.4"/>
  <p:tag name="ANNOTATION_TOP_2" val="281"/>
  <p:tag name="ANNOTATION_LEFT_2" val="328"/>
  <p:tag name="ANNOTATION_WIDTH_2" val="134"/>
  <p:tag name="ANNOTATION_HEIGHT_2" val="134"/>
  <p:tag name="ANNOTATION_ANIMATION_2" val="3"/>
  <p:tag name="ANNOTATION_ROTATION_2" val="22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4"/>
  <p:tag name="ANNOTATION_END_3" val="8.9"/>
  <p:tag name="ANNOTATION_TOP_3" val="283"/>
  <p:tag name="ANNOTATION_LEFT_3" val="152"/>
  <p:tag name="ANNOTATION_WIDTH_3" val="134"/>
  <p:tag name="ANNOTATION_HEIGHT_3" val="134"/>
  <p:tag name="ANNOTATION_ANIMATION_3" val="3"/>
  <p:tag name="ANNOTATION_ROTATION_3" val="22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8.9"/>
  <p:tag name="ANNOTATION_END_4" val="16.2"/>
  <p:tag name="ANNOTATION_TOP_4" val="202"/>
  <p:tag name="ANNOTATION_LEFT_4" val="280"/>
  <p:tag name="ANNOTATION_WIDTH_4" val="134"/>
  <p:tag name="ANNOTATION_HEIGHT_4" val="134"/>
  <p:tag name="ANNOTATION_ANIMATION_4" val="3"/>
  <p:tag name="ANNOTATION_ROTATION_4" val="225"/>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21"/>
  <p:tag name="ARTICULATE_SLIDE_GUID" val="3d8ccb79-1884-47e3-9d60-a3248925c748"/>
  <p:tag name="ANNOTATION_TOP_7" val="166"/>
  <p:tag name="ANNOTATION_LEFT_7" val="474.3333"/>
  <p:tag name="ANNOTATION_HEIGHT_7" val="185.8333"/>
  <p:tag name="ANNOTATION_WIDTH_7" val="186.3333"/>
  <p:tag name="ANNOTATION_START_7" val="10.6"/>
  <p:tag name="ANNOTATION_END_7" val="12.6"/>
  <p:tag name="ANNOTATION_SLIDE_HEIGHT_7" val="720"/>
  <p:tag name="ANNOTATION_SLIDE_WIDTH_7" val="960"/>
  <p:tag name="ANNOTATION_SCALE_7" val="100"/>
  <p:tag name="AUDIO_ID" val="268"/>
  <p:tag name="ARTICULATE_AUDIO_RECORDED" val="1"/>
  <p:tag name="ELAPSEDTIME" val="32.5"/>
  <p:tag name="ANNOTATION_TYPE_1" val="0"/>
  <p:tag name="ANNOTATION_START_1" val="2.2"/>
  <p:tag name="ANNOTATION_END_1" val="4.6"/>
  <p:tag name="ANNOTATION_TOP_1" val="151"/>
  <p:tag name="ANNOTATION_LEFT_1" val="461"/>
  <p:tag name="ANNOTATION_WIDTH_1" val="134"/>
  <p:tag name="ANNOTATION_HEIGHT_1" val="134"/>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6"/>
  <p:tag name="ANNOTATION_END_2" val="9.6"/>
  <p:tag name="ANNOTATION_TOP_2" val="152"/>
  <p:tag name="ANNOTATION_LEFT_2" val="416"/>
  <p:tag name="ANNOTATION_WIDTH_2" val="134"/>
  <p:tag name="ANNOTATION_HEIGHT_2" val="134"/>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9.6"/>
  <p:tag name="ANNOTATION_END_3" val="11.2"/>
  <p:tag name="ANNOTATION_TOP_3" val="194"/>
  <p:tag name="ANNOTATION_LEFT_3" val="400"/>
  <p:tag name="ANNOTATION_WIDTH_3" val="134"/>
  <p:tag name="ANNOTATION_HEIGHT_3" val="134"/>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2"/>
  <p:tag name="ANNOTATION_END_4" val="30.9"/>
  <p:tag name="ANNOTATION_TOP_4" val="177"/>
  <p:tag name="ANNOTATION_LEFT_4" val="400"/>
  <p:tag name="ANNOTATION_WIDTH_4" val="134"/>
  <p:tag name="ANNOTATION_HEIGHT_4" val="134"/>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30.9"/>
  <p:tag name="ANNOTATION_END_5" val="31.8"/>
  <p:tag name="ANNOTATION_TOP_5" val="568"/>
  <p:tag name="ANNOTATION_LEFT_5" val="668"/>
  <p:tag name="ANNOTATION_WIDTH_5" val="134"/>
  <p:tag name="ANNOTATION_HEIGHT_5" val="134"/>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31.8"/>
  <p:tag name="ANNOTATION_TOP_6" val="516"/>
  <p:tag name="ANNOTATION_LEFT_6" val="659"/>
  <p:tag name="ANNOTATION_WIDTH_6" val="134"/>
  <p:tag name="ANNOTATION_HEIGHT_6" val="134"/>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47.xml><?xml version="1.0" encoding="utf-8"?>
<p:tagLst xmlns:a="http://schemas.openxmlformats.org/drawingml/2006/main" xmlns:r="http://schemas.openxmlformats.org/officeDocument/2006/relationships" xmlns:p="http://schemas.openxmlformats.org/presentationml/2006/main">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RTICULATE_PLAYLIST_ID" val="-1"/>
  <p:tag name="ARTICULATE_SLIDE_NAV" val="23"/>
  <p:tag name="ARTICULATE_SLIDE_GUID" val="d2b118dd-74de-4cac-b913-faa9e572a196"/>
  <p:tag name="ANNOTATION_TOP_1" val="209.5"/>
  <p:tag name="ANNOTATION_LEFT_1" val="142.8333"/>
  <p:tag name="ANNOTATION_HEIGHT_1" val="185.8333"/>
  <p:tag name="ANNOTATION_WIDTH_1" val="186.3333"/>
  <p:tag name="ANNOTATION_START_1" val="2.3"/>
  <p:tag name="ANNOTATION_END_1" val="3"/>
  <p:tag name="ANNOTATION_SLIDE_HEIGHT_1" val="720"/>
  <p:tag name="ANNOTATION_SLIDE_WIDTH_1" val="960"/>
  <p:tag name="ANNOTATION_SCALE_1" val="100"/>
  <p:tag name="ANNOTATION_TOP_2" val="209.5"/>
  <p:tag name="ANNOTATION_LEFT_2" val="142.8333"/>
  <p:tag name="ANNOTATION_HEIGHT_2" val="185.8333"/>
  <p:tag name="ANNOTATION_WIDTH_2" val="186.3333"/>
  <p:tag name="ANNOTATION_START_2" val="3"/>
  <p:tag name="ANNOTATION_END_2" val="4.5"/>
  <p:tag name="ANNOTATION_SLIDE_HEIGHT_2" val="720"/>
  <p:tag name="ANNOTATION_SLIDE_WIDTH_2" val="960"/>
  <p:tag name="ANNOTATION_SCALE_2" val="100"/>
  <p:tag name="ANNOTATION_TOP_3" val="209.5"/>
  <p:tag name="ANNOTATION_LEFT_3" val="142.8333"/>
  <p:tag name="ANNOTATION_HEIGHT_3" val="185.8333"/>
  <p:tag name="ANNOTATION_WIDTH_3" val="186.3333"/>
  <p:tag name="ANNOTATION_START_3" val="4.5"/>
  <p:tag name="ANNOTATION_END_3" val="7.9"/>
  <p:tag name="ANNOTATION_SLIDE_HEIGHT_3" val="720"/>
  <p:tag name="ANNOTATION_SLIDE_WIDTH_3" val="960"/>
  <p:tag name="ANNOTATION_SCALE_3" val="100"/>
  <p:tag name="ANNOTATION_TOP_4" val="404"/>
  <p:tag name="ANNOTATION_LEFT_4" val="196.1667"/>
  <p:tag name="ANNOTATION_HEIGHT_4" val="185.8333"/>
  <p:tag name="ANNOTATION_WIDTH_4" val="186.3333"/>
  <p:tag name="ANNOTATION_START_4" val="7.9"/>
  <p:tag name="ANNOTATION_END_4" val="13.1"/>
  <p:tag name="ANNOTATION_SLIDE_HEIGHT_4" val="720"/>
  <p:tag name="ANNOTATION_SLIDE_WIDTH_4" val="960"/>
  <p:tag name="ANNOTATION_SCALE_4" val="100"/>
  <p:tag name="AUDIO_ID" val="280"/>
  <p:tag name="ARTICULATE_AUDIO_RECORDED" val="1"/>
  <p:tag name="ELAPSEDTIME" val="12.3"/>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RTICULATE_PLAYLIST_ID" val="-1"/>
  <p:tag name="ARTICULATE_SLIDE_NAV" val="30"/>
  <p:tag name="ARTICULATE_SLIDE_GUID" val="be73e4df-e161-44f6-b0e2-3ba4965f836b"/>
  <p:tag name="ANNOTATION_TOP_1" val="-62"/>
  <p:tag name="ANNOTATION_LEFT_1" val="-62.16666"/>
  <p:tag name="ANNOTATION_HEIGHT_1" val="844"/>
  <p:tag name="ANNOTATION_WIDTH_1" val="1084.167"/>
  <p:tag name="ANNOTATION_START_1" val="3.5"/>
  <p:tag name="ANNOTATION_END_1" val="3.5"/>
  <p:tag name="ANNOTATION_SLIDE_HEIGHT_1" val="720"/>
  <p:tag name="ANNOTATION_SLIDE_WIDTH_1" val="960"/>
  <p:tag name="ANNOTATION_TOP_2" val="138.8333"/>
  <p:tag name="ANNOTATION_LEFT_2" val="131.6667"/>
  <p:tag name="ANNOTATION_HEIGHT_2" val="427.5"/>
  <p:tag name="ANNOTATION_WIDTH_2" val="787.3333"/>
  <p:tag name="ANNOTATION_START_2" val="3.5"/>
  <p:tag name="ANNOTATION_END_2" val="-1"/>
  <p:tag name="ANNOTATION_SLIDE_HEIGHT_2" val="720"/>
  <p:tag name="ANNOTATION_SLIDE_WIDTH_2" val="960"/>
  <p:tag name="AUDIO_ID" val="288"/>
  <p:tag name="ARTICULATE_AUDIO_RECORDED" val="1"/>
  <p:tag name="ELAPSEDTIME" val="15.4"/>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UDIO_ID" val="291"/>
  <p:tag name="ARTICULATE_AUDIO_RECORDED" val="1"/>
  <p:tag name="ELAPSEDTIME" val="6.2"/>
  <p:tag name="ANNOTATION_TYPE_1" val="2"/>
  <p:tag name="ANNOTATION_START_1" val="2.4"/>
  <p:tag name="ANNOTATION_END_1" val="2.4"/>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2.4"/>
  <p:tag name="ANNOTATION_TOP_2" val="192"/>
  <p:tag name="ANNOTATION_LEFT_2" val="129"/>
  <p:tag name="ANNOTATION_WIDTH_2" val="780"/>
  <p:tag name="ANNOTATION_HEIGHT_2" val="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COUNT" val="2"/>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PLAYLIST_ID" val="-1"/>
  <p:tag name="ARTICULATE_SLIDE_NAV" val="31"/>
  <p:tag name="ARTICULATE_SLIDE_GUID" val="4a128397-3851-499b-9d30-079c3b45426d"/>
  <p:tag name="AUDIO_ID" val="282"/>
  <p:tag name="ARTICULATE_AUDIO_RECORDED" val="1"/>
  <p:tag name="ELAPSEDTIME" val="9.6"/>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NNOTATION_TYPE_3" val="0"/>
  <p:tag name="ANNOTATION_START_3" val="8.4"/>
  <p:tag name="ANNOTATION_END_3" val="11.0"/>
  <p:tag name="ANNOTATION_TOP_3" val="361.4"/>
  <p:tag name="ANNOTATION_LEFT_3" val="100.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0"/>
  <p:tag name="ANNOTATION_END_4" val="14.7"/>
  <p:tag name="ANNOTATION_TOP_4" val="311.5"/>
  <p:tag name="ANNOTATION_LEFT_4" val="254.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7"/>
  <p:tag name="ANNOTATION_TOP_5" val="339.8"/>
  <p:tag name="ANNOTATION_LEFT_5" val="411.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RTICULATE_SLIDE_GUID" val="b82b22d9-2608-4e28-9825-ab8d01e8bb61"/>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RTICULATE_PLAYLIST_ID" val="-1"/>
  <p:tag name="ARTICULATE_SLIDE_NAV" val="2"/>
  <p:tag name="ANNOTATION_TOP_2" val="101.6667"/>
  <p:tag name="ANNOTATION_LEFT_2" val="57.16666"/>
  <p:tag name="ANNOTATION_HEIGHT_2" val="208.1667"/>
  <p:tag name="ANNOTATION_WIDTH_2" val="231"/>
  <p:tag name="ANNOTATION_START_2" val="3.3"/>
  <p:tag name="ANNOTATION_END_2" val="-1"/>
  <p:tag name="ANNOTATION_SLIDE_HEIGHT_2" val="720"/>
  <p:tag name="ANNOTATION_SLIDE_WIDTH_2" val="960"/>
  <p:tag name="ANNOTATION_TYPE_1" val="0"/>
  <p:tag name="ANNOTATION_START_1" val="1.7"/>
  <p:tag name="ANNOTATION_END_1" val="5.2"/>
  <p:tag name="ANNOTATION_TOP_1" val="109"/>
  <p:tag name="ANNOTATION_LEFT_1" val="165"/>
  <p:tag name="ANNOTATION_WIDTH_1" val="186"/>
  <p:tag name="ANNOTATION_HEIGHT_1" val="186"/>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RTICULATE_TITLE_TAG" val="Aerosol Products Highlighted"/>
  <p:tag name="AUDIO_ID" val="283"/>
  <p:tag name="ARTICULATE_AUDIO_RECORDED" val="1"/>
  <p:tag name="ELAPSEDTIME" val="10.4"/>
  <p:tag name="ANNOTATION_COUNT" val="0"/>
  <p:tag name="ARTICULATE_NAV_LEVEL" val="1"/>
  <p:tag name="ARTICULATE_SLIDE_PRESENTER_GUID" val="3c566f74-1562-47ae-9fa8-491b60ee44a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LAP Profiles for GOES-R Training</Template>
  <TotalTime>23662</TotalTime>
  <Words>2370</Words>
  <Application>Microsoft Office PowerPoint</Application>
  <PresentationFormat>On-screen Show (4:3)</PresentationFormat>
  <Paragraphs>227</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Arial Black</vt:lpstr>
      <vt:lpstr>Arial Narrow</vt:lpstr>
      <vt:lpstr>Bookman Old Style</vt:lpstr>
      <vt:lpstr>Calibri</vt:lpstr>
      <vt:lpstr>华文新魏</vt:lpstr>
      <vt:lpstr>Symbol</vt:lpstr>
      <vt:lpstr>Times New Roman</vt:lpstr>
      <vt:lpstr>GOES-R Introduction Theme</vt:lpstr>
      <vt:lpstr>GOES-R Generic Theme</vt:lpstr>
      <vt:lpstr>GOES-R Aerosols in AWIPS</vt:lpstr>
      <vt:lpstr>Learning Objectives</vt:lpstr>
      <vt:lpstr>PowerPoint Presentation</vt:lpstr>
      <vt:lpstr>The AWIPS Menu for Derived GOES-R Aerosols</vt:lpstr>
      <vt:lpstr>Aerosol Detection (Dust/Smoke) and Aerosol Optical Depth</vt:lpstr>
      <vt:lpstr>Aerosol Detection Product (ADP)</vt:lpstr>
      <vt:lpstr>Aerosol Optical Depth (AOD)</vt:lpstr>
      <vt:lpstr>GOES-R ABI Aerosol Detection</vt:lpstr>
      <vt:lpstr>When/Where are ADP products computed?</vt:lpstr>
      <vt:lpstr>PowerPoint Presentation</vt:lpstr>
      <vt:lpstr>PowerPoint Presentation</vt:lpstr>
      <vt:lpstr>Aerosol Detection and AOD</vt:lpstr>
      <vt:lpstr>Imagery is available online as well as in AWIPS</vt:lpstr>
      <vt:lpstr>GOES-16 Dust Detection in AWIPS</vt:lpstr>
      <vt:lpstr>Other ways to detect dust: Dust RGB (uses IR Imagery)</vt:lpstr>
      <vt:lpstr>Recipes for finding smoke</vt:lpstr>
      <vt:lpstr>Aerosol Smoke Detection</vt:lpstr>
      <vt:lpstr>Aerosol Smoke Detection</vt:lpstr>
      <vt:lpstr>Aerosol Optical Depth (AOD) on top of GeoColor imagery</vt:lpstr>
      <vt:lpstr>Challenges to computing AOD over bright surfaces</vt:lpstr>
      <vt:lpstr>Reminders</vt:lpstr>
      <vt:lpstr>Internet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Aerosols in AWIPS</dc:title>
  <dc:creator>Scott Lindstrom</dc:creator>
  <cp:lastModifiedBy>Scott Lindstrom</cp:lastModifiedBy>
  <cp:revision>207</cp:revision>
  <dcterms:created xsi:type="dcterms:W3CDTF">2016-03-10T00:00:32Z</dcterms:created>
  <dcterms:modified xsi:type="dcterms:W3CDTF">2018-12-06T20:02:47Z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GOES-R_Aerosols_inAWIPS</vt:lpwstr>
  </property>
  <property fmtid="{D5CDD505-2E9C-101B-9397-08002B2CF9AE}" pid="4" name="ArticulateProjectVersion">
    <vt:lpwstr>7</vt:lpwstr>
  </property>
  <property fmtid="{D5CDD505-2E9C-101B-9397-08002B2CF9AE}" pid="5" name="ArticulateGUID">
    <vt:lpwstr>0A552A14-DAC3-453D-930A-A69511171D40</vt:lpwstr>
  </property>
  <property fmtid="{D5CDD505-2E9C-101B-9397-08002B2CF9AE}" pid="6" name="ArticulateProjectFull">
    <vt:lpwstr>C:\Users\scottl\VISIT\SatFoundationCourse\Aerosols\GOES-R_Aerosols_inAWIPS_v2.ppta</vt:lpwstr>
  </property>
</Properties>
</file>