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3965" r:id="rId2"/>
    <p:sldMasterId id="2147483978" r:id="rId3"/>
  </p:sldMasterIdLst>
  <p:notesMasterIdLst>
    <p:notesMasterId r:id="rId23"/>
  </p:notesMasterIdLst>
  <p:sldIdLst>
    <p:sldId id="324" r:id="rId4"/>
    <p:sldId id="378" r:id="rId5"/>
    <p:sldId id="382" r:id="rId6"/>
    <p:sldId id="405" r:id="rId7"/>
    <p:sldId id="406" r:id="rId8"/>
    <p:sldId id="384" r:id="rId9"/>
    <p:sldId id="388" r:id="rId10"/>
    <p:sldId id="409" r:id="rId11"/>
    <p:sldId id="402" r:id="rId12"/>
    <p:sldId id="404" r:id="rId13"/>
    <p:sldId id="410" r:id="rId14"/>
    <p:sldId id="398" r:id="rId15"/>
    <p:sldId id="403" r:id="rId16"/>
    <p:sldId id="399" r:id="rId17"/>
    <p:sldId id="401" r:id="rId18"/>
    <p:sldId id="397" r:id="rId19"/>
    <p:sldId id="396" r:id="rId20"/>
    <p:sldId id="393" r:id="rId21"/>
    <p:sldId id="392" r:id="rId22"/>
  </p:sldIdLst>
  <p:sldSz cx="9144000" cy="6858000" type="screen4x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00FF00"/>
    <a:srgbClr val="00FFFF"/>
    <a:srgbClr val="008000"/>
    <a:srgbClr val="FF0000"/>
    <a:srgbClr val="D27EC6"/>
    <a:srgbClr val="FF00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3877" autoAdjust="0"/>
  </p:normalViewPr>
  <p:slideViewPr>
    <p:cSldViewPr>
      <p:cViewPr>
        <p:scale>
          <a:sx n="160" d="100"/>
          <a:sy n="160" d="100"/>
        </p:scale>
        <p:origin x="-1646" y="-173"/>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1FFEA-9FBA-4F7D-B091-231FA5E29CA8}" type="datetimeFigureOut">
              <a:rPr lang="en-US" smtClean="0"/>
              <a:t>11/28/2018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0FFC9-21B0-4A89-A59E-76BA31565B50}" type="slidenum">
              <a:rPr lang="en-US" smtClean="0"/>
              <a:t>‹#›</a:t>
            </a:fld>
            <a:endParaRPr lang="en-US"/>
          </a:p>
        </p:txBody>
      </p:sp>
    </p:spTree>
    <p:extLst>
      <p:ext uri="{BB962C8B-B14F-4D97-AF65-F5344CB8AC3E}">
        <p14:creationId xmlns:p14="http://schemas.microsoft.com/office/powerpoint/2010/main" val="3073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is the Satellite Foundational Course for GOES-R on Fog Formation and Dissipation, with a focus on how to detect fog.     </a:t>
            </a:r>
            <a:r>
              <a:rPr lang="en-US">
                <a:solidFill>
                  <a:srgbClr val="000000"/>
                </a:solidFill>
                <a:ea typeface="Times New Roman"/>
                <a:cs typeface="Calibri"/>
              </a:rPr>
              <a:t>I'm Scott Lindstrom</a:t>
            </a:r>
            <a:r>
              <a:rPr lang="en-US">
                <a:latin typeface="Times New Roman"/>
                <a:ea typeface="Times New Roman"/>
                <a:cs typeface="Times New Roman"/>
              </a:rPr>
              <a:t> and I will lead you through this training</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a:t>
            </a:fld>
            <a:endParaRPr lang="en-US"/>
          </a:p>
        </p:txBody>
      </p:sp>
    </p:spTree>
    <p:extLst>
      <p:ext uri="{BB962C8B-B14F-4D97-AF65-F5344CB8AC3E}">
        <p14:creationId xmlns:p14="http://schemas.microsoft.com/office/powerpoint/2010/main" val="2605472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When river valley dimensions are smaller than the model resolution - as is often the case with small rivers in, for example, Appalachia, or the ozarks, or in this case over Wisconsin and Iowa, satellite information will accentuate river valleys in IFR Probability fields.  In fact you'll often see an IFR Probability signal there first.  GOES-16 and GOES-17 has 2-km horizontal resolution at the sub-satellite point.  Rapid Refresh horizontal resolution is 13 km</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184061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These images show topography  constraining low clouds (around the Snake River in Idaho). Occasional cirrus here makes the brightness temperature difference field sub-optimal for fog detection.  But IFR probability fields maintain a consistent signal</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11</a:t>
            </a:fld>
            <a:endParaRPr lang="en-US"/>
          </a:p>
        </p:txBody>
      </p:sp>
    </p:spTree>
    <p:extLst>
      <p:ext uri="{BB962C8B-B14F-4D97-AF65-F5344CB8AC3E}">
        <p14:creationId xmlns:p14="http://schemas.microsoft.com/office/powerpoint/2010/main" val="605438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GOES R Cloud Thickness -- the last one before sunrise (the y axis values) -- and fog dissipation time (x-axis values) are related.  The points on this graph were determined by hand for radiation fog only, mostly for cases over the southeast US.</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If the last Cloud Thickness value before sunrise was at 1145 UTC, and it showed a cloud thickness of 900 feet, the best-fit blue line suggests a dissipation time of about 2 hours later:  1345 UTC.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153784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example demonstrates the utility of Cloud Thickness in predicting dissipation time.   The </a:t>
            </a:r>
            <a:r>
              <a:rPr lang="en-US" dirty="0" smtClean="0">
                <a:solidFill>
                  <a:srgbClr val="000000"/>
                </a:solidFill>
                <a:ea typeface="Times New Roman"/>
                <a:cs typeface="Calibri"/>
              </a:rPr>
              <a:t>still figure </a:t>
            </a:r>
            <a:r>
              <a:rPr lang="en-US" dirty="0">
                <a:solidFill>
                  <a:srgbClr val="000000"/>
                </a:solidFill>
                <a:ea typeface="Times New Roman"/>
                <a:cs typeface="Calibri"/>
              </a:rPr>
              <a:t>is Cloud Thickness - the last one before morning twilight </a:t>
            </a:r>
            <a:r>
              <a:rPr lang="en-US" dirty="0" smtClean="0">
                <a:solidFill>
                  <a:srgbClr val="000000"/>
                </a:solidFill>
                <a:ea typeface="Times New Roman"/>
                <a:cs typeface="Calibri"/>
              </a:rPr>
              <a:t>conditions (and in fact you can see the data cutoff right off of Florida’s east coast). Values are very small – magenta is around 300 feet, blue is closer to 400 feet.  Those small values</a:t>
            </a:r>
            <a:r>
              <a:rPr lang="en-US" baseline="0" dirty="0" smtClean="0">
                <a:solidFill>
                  <a:srgbClr val="000000"/>
                </a:solidFill>
                <a:ea typeface="Times New Roman"/>
                <a:cs typeface="Calibri"/>
              </a:rPr>
              <a:t> suggest rapid </a:t>
            </a:r>
            <a:r>
              <a:rPr lang="en-US" baseline="0" dirty="0" err="1" smtClean="0">
                <a:solidFill>
                  <a:srgbClr val="000000"/>
                </a:solidFill>
                <a:ea typeface="Times New Roman"/>
                <a:cs typeface="Calibri"/>
              </a:rPr>
              <a:t>burnoff</a:t>
            </a:r>
            <a:r>
              <a:rPr lang="en-US" baseline="0" dirty="0" smtClean="0">
                <a:solidFill>
                  <a:srgbClr val="000000"/>
                </a:solidFill>
                <a:ea typeface="Times New Roman"/>
                <a:cs typeface="Calibri"/>
              </a:rPr>
              <a:t>, and that’s what happened, as shown in the inset animation.  Note that the region with thickest fog had fog for the longest time, but that almost all is gone by 1307 UTC, 2 hours after the Cloud Thickness image.</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13</a:t>
            </a:fld>
            <a:endParaRPr lang="en-US"/>
          </a:p>
        </p:txBody>
      </p:sp>
    </p:spTree>
    <p:extLst>
      <p:ext uri="{BB962C8B-B14F-4D97-AF65-F5344CB8AC3E}">
        <p14:creationId xmlns:p14="http://schemas.microsoft.com/office/powerpoint/2010/main" val="388085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marR="0" indent="57150">
              <a:lnSpc>
                <a:spcPct val="115000"/>
              </a:lnSpc>
              <a:spcBef>
                <a:spcPts val="0"/>
              </a:spcBef>
              <a:spcAft>
                <a:spcPts val="0"/>
              </a:spcAft>
              <a:tabLst>
                <a:tab pos="457200" algn="l"/>
              </a:tabLst>
            </a:pPr>
            <a:r>
              <a:rPr lang="en-US">
                <a:solidFill>
                  <a:srgbClr val="000000"/>
                </a:solidFill>
                <a:ea typeface="Times New Roman"/>
                <a:cs typeface="Calibri"/>
              </a:rPr>
              <a:t>The Model data used in IFR Probability varies by region; domains and resolutions noted on this slide.  If you are forecasting outside of North America, You might see probability differences at the model boundaries because GFS and Rapid Refresh solutions will vary.</a:t>
            </a:r>
            <a:endParaRPr lang="en-US">
              <a:ea typeface="Times New Roman"/>
              <a:cs typeface="Times New Roman"/>
            </a:endParaRPr>
          </a:p>
          <a:p>
            <a:pPr marL="171450" marR="0" indent="57150">
              <a:lnSpc>
                <a:spcPct val="115000"/>
              </a:lnSpc>
              <a:spcBef>
                <a:spcPts val="0"/>
              </a:spcBef>
              <a:spcAft>
                <a:spcPts val="0"/>
              </a:spcAft>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0B028A6-181B-F444-8EAE-4F7A1498286D}" type="slidenum">
              <a:rPr lang="en-US" smtClean="0"/>
              <a:pPr/>
              <a:t>14</a:t>
            </a:fld>
            <a:endParaRPr lang="en-US"/>
          </a:p>
        </p:txBody>
      </p:sp>
    </p:spTree>
    <p:extLst>
      <p:ext uri="{BB962C8B-B14F-4D97-AF65-F5344CB8AC3E}">
        <p14:creationId xmlns:p14="http://schemas.microsoft.com/office/powerpoint/2010/main" val="2569988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Arial"/>
                <a:ea typeface="Times New Roman"/>
                <a:cs typeface="Times New Roman"/>
              </a:rPr>
              <a:t>There are </a:t>
            </a:r>
            <a:r>
              <a:rPr lang="en-US" dirty="0" err="1">
                <a:solidFill>
                  <a:srgbClr val="000000"/>
                </a:solidFill>
                <a:latin typeface="Arial"/>
                <a:ea typeface="Times New Roman"/>
                <a:cs typeface="Times New Roman"/>
              </a:rPr>
              <a:t>occasionaly</a:t>
            </a:r>
            <a:r>
              <a:rPr lang="en-US" dirty="0">
                <a:solidFill>
                  <a:srgbClr val="000000"/>
                </a:solidFill>
                <a:latin typeface="Arial"/>
                <a:ea typeface="Times New Roman"/>
                <a:cs typeface="Times New Roman"/>
              </a:rPr>
              <a:t> stray light issues around the Equinoxes in Brightness Temperature Difference fields -- and that affect IFR Probability fields. Be aware of that. This slide shows the</a:t>
            </a:r>
            <a:r>
              <a:rPr lang="en-US" dirty="0">
                <a:solidFill>
                  <a:srgbClr val="000000"/>
                </a:solidFill>
                <a:ea typeface="Times New Roman"/>
                <a:cs typeface="Calibri"/>
              </a:rPr>
              <a:t> discontinuity in IFR probabilities during the transition from day to night or vice versa.  Satellite predictors used during the day differ from those used at night.  In general, IFR Probability increases during the day because of changes in the statistical predictors used.</a:t>
            </a: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GOES-R cloud thickness product is not computed during twilight conditions, but is available all night and during most of the day for single layer water clouds.</a:t>
            </a: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0B028A6-181B-F444-8EAE-4F7A1498286D}" type="slidenum">
              <a:rPr lang="en-US" smtClean="0"/>
              <a:pPr/>
              <a:t>15</a:t>
            </a:fld>
            <a:endParaRPr lang="en-US"/>
          </a:p>
        </p:txBody>
      </p:sp>
    </p:spTree>
    <p:extLst>
      <p:ext uri="{BB962C8B-B14F-4D97-AF65-F5344CB8AC3E}">
        <p14:creationId xmlns:p14="http://schemas.microsoft.com/office/powerpoint/2010/main" val="238278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GOES-R </a:t>
            </a:r>
            <a:r>
              <a:rPr lang="en-US" dirty="0" smtClean="0">
                <a:solidFill>
                  <a:srgbClr val="000000"/>
                </a:solidFill>
                <a:ea typeface="Times New Roman"/>
                <a:cs typeface="Calibri"/>
              </a:rPr>
              <a:t>has routine</a:t>
            </a:r>
            <a:r>
              <a:rPr lang="en-US" baseline="0" dirty="0" smtClean="0">
                <a:solidFill>
                  <a:srgbClr val="000000"/>
                </a:solidFill>
                <a:ea typeface="Times New Roman"/>
                <a:cs typeface="Calibri"/>
              </a:rPr>
              <a:t> 5-minute data</a:t>
            </a:r>
            <a:r>
              <a:rPr lang="en-US" dirty="0" smtClean="0">
                <a:solidFill>
                  <a:srgbClr val="000000"/>
                </a:solidFill>
                <a:ea typeface="Times New Roman"/>
                <a:cs typeface="Calibri"/>
              </a:rPr>
              <a:t>.  </a:t>
            </a:r>
            <a:r>
              <a:rPr lang="en-US" dirty="0">
                <a:solidFill>
                  <a:srgbClr val="000000"/>
                </a:solidFill>
                <a:ea typeface="Times New Roman"/>
                <a:cs typeface="Calibri"/>
              </a:rPr>
              <a:t>This is a handy </a:t>
            </a:r>
            <a:r>
              <a:rPr lang="en-US" dirty="0" smtClean="0">
                <a:solidFill>
                  <a:srgbClr val="000000"/>
                </a:solidFill>
                <a:ea typeface="Times New Roman"/>
                <a:cs typeface="Calibri"/>
              </a:rPr>
              <a:t>when </a:t>
            </a:r>
            <a:r>
              <a:rPr lang="en-US" dirty="0">
                <a:solidFill>
                  <a:srgbClr val="000000"/>
                </a:solidFill>
                <a:ea typeface="Times New Roman"/>
                <a:cs typeface="Calibri"/>
              </a:rPr>
              <a:t>precise information on dissipation time is required.  </a:t>
            </a:r>
            <a:r>
              <a:rPr lang="en-US" dirty="0" smtClean="0">
                <a:solidFill>
                  <a:srgbClr val="000000"/>
                </a:solidFill>
                <a:ea typeface="Times New Roman"/>
                <a:cs typeface="Calibri"/>
              </a:rPr>
              <a:t> If you need even more precision, request a </a:t>
            </a:r>
            <a:r>
              <a:rPr lang="en-US" dirty="0" err="1" smtClean="0">
                <a:solidFill>
                  <a:srgbClr val="000000"/>
                </a:solidFill>
                <a:ea typeface="Times New Roman"/>
                <a:cs typeface="Calibri"/>
              </a:rPr>
              <a:t>meso</a:t>
            </a:r>
            <a:r>
              <a:rPr lang="en-US" dirty="0" smtClean="0">
                <a:solidFill>
                  <a:srgbClr val="000000"/>
                </a:solidFill>
                <a:ea typeface="Times New Roman"/>
                <a:cs typeface="Calibri"/>
              </a:rPr>
              <a:t> and get 1-minute data!</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16</a:t>
            </a:fld>
            <a:endParaRPr lang="en-US"/>
          </a:p>
        </p:txBody>
      </p:sp>
    </p:spTree>
    <p:extLst>
      <p:ext uri="{BB962C8B-B14F-4D97-AF65-F5344CB8AC3E}">
        <p14:creationId xmlns:p14="http://schemas.microsoft.com/office/powerpoint/2010/main" val="191416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171450" marR="0" indent="57150">
              <a:lnSpc>
                <a:spcPct val="115000"/>
              </a:lnSpc>
              <a:spcBef>
                <a:spcPts val="0"/>
              </a:spcBef>
              <a:spcAft>
                <a:spcPts val="0"/>
              </a:spcAft>
              <a:tabLst>
                <a:tab pos="457200" algn="l"/>
              </a:tabLst>
            </a:pPr>
            <a:r>
              <a:rPr lang="en-US">
                <a:solidFill>
                  <a:srgbClr val="000000"/>
                </a:solidFill>
                <a:latin typeface="Arial"/>
                <a:ea typeface="Times New Roman"/>
                <a:cs typeface="Times New Roman"/>
              </a:rPr>
              <a:t>GOES-R IFR Probability is statistically superior to Brightness Temperature Difference fields in predicting IFR conditions.  You've already seen cases that should convince you of this.  If high clouds block the view, IFR Probability can give a good signal based on model data.  If stratus is elevated, IFR Probability will screen out the region based on model data.  Both of these examples will lead to better statistics for GOES-R IFR Probabilities.  </a:t>
            </a:r>
            <a:endParaRPr lang="en-US">
              <a:ea typeface="Times New Roman"/>
              <a:cs typeface="Times New Roman"/>
            </a:endParaRPr>
          </a:p>
          <a:p>
            <a:pPr marL="171450" marR="0" indent="57150">
              <a:lnSpc>
                <a:spcPct val="115000"/>
              </a:lnSpc>
              <a:spcBef>
                <a:spcPts val="0"/>
              </a:spcBef>
              <a:spcAft>
                <a:spcPts val="0"/>
              </a:spcAft>
            </a:pPr>
            <a:r>
              <a:rPr lang="en-US">
                <a:solidFill>
                  <a:srgbClr val="000000"/>
                </a:solidFill>
                <a:ea typeface="Times New Roman"/>
                <a:cs typeface="Calibri"/>
              </a:rPr>
              <a:t>Validation here was performed using 1 day from each month.  There were roughly 1100 GOES-E scenes</a:t>
            </a:r>
            <a:r>
              <a:rPr lang="en-US">
                <a:latin typeface="Times New Roman"/>
                <a:ea typeface="Times New Roman"/>
                <a:cs typeface="Times New Roman"/>
              </a:rPr>
              <a:t>.  CSI for IFR PRobability is roughly twice that of Brightness Temperature Difference fields for lower IFR Probability values</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0B028A6-181B-F444-8EAE-4F7A1498286D}" type="slidenum">
              <a:rPr lang="en-US" smtClean="0"/>
              <a:pPr/>
              <a:t>17</a:t>
            </a:fld>
            <a:endParaRPr lang="en-US"/>
          </a:p>
        </p:txBody>
      </p:sp>
    </p:spTree>
    <p:extLst>
      <p:ext uri="{BB962C8B-B14F-4D97-AF65-F5344CB8AC3E}">
        <p14:creationId xmlns:p14="http://schemas.microsoft.com/office/powerpoint/2010/main" val="847443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Brightness Temperature Difference fields are challenged to provide information about cloud ceilings, as the satellite sees only the top of the cloud.  Brightness Temperature Difference fields cannot give information when high cirrus obstructs the view of low clouds.   IFR Probability fields in these cases can augment the satellite to give a more complete description of the near-surface saturation.</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GOES R cloud thickness fields can be used to predict fog dissipation time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18</a:t>
            </a:fld>
            <a:endParaRPr lang="en-US"/>
          </a:p>
        </p:txBody>
      </p:sp>
    </p:spTree>
    <p:extLst>
      <p:ext uri="{BB962C8B-B14F-4D97-AF65-F5344CB8AC3E}">
        <p14:creationId xmlns:p14="http://schemas.microsoft.com/office/powerpoint/2010/main" val="2561632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You can click on these links to find more information</a:t>
            </a:r>
            <a:r>
              <a:rPr lang="en-US" baseline="0" dirty="0" smtClean="0"/>
              <a:t> on the product.  This concludes the Satellite Foundation Course for GOES-R on Fog Detection.  Thank you for your attention.</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19</a:t>
            </a:fld>
            <a:endParaRPr lang="en-US"/>
          </a:p>
        </p:txBody>
      </p:sp>
    </p:spTree>
    <p:extLst>
      <p:ext uri="{BB962C8B-B14F-4D97-AF65-F5344CB8AC3E}">
        <p14:creationId xmlns:p14="http://schemas.microsoft.com/office/powerpoint/2010/main" val="208482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Learning objectives are on the left.  You'll learn which GOES-R ABI channels and products can be used to detect fog's presence and to monitor its evolution.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Note the acronyms you'll see in this training, boxed in yellow at the bottom.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Subject Matter Experts for this training are listed on the right.</a:t>
            </a:r>
            <a:r>
              <a:rPr lang="en-US">
                <a:solidFill>
                  <a:srgbClr val="000000"/>
                </a:solidFill>
                <a:latin typeface="Times New Roman"/>
                <a:ea typeface="Times New Roman"/>
                <a:cs typeface="Times New Roman"/>
              </a:rPr>
              <a:t>  Mike Pavolonis from NOAA, Corey Calvert from the Cooperative Institute for Meteorological Satellite Studies</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384633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BTD detection of clouds made up of water droplets works because water droplets in clouds are not blackbody emitters of 3.9 micrometer radiation.  The conversion of satellite-detected radiance to temperature assumes that an emitter is a blackbody;  for the case of 3.9 micrometer radiation above cloud droplets, then, where the amount of radiation detected will be less than that emitted by a blackbody, the inferred temperature is cold.  clouds do emit 11 micrometer radiation more as blackbodies, so the inferred brightness temperature won't be so cold.  In this cross-section from a fog bank to a cirrus deck, you see brightness temperature differences over the fog that are related to emissivity differences in the cloud (so that the 3.9 micrometer brightness temperature is cooler than that a 10.7 micrometer).  Over the cirrus, sub-pixel effects cause a difference so that 3.9 micrometer brightness temperatures are warmer than 10.7 micrometer brightness temperatures.  In clear regions, at night, the 10.7 and 3.9 brightness temperatures are similar</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a:t>
            </a:fld>
            <a:endParaRPr lang="en-US"/>
          </a:p>
        </p:txBody>
      </p:sp>
    </p:spTree>
    <p:extLst>
      <p:ext uri="{BB962C8B-B14F-4D97-AF65-F5344CB8AC3E}">
        <p14:creationId xmlns:p14="http://schemas.microsoft.com/office/powerpoint/2010/main" val="27008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Himawari data over northeast China near the Korean Peninsula --(Himawari and  GOES-R have similar bands).  The Band 13 (10.4) micrometer imagery shows a fairly flat field.  The AWIPS probe shows temperatures from 10.4 and from 3.9 micrometers at a point. *click* Note that the 3.9 micrometer brightness temperature is much cooler in many places, not just at the probe, as is obvious based on the 3.9 micrometer imagery.  Stratus clouds are filling the valleys in this region of Asia, and emissivity differences from the water droplets in the cloud drive temperature difference between this channel and the 10.4 micrometer channel;  those differences highlight low clouds/fog/stratus.  The difference field between those two infrared channels show signatures similar to*click*  this visible image from shortly after sunrise that confirms the presence of clouds in the valleys.  But do those clouds extend to the ground?  That's a hard thing to determine from satellite data.</a:t>
            </a:r>
            <a:r>
              <a:rPr lang="en-US">
                <a:latin typeface="Times New Roman"/>
                <a:ea typeface="Times New Roman"/>
                <a:cs typeface="Times New Roman"/>
              </a:rPr>
              <a:t> *</a:t>
            </a:r>
            <a:r>
              <a:rPr lang="en-US" smtClean="0">
                <a:latin typeface="Times New Roman"/>
                <a:ea typeface="Times New Roman"/>
                <a:cs typeface="Times New Roman"/>
              </a:rPr>
              <a:t>click*b</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224490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 Low stratus is indicated in these images by the Brightness Temperature Difference field (regions enhanced in blue, meaning positive values at night) in the lower left.  You can also infer the presence of clouds because you can't see surface features like rivers in the single band imagery.  The Advanced Night time Microphysics imagery also indicates stratus (with a blue/cyanish hue in the same region as the brightness temperature difference field)  Here's the question:  Is this stratus, or fog?    Is there stratus under the high clouds over Georgia and Tennessee?  </a:t>
            </a:r>
            <a:r>
              <a:rPr lang="en-US">
                <a:latin typeface="Times New Roman"/>
                <a:ea typeface="Times New Roman"/>
                <a:cs typeface="Times New Roman"/>
              </a:rPr>
              <a:t>  How can you tell</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a:t>
            </a:fld>
            <a:endParaRPr lang="en-US"/>
          </a:p>
        </p:txBody>
      </p:sp>
    </p:spTree>
    <p:extLst>
      <p:ext uri="{BB962C8B-B14F-4D97-AF65-F5344CB8AC3E}">
        <p14:creationId xmlns:p14="http://schemas.microsoft.com/office/powerpoint/2010/main" val="209642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5568489-EE5F-4548-95E9-6E8BC269E312}" type="slidenum">
              <a:rPr lang="en-US"/>
              <a:pPr/>
              <a:t>6</a:t>
            </a:fld>
            <a:endParaRPr lang="en-US"/>
          </a:p>
        </p:txBody>
      </p:sp>
      <p:sp>
        <p:nvSpPr>
          <p:cNvPr id="1464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03" tIns="45651" rIns="91303" bIns="45651" anchor="b">
            <a:prstTxWarp prst="textNoShape">
              <a:avLst/>
            </a:prstTxWarp>
          </a:bodyPr>
          <a:lstStyle/>
          <a:p>
            <a:pPr algn="r" defTabSz="898525"/>
            <a:fld id="{1A46DCA7-4267-814D-9012-9A5BAD1E4790}" type="slidenum">
              <a:rPr lang="en-US" sz="1200">
                <a:latin typeface="Times New Roman" charset="0"/>
              </a:rPr>
              <a:pPr algn="r" defTabSz="898525"/>
              <a:t>6</a:t>
            </a:fld>
            <a:endParaRPr lang="en-US" sz="1200">
              <a:latin typeface="Times New Roman" charset="0"/>
            </a:endParaRPr>
          </a:p>
        </p:txBody>
      </p:sp>
      <p:sp>
        <p:nvSpPr>
          <p:cNvPr id="146436" name="Rectangle 2"/>
          <p:cNvSpPr>
            <a:spLocks noGrp="1" noRot="1" noChangeAspect="1" noChangeArrowheads="1" noTextEdit="1"/>
          </p:cNvSpPr>
          <p:nvPr>
            <p:ph type="sldImg"/>
          </p:nvPr>
        </p:nvSpPr>
        <p:spPr>
          <a:xfrm>
            <a:off x="1143000" y="684213"/>
            <a:ext cx="4572000" cy="3429000"/>
          </a:xfrm>
          <a:ln/>
        </p:spPr>
      </p:sp>
      <p:sp>
        <p:nvSpPr>
          <p:cNvPr id="146437" name="Rectangle 3"/>
          <p:cNvSpPr>
            <a:spLocks noGrp="1" noChangeArrowheads="1"/>
          </p:cNvSpPr>
          <p:nvPr>
            <p:ph type="body" idx="1"/>
            <p:custDataLst>
              <p:tags r:id="rId1"/>
            </p:custDataLst>
          </p:nvPr>
        </p:nvSpPr>
        <p:spPr>
          <a:xfrm>
            <a:off x="914400" y="4343400"/>
            <a:ext cx="5029200" cy="4116388"/>
          </a:xfrm>
          <a:noFill/>
          <a:ln/>
        </p:spPr>
        <p:txBody>
          <a:bodyPr lIns="91303" tIns="45651" rIns="91303" bIns="45651"/>
          <a:lstStyle/>
          <a:p>
            <a:pPr marL="228600" marR="0">
              <a:lnSpc>
                <a:spcPct val="115000"/>
              </a:lnSpc>
              <a:spcBef>
                <a:spcPts val="0"/>
              </a:spcBef>
              <a:spcAft>
                <a:spcPts val="0"/>
              </a:spcAft>
              <a:tabLst>
                <a:tab pos="457200" algn="l"/>
              </a:tabLst>
            </a:pPr>
            <a:r>
              <a:rPr lang="en-US">
                <a:solidFill>
                  <a:srgbClr val="000000"/>
                </a:solidFill>
                <a:latin typeface="Arial"/>
                <a:ea typeface="Times New Roman"/>
                <a:cs typeface="Times New Roman"/>
              </a:rPr>
              <a:t>GOES-R IFR Probability fuses cloud information from satellites with model information (the Rapid Refresh is used over CONUS) about low-level saturation.   Other Static information is used as well to create a statistically-generated prediction about the probability of IFR conditions.</a:t>
            </a:r>
            <a:endParaRPr lang="en-US">
              <a:ea typeface="Times New Roman"/>
              <a:cs typeface="Times New Roman"/>
            </a:endParaRPr>
          </a:p>
          <a:p>
            <a:pPr marL="228600" marR="0">
              <a:lnSpc>
                <a:spcPct val="115000"/>
              </a:lnSpc>
              <a:spcBef>
                <a:spcPts val="0"/>
              </a:spcBef>
              <a:spcAft>
                <a:spcPts val="0"/>
              </a:spcAft>
              <a:tabLst>
                <a:tab pos="457200" algn="l"/>
              </a:tabLst>
            </a:pPr>
            <a:r>
              <a:rPr lang="en-US">
                <a:solidFill>
                  <a:srgbClr val="000000"/>
                </a:solidFill>
                <a:latin typeface="Arial"/>
                <a:ea typeface="Times New Roman"/>
                <a:cs typeface="Times New Roman"/>
              </a:rPr>
              <a:t> </a:t>
            </a:r>
            <a:endParaRPr lang="en-US">
              <a:ea typeface="Times New Roman"/>
              <a:cs typeface="Times New Roman"/>
            </a:endParaRPr>
          </a:p>
          <a:p>
            <a:pPr marL="228600" marR="0">
              <a:lnSpc>
                <a:spcPct val="115000"/>
              </a:lnSpc>
              <a:spcBef>
                <a:spcPts val="0"/>
              </a:spcBef>
              <a:spcAft>
                <a:spcPts val="0"/>
              </a:spcAft>
            </a:pPr>
            <a:r>
              <a:rPr lang="en-US">
                <a:solidFill>
                  <a:srgbClr val="000000"/>
                </a:solidFill>
                <a:latin typeface="Arial"/>
                <a:ea typeface="Times New Roman"/>
                <a:cs typeface="Times New Roman"/>
              </a:rPr>
              <a:t>Saturation information from the model screens out regions of mid-level stratus that are usually unimportant as a transportation hazard.  Saturation information from the model also reveals important information about low clouds under cirrus.  Model fields can struggle to depict small-scale fog events like valley fogs that occur at sub-grid scale resolutions.  </a:t>
            </a:r>
            <a:endParaRPr lang="en-US">
              <a:ea typeface="Times New Roman"/>
              <a:cs typeface="Times New Roman"/>
            </a:endParaRPr>
          </a:p>
          <a:p>
            <a:pPr marL="228600" marR="0">
              <a:lnSpc>
                <a:spcPct val="115000"/>
              </a:lnSpc>
              <a:spcBef>
                <a:spcPts val="0"/>
              </a:spcBef>
              <a:spcAft>
                <a:spcPts val="0"/>
              </a:spcAft>
            </a:pPr>
            <a:r>
              <a:rPr lang="en-US">
                <a:solidFill>
                  <a:srgbClr val="000000"/>
                </a:solidFill>
                <a:latin typeface="Arial"/>
                <a:ea typeface="Times New Roman"/>
                <a:cs typeface="Times New Roman"/>
              </a:rPr>
              <a:t> </a:t>
            </a:r>
            <a:endParaRPr lang="en-US">
              <a:ea typeface="Times New Roman"/>
              <a:cs typeface="Times New Roman"/>
            </a:endParaRPr>
          </a:p>
          <a:p>
            <a:pPr marL="228600" marR="0">
              <a:lnSpc>
                <a:spcPct val="115000"/>
              </a:lnSpc>
              <a:spcBef>
                <a:spcPts val="0"/>
              </a:spcBef>
              <a:spcAft>
                <a:spcPts val="0"/>
              </a:spcAft>
            </a:pPr>
            <a:r>
              <a:rPr lang="en-US">
                <a:solidFill>
                  <a:srgbClr val="000000"/>
                </a:solidFill>
                <a:latin typeface="Arial"/>
                <a:ea typeface="Times New Roman"/>
                <a:cs typeface="Times New Roman"/>
              </a:rPr>
              <a:t>The fusion process takes the strengths of both systems -- satellite and model --- and allows for confident identification of MVFR, IFR or Low IFR conditions even when one of the individual predictors fails at highlighting their potential</a:t>
            </a:r>
            <a:r>
              <a:rPr lang="en-US" smtClean="0">
                <a:solidFill>
                  <a:srgbClr val="000000"/>
                </a:solidFill>
                <a:latin typeface="Arial"/>
                <a:ea typeface="Times New Roman"/>
                <a:cs typeface="Times New Roman"/>
              </a:rPr>
              <a:t>.</a:t>
            </a:r>
            <a:endParaRPr lang="en-US">
              <a:ea typeface="Times New Roman"/>
              <a:cs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A024B-2687-4F46-B06D-BBFD55516037}" type="slidenum">
              <a:rPr lang="en-US" sz="1200"/>
              <a:pPr/>
              <a:t>7</a:t>
            </a:fld>
            <a:endParaRPr lang="en-US" sz="1200"/>
          </a:p>
        </p:txBody>
      </p:sp>
      <p:sp>
        <p:nvSpPr>
          <p:cNvPr id="32770" name="Rectangle 1026"/>
          <p:cNvSpPr>
            <a:spLocks noGrp="1" noRot="1" noChangeAspect="1" noChangeArrowheads="1"/>
          </p:cNvSpPr>
          <p:nvPr>
            <p:ph type="sldImg"/>
          </p:nvPr>
        </p:nvSpPr>
        <p:spPr>
          <a:solidFill>
            <a:srgbClr val="FFFFFF"/>
          </a:solidFill>
          <a:ln/>
        </p:spPr>
      </p:sp>
      <p:sp>
        <p:nvSpPr>
          <p:cNvPr id="32771" name="Rectangle 1027"/>
          <p:cNvSpPr>
            <a:spLocks noGrp="1" noChangeArrowheads="1"/>
          </p:cNvSpPr>
          <p:nvPr>
            <p:ph type="body" idx="1"/>
            <p:custDataLst>
              <p:tags r:id="rId1"/>
            </p:custDataLst>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71450" marR="0" indent="57150">
              <a:lnSpc>
                <a:spcPct val="115000"/>
              </a:lnSpc>
              <a:spcBef>
                <a:spcPts val="0"/>
              </a:spcBef>
              <a:spcAft>
                <a:spcPts val="0"/>
              </a:spcAft>
              <a:tabLst>
                <a:tab pos="457200" algn="l"/>
              </a:tabLst>
            </a:pPr>
            <a:r>
              <a:rPr lang="en-US">
                <a:solidFill>
                  <a:srgbClr val="000000"/>
                </a:solidFill>
                <a:latin typeface="Arial"/>
                <a:ea typeface="Times New Roman"/>
                <a:cs typeface="Times New Roman"/>
              </a:rPr>
              <a:t>IFR conditions was selected for this product because it has well-defined limits, unlike the more nebulous word 'fog</a:t>
            </a:r>
            <a:r>
              <a:rPr lang="en-US" smtClean="0">
                <a:solidFill>
                  <a:srgbClr val="000000"/>
                </a:solidFill>
                <a:latin typeface="Arial"/>
                <a:ea typeface="Times New Roman"/>
                <a:cs typeface="Times New Roman"/>
              </a:rPr>
              <a:t>'.</a:t>
            </a:r>
            <a:endParaRPr lang="en-US">
              <a:ea typeface="Times New Roman"/>
              <a:cs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So here's the view over the Carolinas again, but IFR Probability has replaced the RGB.</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Because information from both satellite and model are considered, IFR Probability can give a consistent signal in regions where cirrus clouds block the satellite view of low clouds, such as over northeast Georgia.  Model fields suggest low-level saturation there.  Stratus and Fog can look very similar from the satellite, but saturation information from the Rapid Refresh allows IFR Probability to screen out regions of mid-level stratus, such as over central South Carolina (where the Rapid Refresh is not suggesting that low-level saturation is occuring).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8</a:t>
            </a:fld>
            <a:endParaRPr lang="en-US"/>
          </a:p>
        </p:txBody>
      </p:sp>
    </p:spTree>
    <p:extLst>
      <p:ext uri="{BB962C8B-B14F-4D97-AF65-F5344CB8AC3E}">
        <p14:creationId xmlns:p14="http://schemas.microsoft.com/office/powerpoint/2010/main" val="123560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previous slide showed IFR probability, but there are actually three probability fields, for MVFR, IFR, and Low IFR conditions, as shown here over New England.   As you might expect, MVFR Probabilities are always greater than IFR Probabilities which are always greater than Low IFR Probabilities.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Cloud Thickness is a GOES-R Product that estimates the vertical thickness (cloud base to cloud top) of the lowest water-based cloud layer.    This product is essentially a look-up table that compares 3.9 micron emissivity to SODAR observations of cloud thickness off the west coast of the USA.  GOES-R Cloud Thickenss is not created in regions of multiple cloud layers because satellite information on the lowest layer is missing in such cases.  GOES-R Cloud Thickness is also not computed during twilight conditions because of rapid changes in the reflected component of 3.9 micron radiation.</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The fields shown here have two distinct regions.  Over coastal Maine, the satellite has an unobstructed view of low clouds.  Probability fields are pixelated, reflecting the variability inherent in satellite data.  GOES-R Cloud Thickness can be computed.  High clouds are present over eastern massachusetts, and Probability fields there rely on model data, and they consequently look much smoother because of smoothing that occurs in the model and because of relatively coarse model resolution</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9</a:t>
            </a:fld>
            <a:endParaRPr lang="en-US"/>
          </a:p>
        </p:txBody>
      </p:sp>
    </p:spTree>
    <p:extLst>
      <p:ext uri="{BB962C8B-B14F-4D97-AF65-F5344CB8AC3E}">
        <p14:creationId xmlns:p14="http://schemas.microsoft.com/office/powerpoint/2010/main" val="136192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6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0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0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8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4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rPr>
              <a:pPr/>
              <a:t>11/28/2018</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50262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18877704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5876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9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672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97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0212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7756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9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55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2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6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17752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528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5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65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86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313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2798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78635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556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847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576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5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7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02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1316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1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11/28/2018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7251281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2" r:id="rId12"/>
    <p:sldLayoutId id="2147483963" r:id="rId13"/>
    <p:sldLayoutId id="2147483964" r:id="rId14"/>
    <p:sldLayoutId id="2147483977"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11/28/2018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277532961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11/28/2018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userDrawn="1"/>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18451522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2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21.xml"/><Relationship Id="rId1" Type="http://schemas.openxmlformats.org/officeDocument/2006/relationships/tags" Target="../tags/tag2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hyperlink" Target="http://fusedfog.ssec.wisc.edu/?p=3707" TargetMode="Externa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3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2.xml"/><Relationship Id="rId6" Type="http://schemas.openxmlformats.org/officeDocument/2006/relationships/image" Target="../media/image30.gif"/><Relationship Id="rId5" Type="http://schemas.openxmlformats.org/officeDocument/2006/relationships/hyperlink" Target="http://fusedfog.ssec.wisc.edu/?p=3840"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33.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2.png"/><Relationship Id="rId5" Type="http://schemas.openxmlformats.org/officeDocument/2006/relationships/notesSlide" Target="../notesSlides/notesSlide15.xml"/><Relationship Id="rId4"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hyperlink" Target="https://cimss.ssec.wisc.edu/goes_r/proving-ground/training/GOES-R_FLS_training_09072012.pptx" TargetMode="Externa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hyperlink" Target="https://cimss.ssec.wisc.edu/goes_r/proving-ground/training/GOESR_fog_low_stratus_factsheet.docx" TargetMode="External"/><Relationship Id="rId5" Type="http://schemas.openxmlformats.org/officeDocument/2006/relationships/hyperlink" Target="http://cimss.ssec.wisc.edu/geocat/" TargetMode="External"/><Relationship Id="rId4" Type="http://schemas.openxmlformats.org/officeDocument/2006/relationships/hyperlink" Target="http://fusedfog.ssec.wisc.edu/"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gif"/><Relationship Id="rId2" Type="http://schemas.openxmlformats.org/officeDocument/2006/relationships/slideLayout" Target="../slideLayouts/slideLayout21.xml"/><Relationship Id="rId1" Type="http://schemas.openxmlformats.org/officeDocument/2006/relationships/tags" Target="../tags/tag8.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3.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2.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11.png"/><Relationship Id="rId5" Type="http://schemas.openxmlformats.org/officeDocument/2006/relationships/tags" Target="../tags/tag16.xml"/><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tags" Target="../tags/tag15.xml"/><Relationship Id="rId9" Type="http://schemas.openxmlformats.org/officeDocument/2006/relationships/notesSlide" Target="../notesSlides/notesSlide6.xm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20.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2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ags" Target="../tags/tag2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Fog/Low Clouds:  Formation and Dissipation</a:t>
            </a:r>
            <a:endParaRPr lang="en-US" sz="1400" dirty="0"/>
          </a:p>
        </p:txBody>
      </p:sp>
      <p:sp>
        <p:nvSpPr>
          <p:cNvPr id="3" name="Subtitle 2"/>
          <p:cNvSpPr>
            <a:spLocks noGrp="1"/>
          </p:cNvSpPr>
          <p:nvPr>
            <p:ph type="subTitle" idx="1"/>
          </p:nvPr>
        </p:nvSpPr>
        <p:spPr>
          <a:xfrm>
            <a:off x="1599390" y="3886200"/>
            <a:ext cx="6400800" cy="1676400"/>
          </a:xfrm>
        </p:spPr>
        <p:txBody>
          <a:bodyPr>
            <a:normAutofit/>
          </a:bodyPr>
          <a:lstStyle/>
          <a:p>
            <a:r>
              <a:rPr lang="en-US" altLang="zh-CN" sz="3200" b="1" kern="0" dirty="0">
                <a:solidFill>
                  <a:schemeClr val="tx1"/>
                </a:solidFill>
              </a:rPr>
              <a:t>Scott </a:t>
            </a:r>
            <a:r>
              <a:rPr lang="en-US" altLang="zh-CN" sz="3200" b="1" kern="0" dirty="0" smtClean="0">
                <a:solidFill>
                  <a:schemeClr val="tx1"/>
                </a:solidFill>
              </a:rPr>
              <a:t>Lindstrom</a:t>
            </a:r>
          </a:p>
          <a:p>
            <a:endParaRPr lang="en-US" altLang="zh-CN" b="1" kern="0" dirty="0">
              <a:solidFill>
                <a:schemeClr val="tx1"/>
              </a:solidFill>
            </a:endParaRPr>
          </a:p>
          <a:p>
            <a:r>
              <a:rPr lang="en-US" sz="1400" b="1" kern="0" dirty="0">
                <a:solidFill>
                  <a:schemeClr val="tx1"/>
                </a:solidFill>
              </a:rPr>
              <a:t>University of Wisconsin-Madison CIMSS</a:t>
            </a:r>
          </a:p>
          <a:p>
            <a:r>
              <a:rPr lang="en-US" sz="1400" b="1" kern="0" dirty="0">
                <a:solidFill>
                  <a:schemeClr val="tx1"/>
                </a:solidFill>
              </a:rPr>
              <a:t>(Cooperative Institute for Meteorological Satellite Studies</a:t>
            </a:r>
            <a:r>
              <a:rPr lang="en-US" sz="1400" b="1" kern="0" dirty="0" smtClean="0">
                <a:solidFill>
                  <a:schemeClr val="tx1"/>
                </a:solidFill>
              </a:rPr>
              <a:t>)</a:t>
            </a:r>
          </a:p>
          <a:p>
            <a:endParaRPr lang="en-US" sz="1400" b="1" kern="0" dirty="0">
              <a:solidFill>
                <a:schemeClr val="tx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2023166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0"/>
            <a:ext cx="7773210" cy="1143000"/>
          </a:xfrm>
        </p:spPr>
        <p:txBody>
          <a:bodyPr/>
          <a:lstStyle/>
          <a:p>
            <a:r>
              <a:rPr lang="en-US" sz="2400" dirty="0" smtClean="0"/>
              <a:t>Satellite Data can see River Valleys – Rapid Refresh data may not resolve them</a:t>
            </a:r>
            <a:endParaRPr lang="en-US" sz="2400" dirty="0"/>
          </a:p>
        </p:txBody>
      </p:sp>
      <p:sp>
        <p:nvSpPr>
          <p:cNvPr id="9" name="TextBox 8"/>
          <p:cNvSpPr txBox="1"/>
          <p:nvPr/>
        </p:nvSpPr>
        <p:spPr>
          <a:xfrm>
            <a:off x="1828800" y="6396369"/>
            <a:ext cx="5383205" cy="307777"/>
          </a:xfrm>
          <a:prstGeom prst="rect">
            <a:avLst/>
          </a:prstGeom>
          <a:noFill/>
        </p:spPr>
        <p:txBody>
          <a:bodyPr wrap="none" rtlCol="0">
            <a:spAutoFit/>
          </a:bodyPr>
          <a:lstStyle/>
          <a:p>
            <a:r>
              <a:rPr lang="en-US" sz="1400" b="1" dirty="0" smtClean="0"/>
              <a:t>Horizontal Resolution for GOES-R:  2km at sub-satellite point</a:t>
            </a:r>
            <a:endParaRPr lang="en-US" sz="1400" b="1" dirty="0"/>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40328" y="1371600"/>
            <a:ext cx="6565471" cy="4972665"/>
          </a:xfrm>
        </p:spPr>
      </p:pic>
      <p:sp>
        <p:nvSpPr>
          <p:cNvPr id="11" name="TextBox 10"/>
          <p:cNvSpPr txBox="1"/>
          <p:nvPr/>
        </p:nvSpPr>
        <p:spPr>
          <a:xfrm>
            <a:off x="5827987" y="2241019"/>
            <a:ext cx="3352799" cy="1477328"/>
          </a:xfrm>
          <a:prstGeom prst="rect">
            <a:avLst/>
          </a:prstGeom>
          <a:solidFill>
            <a:schemeClr val="bg2">
              <a:lumMod val="10000"/>
            </a:schemeClr>
          </a:solidFill>
        </p:spPr>
        <p:txBody>
          <a:bodyPr wrap="square" rtlCol="0">
            <a:spAutoFit/>
          </a:bodyPr>
          <a:lstStyle/>
          <a:p>
            <a:r>
              <a:rPr lang="en-US" dirty="0" smtClean="0">
                <a:solidFill>
                  <a:srgbClr val="FFFF00"/>
                </a:solidFill>
              </a:rPr>
              <a:t>Higher Probabilities where Satellite detects clouds in River Valleys, or is it because Rapid Refresh doesn’t have a  big signal here?</a:t>
            </a:r>
            <a:endParaRPr lang="en-US" dirty="0">
              <a:solidFill>
                <a:srgbClr val="FFFF00"/>
              </a:solidFill>
            </a:endParaRPr>
          </a:p>
        </p:txBody>
      </p:sp>
      <p:cxnSp>
        <p:nvCxnSpPr>
          <p:cNvPr id="13" name="Straight Arrow Connector 12"/>
          <p:cNvCxnSpPr/>
          <p:nvPr/>
        </p:nvCxnSpPr>
        <p:spPr>
          <a:xfrm flipH="1">
            <a:off x="3352800" y="3718347"/>
            <a:ext cx="2475187" cy="62505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114800" y="3718347"/>
            <a:ext cx="1713187" cy="153945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213201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819457"/>
          </a:xfrm>
        </p:spPr>
        <p:txBody>
          <a:bodyPr/>
          <a:lstStyle/>
          <a:p>
            <a:r>
              <a:rPr lang="en-US" dirty="0" smtClean="0"/>
              <a:t>Fog over Idaho under cirrus</a:t>
            </a:r>
            <a:endParaRPr lang="en-US" dirty="0"/>
          </a:p>
        </p:txBody>
      </p:sp>
      <p:sp>
        <p:nvSpPr>
          <p:cNvPr id="6" name="TextBox 5"/>
          <p:cNvSpPr txBox="1"/>
          <p:nvPr/>
        </p:nvSpPr>
        <p:spPr>
          <a:xfrm>
            <a:off x="1004455" y="5376723"/>
            <a:ext cx="1813317" cy="369332"/>
          </a:xfrm>
          <a:prstGeom prst="rect">
            <a:avLst/>
          </a:prstGeom>
          <a:solidFill>
            <a:schemeClr val="bg2">
              <a:lumMod val="10000"/>
            </a:schemeClr>
          </a:solidFill>
        </p:spPr>
        <p:txBody>
          <a:bodyPr wrap="none" rtlCol="0">
            <a:spAutoFit/>
          </a:bodyPr>
          <a:lstStyle/>
          <a:p>
            <a:r>
              <a:rPr lang="en-US" b="1" dirty="0" smtClean="0">
                <a:solidFill>
                  <a:srgbClr val="FFFF00"/>
                </a:solidFill>
              </a:rPr>
              <a:t>IFR Probability</a:t>
            </a:r>
            <a:endParaRPr lang="en-US" b="1" dirty="0">
              <a:solidFill>
                <a:srgbClr val="FFFF00"/>
              </a:solidFill>
            </a:endParaRPr>
          </a:p>
        </p:txBody>
      </p:sp>
      <p:sp>
        <p:nvSpPr>
          <p:cNvPr id="7" name="TextBox 6"/>
          <p:cNvSpPr txBox="1"/>
          <p:nvPr/>
        </p:nvSpPr>
        <p:spPr>
          <a:xfrm>
            <a:off x="938284" y="2819465"/>
            <a:ext cx="2015295" cy="369332"/>
          </a:xfrm>
          <a:prstGeom prst="rect">
            <a:avLst/>
          </a:prstGeom>
          <a:solidFill>
            <a:schemeClr val="bg2">
              <a:lumMod val="10000"/>
            </a:schemeClr>
          </a:solidFill>
        </p:spPr>
        <p:txBody>
          <a:bodyPr wrap="none" rtlCol="0">
            <a:spAutoFit/>
          </a:bodyPr>
          <a:lstStyle/>
          <a:p>
            <a:r>
              <a:rPr lang="en-US" b="1" dirty="0" smtClean="0">
                <a:solidFill>
                  <a:srgbClr val="FFFF00"/>
                </a:solidFill>
              </a:rPr>
              <a:t>10.3 </a:t>
            </a:r>
            <a:r>
              <a:rPr lang="en-US" b="1" dirty="0" smtClean="0">
                <a:solidFill>
                  <a:srgbClr val="FFFF00"/>
                </a:solidFill>
                <a:latin typeface="Symbol" panose="05050102010706020507" pitchFamily="18" charset="2"/>
              </a:rPr>
              <a:t>m</a:t>
            </a:r>
            <a:r>
              <a:rPr lang="en-US" b="1" dirty="0" smtClean="0">
                <a:solidFill>
                  <a:srgbClr val="FFFF00"/>
                </a:solidFill>
              </a:rPr>
              <a:t>m – 3.9 </a:t>
            </a:r>
            <a:r>
              <a:rPr lang="en-US" b="1" dirty="0" smtClean="0">
                <a:solidFill>
                  <a:srgbClr val="FFFF00"/>
                </a:solidFill>
                <a:latin typeface="Symbol" panose="05050102010706020507" pitchFamily="18" charset="2"/>
              </a:rPr>
              <a:t>m</a:t>
            </a:r>
            <a:r>
              <a:rPr lang="en-US" b="1" dirty="0" smtClean="0">
                <a:solidFill>
                  <a:srgbClr val="FFFF00"/>
                </a:solidFill>
              </a:rPr>
              <a:t>m</a:t>
            </a:r>
            <a:endParaRPr lang="en-US" b="1" dirty="0">
              <a:solidFill>
                <a:srgbClr val="FFFF00"/>
              </a:solidFill>
            </a:endParaRPr>
          </a:p>
        </p:txBody>
      </p:sp>
      <p:sp>
        <p:nvSpPr>
          <p:cNvPr id="8" name="TextBox 7"/>
          <p:cNvSpPr txBox="1"/>
          <p:nvPr/>
        </p:nvSpPr>
        <p:spPr>
          <a:xfrm>
            <a:off x="1898163" y="6094020"/>
            <a:ext cx="1069524" cy="369332"/>
          </a:xfrm>
          <a:prstGeom prst="rect">
            <a:avLst/>
          </a:prstGeom>
          <a:noFill/>
        </p:spPr>
        <p:txBody>
          <a:bodyPr wrap="none" rtlCol="0">
            <a:spAutoFit/>
          </a:bodyPr>
          <a:lstStyle/>
          <a:p>
            <a:r>
              <a:rPr lang="en-US" dirty="0" smtClean="0">
                <a:hlinkClick r:id="rId4"/>
              </a:rPr>
              <a:t>(Source)</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763" y="1328382"/>
            <a:ext cx="1828800" cy="146479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2000" y="1328382"/>
            <a:ext cx="1828800" cy="146479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4300" y="1328382"/>
            <a:ext cx="1828800" cy="146479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2325" y="1328382"/>
            <a:ext cx="1828800" cy="1464794"/>
          </a:xfrm>
          <a:prstGeom prst="rect">
            <a:avLst/>
          </a:prstGeom>
        </p:spPr>
      </p:pic>
      <p:sp>
        <p:nvSpPr>
          <p:cNvPr id="16" name="TextBox 15"/>
          <p:cNvSpPr txBox="1"/>
          <p:nvPr/>
        </p:nvSpPr>
        <p:spPr>
          <a:xfrm>
            <a:off x="983763" y="2513823"/>
            <a:ext cx="559127" cy="276999"/>
          </a:xfrm>
          <a:prstGeom prst="rect">
            <a:avLst/>
          </a:prstGeom>
          <a:solidFill>
            <a:schemeClr val="bg1">
              <a:lumMod val="85000"/>
            </a:schemeClr>
          </a:solidFill>
        </p:spPr>
        <p:txBody>
          <a:bodyPr wrap="none" lIns="0" tIns="0" rIns="45720" bIns="0" rtlCol="0">
            <a:spAutoFit/>
          </a:bodyPr>
          <a:lstStyle/>
          <a:p>
            <a:r>
              <a:rPr lang="en-US" dirty="0" smtClean="0"/>
              <a:t>0557</a:t>
            </a:r>
            <a:endParaRPr lang="en-US" dirty="0"/>
          </a:p>
        </p:txBody>
      </p:sp>
      <p:sp>
        <p:nvSpPr>
          <p:cNvPr id="17" name="TextBox 16"/>
          <p:cNvSpPr txBox="1"/>
          <p:nvPr/>
        </p:nvSpPr>
        <p:spPr>
          <a:xfrm>
            <a:off x="2963106" y="2513822"/>
            <a:ext cx="559127" cy="276999"/>
          </a:xfrm>
          <a:prstGeom prst="rect">
            <a:avLst/>
          </a:prstGeom>
          <a:solidFill>
            <a:schemeClr val="bg1">
              <a:lumMod val="85000"/>
            </a:schemeClr>
          </a:solidFill>
        </p:spPr>
        <p:txBody>
          <a:bodyPr wrap="none" lIns="0" tIns="0" rIns="45720" bIns="0" rtlCol="0">
            <a:spAutoFit/>
          </a:bodyPr>
          <a:lstStyle/>
          <a:p>
            <a:r>
              <a:rPr lang="en-US" dirty="0" smtClean="0"/>
              <a:t>0857</a:t>
            </a:r>
            <a:endParaRPr lang="en-US" dirty="0"/>
          </a:p>
        </p:txBody>
      </p:sp>
      <p:sp>
        <p:nvSpPr>
          <p:cNvPr id="18" name="TextBox 17"/>
          <p:cNvSpPr txBox="1"/>
          <p:nvPr/>
        </p:nvSpPr>
        <p:spPr>
          <a:xfrm>
            <a:off x="4928616" y="2513044"/>
            <a:ext cx="524887" cy="276999"/>
          </a:xfrm>
          <a:prstGeom prst="rect">
            <a:avLst/>
          </a:prstGeom>
          <a:solidFill>
            <a:schemeClr val="bg1">
              <a:lumMod val="85000"/>
            </a:schemeClr>
          </a:solidFill>
        </p:spPr>
        <p:txBody>
          <a:bodyPr wrap="none" lIns="0" tIns="0" rIns="45720" bIns="0" rtlCol="0">
            <a:spAutoFit/>
          </a:bodyPr>
          <a:lstStyle/>
          <a:p>
            <a:r>
              <a:rPr lang="en-US" dirty="0" smtClean="0"/>
              <a:t>1112</a:t>
            </a:r>
            <a:endParaRPr lang="en-US" dirty="0"/>
          </a:p>
        </p:txBody>
      </p:sp>
      <p:sp>
        <p:nvSpPr>
          <p:cNvPr id="19" name="TextBox 18"/>
          <p:cNvSpPr txBox="1"/>
          <p:nvPr/>
        </p:nvSpPr>
        <p:spPr>
          <a:xfrm>
            <a:off x="6922008" y="2512654"/>
            <a:ext cx="559127" cy="276999"/>
          </a:xfrm>
          <a:prstGeom prst="rect">
            <a:avLst/>
          </a:prstGeom>
          <a:solidFill>
            <a:schemeClr val="bg1">
              <a:lumMod val="85000"/>
            </a:schemeClr>
          </a:solidFill>
        </p:spPr>
        <p:txBody>
          <a:bodyPr wrap="none" lIns="0" tIns="0" rIns="45720" bIns="0" rtlCol="0">
            <a:spAutoFit/>
          </a:bodyPr>
          <a:lstStyle/>
          <a:p>
            <a:r>
              <a:rPr lang="en-US" dirty="0" smtClean="0"/>
              <a:t>1302</a:t>
            </a:r>
            <a:endParaRPr lang="en-US" dirty="0"/>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972" y="3886200"/>
            <a:ext cx="1828800" cy="1464794"/>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2656" y="3886200"/>
            <a:ext cx="1828800" cy="1464794"/>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28616" y="3886200"/>
            <a:ext cx="1828800" cy="1464794"/>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2008" y="3886200"/>
            <a:ext cx="1828800" cy="1464794"/>
          </a:xfrm>
          <a:prstGeom prst="rect">
            <a:avLst/>
          </a:prstGeom>
        </p:spPr>
      </p:pic>
      <p:sp>
        <p:nvSpPr>
          <p:cNvPr id="24" name="TextBox 23"/>
          <p:cNvSpPr txBox="1"/>
          <p:nvPr/>
        </p:nvSpPr>
        <p:spPr>
          <a:xfrm>
            <a:off x="6922325" y="5085870"/>
            <a:ext cx="559127" cy="276999"/>
          </a:xfrm>
          <a:prstGeom prst="rect">
            <a:avLst/>
          </a:prstGeom>
          <a:solidFill>
            <a:schemeClr val="bg1">
              <a:lumMod val="85000"/>
            </a:schemeClr>
          </a:solidFill>
        </p:spPr>
        <p:txBody>
          <a:bodyPr wrap="none" lIns="0" tIns="0" rIns="45720" bIns="0" rtlCol="0">
            <a:spAutoFit/>
          </a:bodyPr>
          <a:lstStyle/>
          <a:p>
            <a:r>
              <a:rPr lang="en-US" dirty="0" smtClean="0"/>
              <a:t>1302</a:t>
            </a:r>
            <a:endParaRPr lang="en-US" dirty="0"/>
          </a:p>
        </p:txBody>
      </p:sp>
      <p:sp>
        <p:nvSpPr>
          <p:cNvPr id="25" name="TextBox 24"/>
          <p:cNvSpPr txBox="1"/>
          <p:nvPr/>
        </p:nvSpPr>
        <p:spPr>
          <a:xfrm>
            <a:off x="4928616" y="5085870"/>
            <a:ext cx="524887" cy="276999"/>
          </a:xfrm>
          <a:prstGeom prst="rect">
            <a:avLst/>
          </a:prstGeom>
          <a:solidFill>
            <a:schemeClr val="bg1">
              <a:lumMod val="85000"/>
            </a:schemeClr>
          </a:solidFill>
        </p:spPr>
        <p:txBody>
          <a:bodyPr wrap="none" lIns="0" tIns="0" rIns="45720" bIns="0" rtlCol="0">
            <a:spAutoFit/>
          </a:bodyPr>
          <a:lstStyle/>
          <a:p>
            <a:r>
              <a:rPr lang="en-US" dirty="0" smtClean="0"/>
              <a:t>1112</a:t>
            </a:r>
            <a:endParaRPr lang="en-US" dirty="0"/>
          </a:p>
        </p:txBody>
      </p:sp>
      <p:sp>
        <p:nvSpPr>
          <p:cNvPr id="26" name="TextBox 25"/>
          <p:cNvSpPr txBox="1"/>
          <p:nvPr/>
        </p:nvSpPr>
        <p:spPr>
          <a:xfrm>
            <a:off x="2960716" y="5085870"/>
            <a:ext cx="559127" cy="276999"/>
          </a:xfrm>
          <a:prstGeom prst="rect">
            <a:avLst/>
          </a:prstGeom>
          <a:solidFill>
            <a:schemeClr val="bg1">
              <a:lumMod val="85000"/>
            </a:schemeClr>
          </a:solidFill>
        </p:spPr>
        <p:txBody>
          <a:bodyPr wrap="none" lIns="0" tIns="0" rIns="45720" bIns="0" rtlCol="0">
            <a:spAutoFit/>
          </a:bodyPr>
          <a:lstStyle/>
          <a:p>
            <a:r>
              <a:rPr lang="en-US" dirty="0" smtClean="0"/>
              <a:t>0857</a:t>
            </a:r>
            <a:endParaRPr lang="en-US" dirty="0"/>
          </a:p>
        </p:txBody>
      </p:sp>
      <p:sp>
        <p:nvSpPr>
          <p:cNvPr id="27" name="TextBox 26"/>
          <p:cNvSpPr txBox="1"/>
          <p:nvPr/>
        </p:nvSpPr>
        <p:spPr>
          <a:xfrm>
            <a:off x="988972" y="5085870"/>
            <a:ext cx="559127" cy="276999"/>
          </a:xfrm>
          <a:prstGeom prst="rect">
            <a:avLst/>
          </a:prstGeom>
          <a:solidFill>
            <a:schemeClr val="bg1">
              <a:lumMod val="85000"/>
            </a:schemeClr>
          </a:solidFill>
        </p:spPr>
        <p:txBody>
          <a:bodyPr wrap="none" lIns="0" tIns="0" rIns="45720" bIns="0" rtlCol="0">
            <a:spAutoFit/>
          </a:bodyPr>
          <a:lstStyle/>
          <a:p>
            <a:r>
              <a:rPr lang="en-US" dirty="0" smtClean="0"/>
              <a:t>0557</a:t>
            </a:r>
            <a:endParaRPr lang="en-US" dirty="0"/>
          </a:p>
        </p:txBody>
      </p:sp>
    </p:spTree>
    <p:custDataLst>
      <p:tags r:id="rId1"/>
    </p:custDataLst>
    <p:extLst>
      <p:ext uri="{BB962C8B-B14F-4D97-AF65-F5344CB8AC3E}">
        <p14:creationId xmlns:p14="http://schemas.microsoft.com/office/powerpoint/2010/main" val="95434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Fog Dissipation as a function of Cloud Thickness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56581" y="1424604"/>
            <a:ext cx="7146824" cy="5360118"/>
          </a:xfrm>
        </p:spPr>
      </p:pic>
    </p:spTree>
    <p:custDataLst>
      <p:tags r:id="rId1"/>
    </p:custDataLst>
    <p:extLst>
      <p:ext uri="{BB962C8B-B14F-4D97-AF65-F5344CB8AC3E}">
        <p14:creationId xmlns:p14="http://schemas.microsoft.com/office/powerpoint/2010/main" val="3527198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1595694"/>
            <a:ext cx="7075738" cy="4525963"/>
          </a:xfrm>
        </p:spPr>
      </p:pic>
      <p:sp>
        <p:nvSpPr>
          <p:cNvPr id="2" name="Title 1"/>
          <p:cNvSpPr>
            <a:spLocks noGrp="1"/>
          </p:cNvSpPr>
          <p:nvPr>
            <p:ph type="title"/>
          </p:nvPr>
        </p:nvSpPr>
        <p:spPr>
          <a:xfrm>
            <a:off x="913590" y="274638"/>
            <a:ext cx="7773210" cy="563562"/>
          </a:xfrm>
        </p:spPr>
        <p:txBody>
          <a:bodyPr/>
          <a:lstStyle/>
          <a:p>
            <a:r>
              <a:rPr lang="en-US" sz="3200" dirty="0" smtClean="0"/>
              <a:t>Cloud Thickness and Dissipation</a:t>
            </a:r>
            <a:endParaRPr lang="en-US" sz="3200" dirty="0"/>
          </a:p>
        </p:txBody>
      </p:sp>
      <p:sp>
        <p:nvSpPr>
          <p:cNvPr id="6" name="TextBox 5"/>
          <p:cNvSpPr txBox="1"/>
          <p:nvPr/>
        </p:nvSpPr>
        <p:spPr>
          <a:xfrm>
            <a:off x="1524000" y="5530334"/>
            <a:ext cx="3959289" cy="369332"/>
          </a:xfrm>
          <a:prstGeom prst="rect">
            <a:avLst/>
          </a:prstGeom>
          <a:solidFill>
            <a:schemeClr val="bg1">
              <a:lumMod val="85000"/>
            </a:schemeClr>
          </a:solidFill>
        </p:spPr>
        <p:txBody>
          <a:bodyPr wrap="none" rtlCol="0">
            <a:spAutoFit/>
          </a:bodyPr>
          <a:lstStyle/>
          <a:p>
            <a:r>
              <a:rPr lang="en-US" dirty="0" smtClean="0"/>
              <a:t>1107 UTC GOES-R Cloud Thickness</a:t>
            </a:r>
            <a:endParaRPr lang="en-US" dirty="0"/>
          </a:p>
        </p:txBody>
      </p:sp>
      <p:sp>
        <p:nvSpPr>
          <p:cNvPr id="9" name="Oval 8"/>
          <p:cNvSpPr/>
          <p:nvPr/>
        </p:nvSpPr>
        <p:spPr>
          <a:xfrm rot="18779573">
            <a:off x="4408331" y="3631032"/>
            <a:ext cx="2219243" cy="1830848"/>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267817" y="6289706"/>
            <a:ext cx="915635" cy="369332"/>
          </a:xfrm>
          <a:prstGeom prst="rect">
            <a:avLst/>
          </a:prstGeom>
          <a:noFill/>
        </p:spPr>
        <p:txBody>
          <a:bodyPr wrap="none" rtlCol="0">
            <a:spAutoFit/>
          </a:bodyPr>
          <a:lstStyle/>
          <a:p>
            <a:r>
              <a:rPr lang="en-US" dirty="0" smtClean="0">
                <a:hlinkClick r:id="rId5"/>
              </a:rPr>
              <a:t>Source</a:t>
            </a: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817" y="914399"/>
            <a:ext cx="4114800" cy="2632013"/>
          </a:xfrm>
          <a:prstGeom prst="rect">
            <a:avLst/>
          </a:prstGeom>
        </p:spPr>
      </p:pic>
    </p:spTree>
    <p:custDataLst>
      <p:tags r:id="rId1"/>
    </p:custDataLst>
    <p:extLst>
      <p:ext uri="{BB962C8B-B14F-4D97-AF65-F5344CB8AC3E}">
        <p14:creationId xmlns:p14="http://schemas.microsoft.com/office/powerpoint/2010/main" val="246174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_map.png"/>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r="34616"/>
          <a:stretch/>
        </p:blipFill>
        <p:spPr>
          <a:xfrm rot="16200000">
            <a:off x="4053144" y="1098322"/>
            <a:ext cx="3987424" cy="6088333"/>
          </a:xfrm>
          <a:prstGeom prst="rect">
            <a:avLst/>
          </a:prstGeom>
        </p:spPr>
      </p:pic>
      <p:sp>
        <p:nvSpPr>
          <p:cNvPr id="2" name="TextBox 1"/>
          <p:cNvSpPr txBox="1"/>
          <p:nvPr/>
        </p:nvSpPr>
        <p:spPr>
          <a:xfrm>
            <a:off x="1097362" y="93043"/>
            <a:ext cx="7818038" cy="646331"/>
          </a:xfrm>
          <a:prstGeom prst="rect">
            <a:avLst/>
          </a:prstGeom>
          <a:noFill/>
        </p:spPr>
        <p:txBody>
          <a:bodyPr wrap="square" rtlCol="0">
            <a:spAutoFit/>
          </a:bodyPr>
          <a:lstStyle/>
          <a:p>
            <a:pPr algn="ctr"/>
            <a:r>
              <a:rPr lang="en-US" sz="3600" b="1" dirty="0" smtClean="0">
                <a:solidFill>
                  <a:srgbClr val="0000FF"/>
                </a:solidFill>
              </a:rPr>
              <a:t>Keep in mind…. (Model Domains)</a:t>
            </a:r>
            <a:endParaRPr lang="en-US" sz="3600" b="1" dirty="0">
              <a:solidFill>
                <a:srgbClr val="0000FF"/>
              </a:solidFill>
            </a:endParaRPr>
          </a:p>
        </p:txBody>
      </p:sp>
      <p:sp>
        <p:nvSpPr>
          <p:cNvPr id="7" name="Content Placeholder 2"/>
          <p:cNvSpPr txBox="1">
            <a:spLocks/>
          </p:cNvSpPr>
          <p:nvPr/>
        </p:nvSpPr>
        <p:spPr>
          <a:xfrm>
            <a:off x="914400" y="809996"/>
            <a:ext cx="8142574" cy="73076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t>Model used to predict location of FLS varies and there are inter-model seams</a:t>
            </a:r>
          </a:p>
        </p:txBody>
      </p:sp>
      <p:sp>
        <p:nvSpPr>
          <p:cNvPr id="18" name="PPTShape_0"/>
          <p:cNvSpPr txBox="1">
            <a:spLocks/>
          </p:cNvSpPr>
          <p:nvPr/>
        </p:nvSpPr>
        <p:spPr>
          <a:xfrm>
            <a:off x="1097362" y="5502207"/>
            <a:ext cx="3249609" cy="1334673"/>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t>GOES-R FLS products can significantly change between neighboring pixels at model seams.</a:t>
            </a:r>
          </a:p>
        </p:txBody>
      </p:sp>
      <p:sp>
        <p:nvSpPr>
          <p:cNvPr id="9" name="Freeform 8"/>
          <p:cNvSpPr/>
          <p:nvPr/>
        </p:nvSpPr>
        <p:spPr>
          <a:xfrm>
            <a:off x="4777364" y="2392454"/>
            <a:ext cx="2702496" cy="869381"/>
          </a:xfrm>
          <a:custGeom>
            <a:avLst/>
            <a:gdLst>
              <a:gd name="connsiteX0" fmla="*/ 0 w 2702496"/>
              <a:gd name="connsiteY0" fmla="*/ 0 h 869381"/>
              <a:gd name="connsiteX1" fmla="*/ 1233106 w 2702496"/>
              <a:gd name="connsiteY1" fmla="*/ 819638 h 869381"/>
              <a:gd name="connsiteX2" fmla="*/ 2702496 w 2702496"/>
              <a:gd name="connsiteY2" fmla="*/ 782717 h 869381"/>
              <a:gd name="connsiteX3" fmla="*/ 2702496 w 2702496"/>
              <a:gd name="connsiteY3" fmla="*/ 782717 h 869381"/>
            </a:gdLst>
            <a:ahLst/>
            <a:cxnLst>
              <a:cxn ang="0">
                <a:pos x="connsiteX0" y="connsiteY0"/>
              </a:cxn>
              <a:cxn ang="0">
                <a:pos x="connsiteX1" y="connsiteY1"/>
              </a:cxn>
              <a:cxn ang="0">
                <a:pos x="connsiteX2" y="connsiteY2"/>
              </a:cxn>
              <a:cxn ang="0">
                <a:pos x="connsiteX3" y="connsiteY3"/>
              </a:cxn>
            </a:cxnLst>
            <a:rect l="l" t="t" r="r" b="b"/>
            <a:pathLst>
              <a:path w="2702496" h="869381">
                <a:moveTo>
                  <a:pt x="0" y="0"/>
                </a:moveTo>
                <a:cubicBezTo>
                  <a:pt x="391345" y="344592"/>
                  <a:pt x="782690" y="689185"/>
                  <a:pt x="1233106" y="819638"/>
                </a:cubicBezTo>
                <a:cubicBezTo>
                  <a:pt x="1683522" y="950091"/>
                  <a:pt x="2702496" y="782717"/>
                  <a:pt x="2702496" y="782717"/>
                </a:cubicBezTo>
                <a:lnTo>
                  <a:pt x="2702496" y="782717"/>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477803" y="4570769"/>
            <a:ext cx="3861763" cy="1336526"/>
          </a:xfrm>
          <a:custGeom>
            <a:avLst/>
            <a:gdLst>
              <a:gd name="connsiteX0" fmla="*/ 0 w 2702496"/>
              <a:gd name="connsiteY0" fmla="*/ 0 h 869381"/>
              <a:gd name="connsiteX1" fmla="*/ 1233106 w 2702496"/>
              <a:gd name="connsiteY1" fmla="*/ 819638 h 869381"/>
              <a:gd name="connsiteX2" fmla="*/ 2702496 w 2702496"/>
              <a:gd name="connsiteY2" fmla="*/ 782717 h 869381"/>
              <a:gd name="connsiteX3" fmla="*/ 2702496 w 2702496"/>
              <a:gd name="connsiteY3" fmla="*/ 782717 h 869381"/>
            </a:gdLst>
            <a:ahLst/>
            <a:cxnLst>
              <a:cxn ang="0">
                <a:pos x="connsiteX0" y="connsiteY0"/>
              </a:cxn>
              <a:cxn ang="0">
                <a:pos x="connsiteX1" y="connsiteY1"/>
              </a:cxn>
              <a:cxn ang="0">
                <a:pos x="connsiteX2" y="connsiteY2"/>
              </a:cxn>
              <a:cxn ang="0">
                <a:pos x="connsiteX3" y="connsiteY3"/>
              </a:cxn>
            </a:cxnLst>
            <a:rect l="l" t="t" r="r" b="b"/>
            <a:pathLst>
              <a:path w="2702496" h="869381">
                <a:moveTo>
                  <a:pt x="0" y="0"/>
                </a:moveTo>
                <a:cubicBezTo>
                  <a:pt x="391345" y="344592"/>
                  <a:pt x="782690" y="689185"/>
                  <a:pt x="1233106" y="819638"/>
                </a:cubicBezTo>
                <a:cubicBezTo>
                  <a:pt x="1683522" y="950091"/>
                  <a:pt x="2702496" y="782717"/>
                  <a:pt x="2702496" y="782717"/>
                </a:cubicBezTo>
                <a:lnTo>
                  <a:pt x="2702496" y="782717"/>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a:stCxn id="9" idx="0"/>
          </p:cNvCxnSpPr>
          <p:nvPr/>
        </p:nvCxnSpPr>
        <p:spPr>
          <a:xfrm flipH="1">
            <a:off x="3477803" y="2392454"/>
            <a:ext cx="1299561" cy="217831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9" idx="2"/>
            <a:endCxn id="20" idx="2"/>
          </p:cNvCxnSpPr>
          <p:nvPr/>
        </p:nvCxnSpPr>
        <p:spPr>
          <a:xfrm flipH="1">
            <a:off x="7339566" y="3175171"/>
            <a:ext cx="140294" cy="25988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84112" y="2333381"/>
            <a:ext cx="1439855" cy="139559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309003" y="3728980"/>
            <a:ext cx="1114964" cy="900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3957754" y="2333381"/>
            <a:ext cx="1026358" cy="106331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957754" y="3396694"/>
            <a:ext cx="1351249" cy="123314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5153941" y="3891430"/>
            <a:ext cx="1506310" cy="307384"/>
          </a:xfrm>
          <a:custGeom>
            <a:avLst/>
            <a:gdLst>
              <a:gd name="connsiteX0" fmla="*/ 0 w 1506310"/>
              <a:gd name="connsiteY0" fmla="*/ 0 h 307384"/>
              <a:gd name="connsiteX1" fmla="*/ 797458 w 1506310"/>
              <a:gd name="connsiteY1" fmla="*/ 302749 h 307384"/>
              <a:gd name="connsiteX2" fmla="*/ 1506310 w 1506310"/>
              <a:gd name="connsiteY2" fmla="*/ 155067 h 307384"/>
            </a:gdLst>
            <a:ahLst/>
            <a:cxnLst>
              <a:cxn ang="0">
                <a:pos x="connsiteX0" y="connsiteY0"/>
              </a:cxn>
              <a:cxn ang="0">
                <a:pos x="connsiteX1" y="connsiteY1"/>
              </a:cxn>
              <a:cxn ang="0">
                <a:pos x="connsiteX2" y="connsiteY2"/>
              </a:cxn>
            </a:cxnLst>
            <a:rect l="l" t="t" r="r" b="b"/>
            <a:pathLst>
              <a:path w="1506310" h="307384">
                <a:moveTo>
                  <a:pt x="0" y="0"/>
                </a:moveTo>
                <a:cubicBezTo>
                  <a:pt x="273203" y="138452"/>
                  <a:pt x="546406" y="276905"/>
                  <a:pt x="797458" y="302749"/>
                </a:cubicBezTo>
                <a:cubicBezTo>
                  <a:pt x="1048510" y="328593"/>
                  <a:pt x="1277410" y="241830"/>
                  <a:pt x="1506310" y="155067"/>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rot="315180">
            <a:off x="4673989" y="5092375"/>
            <a:ext cx="2252079" cy="307384"/>
          </a:xfrm>
          <a:custGeom>
            <a:avLst/>
            <a:gdLst>
              <a:gd name="connsiteX0" fmla="*/ 0 w 1506310"/>
              <a:gd name="connsiteY0" fmla="*/ 0 h 307384"/>
              <a:gd name="connsiteX1" fmla="*/ 797458 w 1506310"/>
              <a:gd name="connsiteY1" fmla="*/ 302749 h 307384"/>
              <a:gd name="connsiteX2" fmla="*/ 1506310 w 1506310"/>
              <a:gd name="connsiteY2" fmla="*/ 155067 h 307384"/>
            </a:gdLst>
            <a:ahLst/>
            <a:cxnLst>
              <a:cxn ang="0">
                <a:pos x="connsiteX0" y="connsiteY0"/>
              </a:cxn>
              <a:cxn ang="0">
                <a:pos x="connsiteX1" y="connsiteY1"/>
              </a:cxn>
              <a:cxn ang="0">
                <a:pos x="connsiteX2" y="connsiteY2"/>
              </a:cxn>
            </a:cxnLst>
            <a:rect l="l" t="t" r="r" b="b"/>
            <a:pathLst>
              <a:path w="1506310" h="307384">
                <a:moveTo>
                  <a:pt x="0" y="0"/>
                </a:moveTo>
                <a:cubicBezTo>
                  <a:pt x="273203" y="138452"/>
                  <a:pt x="546406" y="276905"/>
                  <a:pt x="797458" y="302749"/>
                </a:cubicBezTo>
                <a:cubicBezTo>
                  <a:pt x="1048510" y="328593"/>
                  <a:pt x="1277410" y="241830"/>
                  <a:pt x="1506310" y="155067"/>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a:stCxn id="25" idx="0"/>
            <a:endCxn id="38" idx="0"/>
          </p:cNvCxnSpPr>
          <p:nvPr/>
        </p:nvCxnSpPr>
        <p:spPr>
          <a:xfrm flipH="1">
            <a:off x="4692789" y="3891430"/>
            <a:ext cx="461152" cy="109849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38" idx="2"/>
          </p:cNvCxnSpPr>
          <p:nvPr/>
        </p:nvCxnSpPr>
        <p:spPr>
          <a:xfrm>
            <a:off x="6660251" y="4043830"/>
            <a:ext cx="260962" cy="130669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57119" y="3003140"/>
            <a:ext cx="996821" cy="738664"/>
          </a:xfrm>
          <a:prstGeom prst="rect">
            <a:avLst/>
          </a:prstGeom>
          <a:noFill/>
        </p:spPr>
        <p:txBody>
          <a:bodyPr wrap="square" rtlCol="0">
            <a:spAutoFit/>
          </a:bodyPr>
          <a:lstStyle/>
          <a:p>
            <a:pPr algn="ctr"/>
            <a:r>
              <a:rPr lang="en-US" sz="1400" b="1" dirty="0" smtClean="0">
                <a:solidFill>
                  <a:srgbClr val="0000FF"/>
                </a:solidFill>
              </a:rPr>
              <a:t>AK</a:t>
            </a:r>
          </a:p>
          <a:p>
            <a:pPr algn="ctr"/>
            <a:r>
              <a:rPr lang="en-US" sz="1400" b="1" dirty="0" smtClean="0">
                <a:solidFill>
                  <a:srgbClr val="0000FF"/>
                </a:solidFill>
              </a:rPr>
              <a:t>Grid</a:t>
            </a:r>
          </a:p>
          <a:p>
            <a:pPr algn="ctr"/>
            <a:r>
              <a:rPr lang="en-US" sz="1400" b="1" dirty="0" smtClean="0">
                <a:solidFill>
                  <a:srgbClr val="0000FF"/>
                </a:solidFill>
              </a:rPr>
              <a:t>(~11 km)</a:t>
            </a:r>
            <a:endParaRPr lang="en-US" sz="1400" b="1" dirty="0">
              <a:solidFill>
                <a:srgbClr val="0000FF"/>
              </a:solidFill>
            </a:endParaRPr>
          </a:p>
        </p:txBody>
      </p:sp>
      <p:sp>
        <p:nvSpPr>
          <p:cNvPr id="46" name="TextBox 45"/>
          <p:cNvSpPr txBox="1"/>
          <p:nvPr/>
        </p:nvSpPr>
        <p:spPr>
          <a:xfrm>
            <a:off x="5338539" y="4341863"/>
            <a:ext cx="1085428" cy="738664"/>
          </a:xfrm>
          <a:prstGeom prst="rect">
            <a:avLst/>
          </a:prstGeom>
          <a:noFill/>
        </p:spPr>
        <p:txBody>
          <a:bodyPr wrap="square" rtlCol="0">
            <a:spAutoFit/>
          </a:bodyPr>
          <a:lstStyle/>
          <a:p>
            <a:pPr algn="ctr"/>
            <a:r>
              <a:rPr lang="en-US" sz="1400" b="1" dirty="0" smtClean="0">
                <a:solidFill>
                  <a:srgbClr val="0000FF"/>
                </a:solidFill>
              </a:rPr>
              <a:t>CONUS Grid</a:t>
            </a:r>
          </a:p>
          <a:p>
            <a:pPr algn="ctr"/>
            <a:r>
              <a:rPr lang="en-US" sz="1400" b="1" dirty="0" smtClean="0">
                <a:solidFill>
                  <a:srgbClr val="0000FF"/>
                </a:solidFill>
              </a:rPr>
              <a:t>(~13 km)</a:t>
            </a:r>
            <a:endParaRPr lang="en-US" sz="1400" b="1" dirty="0">
              <a:solidFill>
                <a:srgbClr val="0000FF"/>
              </a:solidFill>
            </a:endParaRPr>
          </a:p>
        </p:txBody>
      </p:sp>
      <p:sp>
        <p:nvSpPr>
          <p:cNvPr id="49" name="TextBox 48"/>
          <p:cNvSpPr txBox="1"/>
          <p:nvPr/>
        </p:nvSpPr>
        <p:spPr>
          <a:xfrm>
            <a:off x="3749559" y="4309159"/>
            <a:ext cx="1173805" cy="738664"/>
          </a:xfrm>
          <a:prstGeom prst="rect">
            <a:avLst/>
          </a:prstGeom>
          <a:noFill/>
        </p:spPr>
        <p:txBody>
          <a:bodyPr wrap="square" rtlCol="0">
            <a:spAutoFit/>
          </a:bodyPr>
          <a:lstStyle/>
          <a:p>
            <a:pPr algn="ctr"/>
            <a:r>
              <a:rPr lang="en-US" sz="1400" b="1" dirty="0" smtClean="0">
                <a:solidFill>
                  <a:srgbClr val="0000FF"/>
                </a:solidFill>
              </a:rPr>
              <a:t>Regional Grid</a:t>
            </a:r>
          </a:p>
          <a:p>
            <a:pPr algn="ctr"/>
            <a:r>
              <a:rPr lang="en-US" sz="1400" b="1" dirty="0" smtClean="0">
                <a:solidFill>
                  <a:srgbClr val="0000FF"/>
                </a:solidFill>
              </a:rPr>
              <a:t>(~32 km)</a:t>
            </a:r>
            <a:endParaRPr lang="en-US" sz="1400" b="1" dirty="0">
              <a:solidFill>
                <a:srgbClr val="0000FF"/>
              </a:solidFill>
            </a:endParaRPr>
          </a:p>
        </p:txBody>
      </p:sp>
      <p:sp>
        <p:nvSpPr>
          <p:cNvPr id="37" name="TextBox 36"/>
          <p:cNvSpPr txBox="1"/>
          <p:nvPr/>
        </p:nvSpPr>
        <p:spPr>
          <a:xfrm>
            <a:off x="6496641" y="2037827"/>
            <a:ext cx="842925" cy="369332"/>
          </a:xfrm>
          <a:prstGeom prst="rect">
            <a:avLst/>
          </a:prstGeom>
          <a:noFill/>
        </p:spPr>
        <p:txBody>
          <a:bodyPr wrap="square" rtlCol="0">
            <a:spAutoFit/>
          </a:bodyPr>
          <a:lstStyle/>
          <a:p>
            <a:r>
              <a:rPr lang="en-US" b="1" dirty="0" smtClean="0">
                <a:solidFill>
                  <a:srgbClr val="FF0000"/>
                </a:solidFill>
              </a:rPr>
              <a:t>GFS</a:t>
            </a:r>
            <a:endParaRPr lang="en-US" b="1" dirty="0">
              <a:solidFill>
                <a:srgbClr val="FF0000"/>
              </a:solidFill>
            </a:endParaRPr>
          </a:p>
        </p:txBody>
      </p:sp>
      <p:cxnSp>
        <p:nvCxnSpPr>
          <p:cNvPr id="40" name="Straight Arrow Connector 39"/>
          <p:cNvCxnSpPr/>
          <p:nvPr/>
        </p:nvCxnSpPr>
        <p:spPr>
          <a:xfrm>
            <a:off x="6810457" y="2407159"/>
            <a:ext cx="1452094" cy="10559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684551" y="2407159"/>
            <a:ext cx="3125906" cy="3914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6217215" y="2407159"/>
            <a:ext cx="593242" cy="5317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92801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52400" y="1334734"/>
            <a:ext cx="4466742" cy="2971800"/>
          </a:xfrm>
          <a:prstGeom prst="rect">
            <a:avLst/>
          </a:prstGeom>
          <a:ln w="38100">
            <a:solidFill>
              <a:schemeClr val="tx1"/>
            </a:solidFill>
          </a:ln>
        </p:spPr>
      </p:pic>
      <p:pic>
        <p:nvPicPr>
          <p:cNvPr id="3" name="Picture 2"/>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4619142" y="1334734"/>
            <a:ext cx="4466742" cy="2971800"/>
          </a:xfrm>
          <a:prstGeom prst="rect">
            <a:avLst/>
          </a:prstGeom>
          <a:ln w="38100">
            <a:solidFill>
              <a:schemeClr val="tx1"/>
            </a:solidFill>
          </a:ln>
        </p:spPr>
      </p:pic>
      <p:sp>
        <p:nvSpPr>
          <p:cNvPr id="4" name="TextBox 3"/>
          <p:cNvSpPr txBox="1"/>
          <p:nvPr/>
        </p:nvSpPr>
        <p:spPr>
          <a:xfrm>
            <a:off x="1159088" y="4495800"/>
            <a:ext cx="2879511" cy="369332"/>
          </a:xfrm>
          <a:prstGeom prst="rect">
            <a:avLst/>
          </a:prstGeom>
          <a:noFill/>
        </p:spPr>
        <p:txBody>
          <a:bodyPr wrap="square" rtlCol="0">
            <a:spAutoFit/>
          </a:bodyPr>
          <a:lstStyle/>
          <a:p>
            <a:r>
              <a:rPr lang="en-US" dirty="0" smtClean="0"/>
              <a:t>GOES-R IFR Probabilities</a:t>
            </a:r>
            <a:endParaRPr lang="en-US" dirty="0"/>
          </a:p>
        </p:txBody>
      </p:sp>
      <p:sp>
        <p:nvSpPr>
          <p:cNvPr id="5" name="TextBox 4"/>
          <p:cNvSpPr txBox="1"/>
          <p:nvPr/>
        </p:nvSpPr>
        <p:spPr>
          <a:xfrm>
            <a:off x="5625831" y="4495800"/>
            <a:ext cx="3289569" cy="369332"/>
          </a:xfrm>
          <a:prstGeom prst="rect">
            <a:avLst/>
          </a:prstGeom>
          <a:noFill/>
        </p:spPr>
        <p:txBody>
          <a:bodyPr wrap="square" rtlCol="0">
            <a:spAutoFit/>
          </a:bodyPr>
          <a:lstStyle/>
          <a:p>
            <a:r>
              <a:rPr lang="en-US" dirty="0" smtClean="0"/>
              <a:t>GOES-R Cloud Thickness</a:t>
            </a:r>
            <a:endParaRPr lang="en-US" dirty="0"/>
          </a:p>
        </p:txBody>
      </p:sp>
      <p:sp>
        <p:nvSpPr>
          <p:cNvPr id="6" name="TextBox 5"/>
          <p:cNvSpPr txBox="1"/>
          <p:nvPr/>
        </p:nvSpPr>
        <p:spPr>
          <a:xfrm>
            <a:off x="1371600" y="115669"/>
            <a:ext cx="6477000" cy="646331"/>
          </a:xfrm>
          <a:prstGeom prst="rect">
            <a:avLst/>
          </a:prstGeom>
          <a:noFill/>
        </p:spPr>
        <p:txBody>
          <a:bodyPr wrap="square" rtlCol="0">
            <a:spAutoFit/>
          </a:bodyPr>
          <a:lstStyle/>
          <a:p>
            <a:pPr algn="ctr"/>
            <a:r>
              <a:rPr lang="en-US" sz="3600" b="1" dirty="0" smtClean="0">
                <a:solidFill>
                  <a:srgbClr val="0000FF"/>
                </a:solidFill>
              </a:rPr>
              <a:t>Keep in mind…. (Day/Night)</a:t>
            </a:r>
            <a:endParaRPr lang="en-US" sz="3600" b="1" dirty="0">
              <a:solidFill>
                <a:srgbClr val="0000FF"/>
              </a:solidFill>
            </a:endParaRPr>
          </a:p>
        </p:txBody>
      </p:sp>
      <p:cxnSp>
        <p:nvCxnSpPr>
          <p:cNvPr id="8" name="Straight Connector 7"/>
          <p:cNvCxnSpPr/>
          <p:nvPr/>
        </p:nvCxnSpPr>
        <p:spPr>
          <a:xfrm>
            <a:off x="1371600" y="874931"/>
            <a:ext cx="1905000" cy="3990201"/>
          </a:xfrm>
          <a:prstGeom prst="line">
            <a:avLst/>
          </a:prstGeom>
          <a:ln w="50800">
            <a:solidFill>
              <a:srgbClr val="F763DB"/>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67200" y="874931"/>
            <a:ext cx="2133600" cy="3940803"/>
          </a:xfrm>
          <a:prstGeom prst="line">
            <a:avLst/>
          </a:prstGeom>
          <a:ln w="50800">
            <a:solidFill>
              <a:srgbClr val="F763DB"/>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14719" y="1946701"/>
            <a:ext cx="2291081" cy="923330"/>
          </a:xfrm>
          <a:prstGeom prst="rect">
            <a:avLst/>
          </a:prstGeom>
          <a:solidFill>
            <a:schemeClr val="bg1">
              <a:lumMod val="50000"/>
            </a:schemeClr>
          </a:solidFill>
        </p:spPr>
        <p:txBody>
          <a:bodyPr wrap="square" rtlCol="0">
            <a:spAutoFit/>
          </a:bodyPr>
          <a:lstStyle/>
          <a:p>
            <a:pPr algn="ctr"/>
            <a:r>
              <a:rPr lang="en-US" dirty="0" smtClean="0">
                <a:solidFill>
                  <a:srgbClr val="FFFF00"/>
                </a:solidFill>
              </a:rPr>
              <a:t>Twilight Conditions:</a:t>
            </a:r>
          </a:p>
          <a:p>
            <a:pPr algn="ctr"/>
            <a:r>
              <a:rPr lang="en-US" dirty="0" smtClean="0">
                <a:solidFill>
                  <a:srgbClr val="FFFF00"/>
                </a:solidFill>
              </a:rPr>
              <a:t>Cloud Thickness not</a:t>
            </a:r>
          </a:p>
          <a:p>
            <a:pPr algn="ctr"/>
            <a:r>
              <a:rPr lang="en-US" dirty="0" smtClean="0">
                <a:solidFill>
                  <a:srgbClr val="FFFF00"/>
                </a:solidFill>
              </a:rPr>
              <a:t> computed</a:t>
            </a:r>
            <a:endParaRPr lang="en-US" dirty="0">
              <a:solidFill>
                <a:srgbClr val="FFFF00"/>
              </a:solidFill>
            </a:endParaRPr>
          </a:p>
        </p:txBody>
      </p:sp>
      <p:sp>
        <p:nvSpPr>
          <p:cNvPr id="18" name="TextBox 17"/>
          <p:cNvSpPr txBox="1"/>
          <p:nvPr/>
        </p:nvSpPr>
        <p:spPr>
          <a:xfrm>
            <a:off x="5041864" y="5027414"/>
            <a:ext cx="2654335" cy="369332"/>
          </a:xfrm>
          <a:prstGeom prst="rect">
            <a:avLst/>
          </a:prstGeom>
          <a:solidFill>
            <a:schemeClr val="bg1">
              <a:lumMod val="50000"/>
            </a:schemeClr>
          </a:solidFill>
        </p:spPr>
        <p:txBody>
          <a:bodyPr wrap="square" rtlCol="0">
            <a:spAutoFit/>
          </a:bodyPr>
          <a:lstStyle/>
          <a:p>
            <a:pPr algn="ctr"/>
            <a:r>
              <a:rPr lang="en-US" dirty="0" smtClean="0">
                <a:solidFill>
                  <a:srgbClr val="FFFF00"/>
                </a:solidFill>
              </a:rPr>
              <a:t>Still nighttime over here</a:t>
            </a:r>
            <a:endParaRPr lang="en-US" dirty="0">
              <a:solidFill>
                <a:srgbClr val="FFFF00"/>
              </a:solidFill>
            </a:endParaRPr>
          </a:p>
        </p:txBody>
      </p:sp>
      <p:cxnSp>
        <p:nvCxnSpPr>
          <p:cNvPr id="20" name="Straight Arrow Connector 19"/>
          <p:cNvCxnSpPr/>
          <p:nvPr/>
        </p:nvCxnSpPr>
        <p:spPr>
          <a:xfrm flipH="1" flipV="1">
            <a:off x="5041865" y="3505200"/>
            <a:ext cx="292135" cy="1522214"/>
          </a:xfrm>
          <a:prstGeom prst="straightConnector1">
            <a:avLst/>
          </a:prstGeom>
          <a:ln w="317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24101" y="2223700"/>
            <a:ext cx="2162794" cy="646331"/>
          </a:xfrm>
          <a:prstGeom prst="rect">
            <a:avLst/>
          </a:prstGeom>
          <a:solidFill>
            <a:schemeClr val="bg1">
              <a:lumMod val="50000"/>
            </a:schemeClr>
          </a:solidFill>
        </p:spPr>
        <p:txBody>
          <a:bodyPr wrap="square" rtlCol="0">
            <a:spAutoFit/>
          </a:bodyPr>
          <a:lstStyle/>
          <a:p>
            <a:pPr algn="ctr"/>
            <a:r>
              <a:rPr lang="en-US" dirty="0" smtClean="0">
                <a:solidFill>
                  <a:srgbClr val="FFFF00"/>
                </a:solidFill>
              </a:rPr>
              <a:t>Daytime Predictors</a:t>
            </a:r>
          </a:p>
          <a:p>
            <a:pPr algn="ctr"/>
            <a:r>
              <a:rPr lang="en-US" dirty="0" smtClean="0">
                <a:solidFill>
                  <a:srgbClr val="FFFF00"/>
                </a:solidFill>
              </a:rPr>
              <a:t>used</a:t>
            </a:r>
            <a:endParaRPr lang="en-US" dirty="0">
              <a:solidFill>
                <a:srgbClr val="FFFF00"/>
              </a:solidFill>
            </a:endParaRPr>
          </a:p>
        </p:txBody>
      </p:sp>
      <p:sp>
        <p:nvSpPr>
          <p:cNvPr id="22" name="TextBox 21"/>
          <p:cNvSpPr txBox="1"/>
          <p:nvPr/>
        </p:nvSpPr>
        <p:spPr>
          <a:xfrm>
            <a:off x="304800" y="3489960"/>
            <a:ext cx="2244919" cy="646331"/>
          </a:xfrm>
          <a:prstGeom prst="rect">
            <a:avLst/>
          </a:prstGeom>
          <a:solidFill>
            <a:schemeClr val="bg1">
              <a:lumMod val="50000"/>
            </a:schemeClr>
          </a:solidFill>
        </p:spPr>
        <p:txBody>
          <a:bodyPr wrap="square" rtlCol="0">
            <a:spAutoFit/>
          </a:bodyPr>
          <a:lstStyle/>
          <a:p>
            <a:pPr algn="ctr"/>
            <a:r>
              <a:rPr lang="en-US" dirty="0" smtClean="0">
                <a:solidFill>
                  <a:srgbClr val="FFFF00"/>
                </a:solidFill>
              </a:rPr>
              <a:t>Nighttime Predictors</a:t>
            </a:r>
          </a:p>
          <a:p>
            <a:pPr algn="ctr"/>
            <a:r>
              <a:rPr lang="en-US" dirty="0" smtClean="0">
                <a:solidFill>
                  <a:srgbClr val="FFFF00"/>
                </a:solidFill>
              </a:rPr>
              <a:t>used</a:t>
            </a:r>
            <a:endParaRPr lang="en-US" dirty="0">
              <a:solidFill>
                <a:srgbClr val="FFFF00"/>
              </a:solidFill>
            </a:endParaRPr>
          </a:p>
        </p:txBody>
      </p:sp>
      <p:sp>
        <p:nvSpPr>
          <p:cNvPr id="23" name="TextBox 22"/>
          <p:cNvSpPr txBox="1"/>
          <p:nvPr/>
        </p:nvSpPr>
        <p:spPr>
          <a:xfrm>
            <a:off x="914400" y="5791200"/>
            <a:ext cx="7756311" cy="830997"/>
          </a:xfrm>
          <a:prstGeom prst="rect">
            <a:avLst/>
          </a:prstGeom>
          <a:noFill/>
        </p:spPr>
        <p:txBody>
          <a:bodyPr wrap="square" rtlCol="0">
            <a:spAutoFit/>
          </a:bodyPr>
          <a:lstStyle/>
          <a:p>
            <a:r>
              <a:rPr lang="en-US" sz="1600" b="1" dirty="0" smtClean="0"/>
              <a:t>Not shown on this slide:  the Brightness Temperature Difference changes </a:t>
            </a:r>
            <a:r>
              <a:rPr lang="en-US" sz="1600" b="1" i="1" dirty="0" smtClean="0"/>
              <a:t>sign</a:t>
            </a:r>
            <a:r>
              <a:rPr lang="en-US" sz="1600" b="1" dirty="0" smtClean="0"/>
              <a:t> at sunrise as 3.9 </a:t>
            </a:r>
            <a:r>
              <a:rPr lang="en-US" sz="1600" b="1" dirty="0" err="1" smtClean="0"/>
              <a:t>μm</a:t>
            </a:r>
            <a:r>
              <a:rPr lang="en-US" sz="1600" b="1" dirty="0" smtClean="0"/>
              <a:t> radiation reflects/scatters off clouds.   Changes in  IFR Probability are more subtle than Brightness Temperature Difference changes</a:t>
            </a:r>
            <a:endParaRPr lang="en-US" sz="1600" b="1" dirty="0"/>
          </a:p>
        </p:txBody>
      </p:sp>
    </p:spTree>
    <p:custDataLst>
      <p:tags r:id="rId1"/>
    </p:custDataLst>
    <p:extLst>
      <p:ext uri="{BB962C8B-B14F-4D97-AF65-F5344CB8AC3E}">
        <p14:creationId xmlns:p14="http://schemas.microsoft.com/office/powerpoint/2010/main" val="1502494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Precise temporal information on dissipation:  routine 5-minute data</a:t>
            </a:r>
            <a:endParaRPr lang="en-US" sz="2800"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09486" y="1447800"/>
            <a:ext cx="6877313" cy="5157986"/>
          </a:xfrm>
        </p:spPr>
      </p:pic>
    </p:spTree>
    <p:custDataLst>
      <p:tags r:id="rId1"/>
    </p:custDataLst>
    <p:extLst>
      <p:ext uri="{BB962C8B-B14F-4D97-AF65-F5344CB8AC3E}">
        <p14:creationId xmlns:p14="http://schemas.microsoft.com/office/powerpoint/2010/main" val="2775974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26" y="250780"/>
            <a:ext cx="8911917" cy="584775"/>
          </a:xfrm>
          <a:prstGeom prst="rect">
            <a:avLst/>
          </a:prstGeom>
          <a:noFill/>
        </p:spPr>
        <p:txBody>
          <a:bodyPr wrap="square" rtlCol="0">
            <a:spAutoFit/>
          </a:bodyPr>
          <a:lstStyle/>
          <a:p>
            <a:pPr algn="ctr"/>
            <a:r>
              <a:rPr lang="en-US" sz="3200" b="1" dirty="0" smtClean="0">
                <a:solidFill>
                  <a:srgbClr val="0000FF"/>
                </a:solidFill>
              </a:rPr>
              <a:t>GOES-R FLS Validation Over CONUS</a:t>
            </a:r>
            <a:endParaRPr lang="en-US" sz="3200" b="1" dirty="0">
              <a:solidFill>
                <a:srgbClr val="0000FF"/>
              </a:solidFill>
            </a:endParaRPr>
          </a:p>
        </p:txBody>
      </p:sp>
      <p:sp>
        <p:nvSpPr>
          <p:cNvPr id="4" name="Content Placeholder 2"/>
          <p:cNvSpPr txBox="1">
            <a:spLocks/>
          </p:cNvSpPr>
          <p:nvPr/>
        </p:nvSpPr>
        <p:spPr>
          <a:xfrm>
            <a:off x="914400" y="835555"/>
            <a:ext cx="7175307" cy="2445711"/>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The FLS products were validated using surface observations of ceiling and visibility</a:t>
            </a:r>
          </a:p>
          <a:p>
            <a:endParaRPr lang="en-US" sz="1800" b="1" dirty="0"/>
          </a:p>
          <a:p>
            <a:r>
              <a:rPr lang="en-US" sz="1800" b="1" dirty="0" smtClean="0"/>
              <a:t>The plot below shows the Critical Success Index (CSI) of the daytime/nighttime GOES-R IFR probabilities along with the nighttime BTD product as a function of the threshold used to differentiate between FLS and  non-FLS clouds</a:t>
            </a:r>
          </a:p>
        </p:txBody>
      </p:sp>
      <p:sp>
        <p:nvSpPr>
          <p:cNvPr id="5" name="Content Placeholder 2"/>
          <p:cNvSpPr txBox="1">
            <a:spLocks/>
          </p:cNvSpPr>
          <p:nvPr/>
        </p:nvSpPr>
        <p:spPr>
          <a:xfrm>
            <a:off x="914400" y="3273135"/>
            <a:ext cx="3373003" cy="3385897"/>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The maximum CSI </a:t>
            </a:r>
            <a:r>
              <a:rPr lang="en-US" sz="1800" b="1" dirty="0"/>
              <a:t>for the nighttime BTD product was calculated at </a:t>
            </a:r>
            <a:r>
              <a:rPr lang="en-US" sz="1800" b="1" dirty="0" smtClean="0"/>
              <a:t>0.254 </a:t>
            </a:r>
            <a:endParaRPr lang="en-US" sz="1800" b="1" dirty="0"/>
          </a:p>
          <a:p>
            <a:endParaRPr lang="en-US" sz="1800" b="1" dirty="0" smtClean="0"/>
          </a:p>
          <a:p>
            <a:r>
              <a:rPr lang="en-US" sz="1800" b="1" dirty="0" smtClean="0"/>
              <a:t>The maximum CSI for the daytime/nighttime IFR probabilities were calculated at 0.453/0.438 respectively, nearly double that of the traditional BTD product</a:t>
            </a:r>
          </a:p>
          <a:p>
            <a:endParaRPr lang="en-US" sz="2000" b="1" dirty="0"/>
          </a:p>
        </p:txBody>
      </p:sp>
      <p:pic>
        <p:nvPicPr>
          <p:cNvPr id="3" name="Picture 2" descr="2011_CSI_comp_noRHonly_all_obs1hr.tiff"/>
          <p:cNvPicPr>
            <a:picLocks noChangeAspect="1"/>
          </p:cNvPicPr>
          <p:nvPr/>
        </p:nvPicPr>
        <p:blipFill rotWithShape="1">
          <a:blip r:embed="rId4">
            <a:extLst>
              <a:ext uri="{28A0092B-C50C-407E-A947-70E740481C1C}">
                <a14:useLocalDpi xmlns:a14="http://schemas.microsoft.com/office/drawing/2010/main" val="0"/>
              </a:ext>
            </a:extLst>
          </a:blip>
          <a:srcRect l="3219"/>
          <a:stretch/>
        </p:blipFill>
        <p:spPr>
          <a:xfrm>
            <a:off x="4189178" y="3121151"/>
            <a:ext cx="4841565" cy="3537881"/>
          </a:xfrm>
          <a:prstGeom prst="rect">
            <a:avLst/>
          </a:prstGeom>
          <a:ln>
            <a:solidFill>
              <a:schemeClr val="tx1"/>
            </a:solidFill>
          </a:ln>
        </p:spPr>
      </p:pic>
      <p:sp>
        <p:nvSpPr>
          <p:cNvPr id="6" name="TextBox 5"/>
          <p:cNvSpPr txBox="1"/>
          <p:nvPr/>
        </p:nvSpPr>
        <p:spPr>
          <a:xfrm>
            <a:off x="4845577" y="4224464"/>
            <a:ext cx="3692726" cy="830997"/>
          </a:xfrm>
          <a:prstGeom prst="rect">
            <a:avLst/>
          </a:prstGeom>
          <a:noFill/>
        </p:spPr>
        <p:txBody>
          <a:bodyPr wrap="square" rtlCol="0">
            <a:spAutoFit/>
          </a:bodyPr>
          <a:lstStyle/>
          <a:p>
            <a:r>
              <a:rPr lang="en-US" sz="1600" b="1" i="1" dirty="0" smtClean="0"/>
              <a:t>The maximum CSI occurs when the IFR probability is ~25% (physical basis for our </a:t>
            </a:r>
            <a:r>
              <a:rPr lang="en-US" sz="1600" b="1" i="1" dirty="0" err="1" smtClean="0"/>
              <a:t>colorbar</a:t>
            </a:r>
            <a:r>
              <a:rPr lang="en-US" sz="1600" b="1" i="1" dirty="0" smtClean="0"/>
              <a:t>)</a:t>
            </a:r>
            <a:endParaRPr lang="en-US" sz="1600" b="1" i="1" dirty="0"/>
          </a:p>
        </p:txBody>
      </p:sp>
    </p:spTree>
    <p:custDataLst>
      <p:tags r:id="rId1"/>
    </p:custDataLst>
    <p:extLst>
      <p:ext uri="{BB962C8B-B14F-4D97-AF65-F5344CB8AC3E}">
        <p14:creationId xmlns:p14="http://schemas.microsoft.com/office/powerpoint/2010/main" val="3484351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BTD provides little information about</a:t>
            </a:r>
          </a:p>
          <a:p>
            <a:pPr lvl="1"/>
            <a:r>
              <a:rPr lang="en-US" dirty="0" smtClean="0"/>
              <a:t>cloud ceilings</a:t>
            </a:r>
          </a:p>
          <a:p>
            <a:pPr lvl="1"/>
            <a:r>
              <a:rPr lang="en-US" dirty="0" smtClean="0"/>
              <a:t>low clouds in regions of multiple cloud layers</a:t>
            </a:r>
          </a:p>
          <a:p>
            <a:endParaRPr lang="en-US" dirty="0" smtClean="0"/>
          </a:p>
          <a:p>
            <a:r>
              <a:rPr lang="en-US" dirty="0" smtClean="0"/>
              <a:t>The GOES-R IFR Probability fuses satellite data with model information about low-level saturation</a:t>
            </a:r>
          </a:p>
          <a:p>
            <a:pPr lvl="1"/>
            <a:r>
              <a:rPr lang="en-US" dirty="0" smtClean="0"/>
              <a:t>Supplies information about cloud ceilings</a:t>
            </a:r>
          </a:p>
          <a:p>
            <a:pPr lvl="1"/>
            <a:r>
              <a:rPr lang="en-US" dirty="0" smtClean="0"/>
              <a:t>Fills in information in regions where multiple clouds layers exist</a:t>
            </a:r>
          </a:p>
          <a:p>
            <a:pPr marL="457200" lvl="1" indent="0">
              <a:buNone/>
            </a:pPr>
            <a:endParaRPr lang="en-US" dirty="0" smtClean="0"/>
          </a:p>
          <a:p>
            <a:r>
              <a:rPr lang="en-US" dirty="0" smtClean="0"/>
              <a:t>IFR Probability is a statistically superior product for fog detection.</a:t>
            </a:r>
          </a:p>
          <a:p>
            <a:pPr lvl="1"/>
            <a:r>
              <a:rPr lang="en-US" dirty="0" smtClean="0"/>
              <a:t>It screens out mid-level stratus</a:t>
            </a:r>
          </a:p>
          <a:p>
            <a:pPr lvl="1"/>
            <a:r>
              <a:rPr lang="en-US" dirty="0" smtClean="0"/>
              <a:t>It adds information in regions where cirrus clouds block satellite view of low clouds</a:t>
            </a:r>
            <a:endParaRPr lang="en-US" dirty="0"/>
          </a:p>
        </p:txBody>
      </p:sp>
    </p:spTree>
    <p:custDataLst>
      <p:tags r:id="rId1"/>
    </p:custDataLst>
    <p:extLst>
      <p:ext uri="{BB962C8B-B14F-4D97-AF65-F5344CB8AC3E}">
        <p14:creationId xmlns:p14="http://schemas.microsoft.com/office/powerpoint/2010/main" val="4049514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p:txBody>
          <a:bodyPr/>
          <a:lstStyle/>
          <a:p>
            <a:pPr marL="0" indent="0">
              <a:buNone/>
            </a:pPr>
            <a:endParaRPr lang="en-US" dirty="0">
              <a:hlinkClick r:id="rId4"/>
            </a:endParaRPr>
          </a:p>
          <a:p>
            <a:r>
              <a:rPr lang="en-US" dirty="0" smtClean="0">
                <a:hlinkClick r:id="rId4"/>
              </a:rPr>
              <a:t>Blog </a:t>
            </a:r>
            <a:r>
              <a:rPr lang="en-US" dirty="0" smtClean="0">
                <a:hlinkClick r:id="rId4"/>
              </a:rPr>
              <a:t>on IFR Probability fields</a:t>
            </a:r>
            <a:endParaRPr lang="en-US" dirty="0" smtClean="0"/>
          </a:p>
          <a:p>
            <a:endParaRPr lang="en-US" dirty="0"/>
          </a:p>
          <a:p>
            <a:r>
              <a:rPr lang="en-US" dirty="0" smtClean="0">
                <a:hlinkClick r:id="rId5"/>
              </a:rPr>
              <a:t>GOES-based fields available online</a:t>
            </a:r>
            <a:endParaRPr lang="en-US" dirty="0" smtClean="0"/>
          </a:p>
          <a:p>
            <a:pPr marL="0" indent="0">
              <a:buNone/>
            </a:pPr>
            <a:endParaRPr lang="en-US" dirty="0"/>
          </a:p>
          <a:p>
            <a:r>
              <a:rPr lang="en-US" dirty="0" smtClean="0">
                <a:hlinkClick r:id="rId6"/>
              </a:rPr>
              <a:t>1-page Quick Guide on IFR Probability</a:t>
            </a:r>
            <a:endParaRPr lang="en-US" dirty="0" smtClean="0"/>
          </a:p>
          <a:p>
            <a:endParaRPr lang="en-US" dirty="0"/>
          </a:p>
          <a:p>
            <a:r>
              <a:rPr lang="en-US" dirty="0" smtClean="0">
                <a:hlinkClick r:id="rId7"/>
              </a:rPr>
              <a:t>Training Module on GOES-R IFR Probability</a:t>
            </a:r>
            <a:endParaRPr lang="en-US" dirty="0" smtClean="0"/>
          </a:p>
          <a:p>
            <a:pPr marL="0" indent="0">
              <a:buNone/>
            </a:pPr>
            <a:endParaRPr lang="en-US" dirty="0"/>
          </a:p>
          <a:p>
            <a:endParaRPr lang="en-US" dirty="0" smtClean="0"/>
          </a:p>
          <a:p>
            <a:endParaRPr lang="en-US" dirty="0"/>
          </a:p>
          <a:p>
            <a:endParaRPr lang="en-US" dirty="0"/>
          </a:p>
        </p:txBody>
      </p:sp>
    </p:spTree>
    <p:custDataLst>
      <p:tags r:id="rId1"/>
    </p:custDataLst>
    <p:extLst>
      <p:ext uri="{BB962C8B-B14F-4D97-AF65-F5344CB8AC3E}">
        <p14:creationId xmlns:p14="http://schemas.microsoft.com/office/powerpoint/2010/main" val="3861794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8230410" cy="1143000"/>
          </a:xfrm>
        </p:spPr>
        <p:txBody>
          <a:bodyPr/>
          <a:lstStyle/>
          <a:p>
            <a:pPr algn="l"/>
            <a:r>
              <a:rPr lang="en-US" sz="2400" dirty="0" smtClean="0"/>
              <a:t>    Learning Objectives </a:t>
            </a:r>
            <a:r>
              <a:rPr lang="en-US" sz="2400" dirty="0"/>
              <a:t> </a:t>
            </a:r>
            <a:r>
              <a:rPr lang="en-US" sz="2400" dirty="0" smtClean="0"/>
              <a:t> Subject Matter Experts</a:t>
            </a:r>
            <a:endParaRPr lang="en-US" sz="2400" dirty="0"/>
          </a:p>
        </p:txBody>
      </p:sp>
      <p:sp>
        <p:nvSpPr>
          <p:cNvPr id="3" name="Content Placeholder 2"/>
          <p:cNvSpPr>
            <a:spLocks noGrp="1"/>
          </p:cNvSpPr>
          <p:nvPr>
            <p:ph sz="half" idx="1"/>
          </p:nvPr>
        </p:nvSpPr>
        <p:spPr/>
        <p:txBody>
          <a:bodyPr>
            <a:normAutofit lnSpcReduction="10000"/>
          </a:bodyPr>
          <a:lstStyle/>
          <a:p>
            <a:r>
              <a:rPr lang="en-US" dirty="0" smtClean="0"/>
              <a:t>What bands on ABI can detect fog/low cloud formation and dissipation</a:t>
            </a:r>
          </a:p>
          <a:p>
            <a:endParaRPr lang="en-US" dirty="0" smtClean="0"/>
          </a:p>
          <a:p>
            <a:r>
              <a:rPr lang="en-US" dirty="0" smtClean="0"/>
              <a:t>What GOES-R Products can detect fog/low cloud formation and dissipation</a:t>
            </a:r>
          </a:p>
          <a:p>
            <a:endParaRPr lang="en-US" dirty="0"/>
          </a:p>
          <a:p>
            <a:endParaRPr lang="en-US" dirty="0" smtClean="0"/>
          </a:p>
        </p:txBody>
      </p:sp>
      <p:sp>
        <p:nvSpPr>
          <p:cNvPr id="4" name="Content Placeholder 3"/>
          <p:cNvSpPr>
            <a:spLocks noGrp="1"/>
          </p:cNvSpPr>
          <p:nvPr>
            <p:ph sz="half" idx="2"/>
          </p:nvPr>
        </p:nvSpPr>
        <p:spPr/>
        <p:txBody>
          <a:bodyPr>
            <a:normAutofit lnSpcReduction="10000"/>
          </a:bodyPr>
          <a:lstStyle/>
          <a:p>
            <a:endParaRPr lang="en-US" dirty="0" smtClean="0"/>
          </a:p>
          <a:p>
            <a:r>
              <a:rPr lang="en-US" dirty="0" smtClean="0"/>
              <a:t>Michael </a:t>
            </a:r>
            <a:r>
              <a:rPr lang="en-US" dirty="0" err="1" smtClean="0"/>
              <a:t>Pavolonis</a:t>
            </a:r>
            <a:endParaRPr lang="en-US" dirty="0" smtClean="0"/>
          </a:p>
          <a:p>
            <a:endParaRPr lang="en-US" dirty="0"/>
          </a:p>
          <a:p>
            <a:r>
              <a:rPr lang="en-US" dirty="0" smtClean="0"/>
              <a:t>Corey Calvert</a:t>
            </a:r>
            <a:endParaRPr lang="en-US" dirty="0"/>
          </a:p>
        </p:txBody>
      </p:sp>
      <p:cxnSp>
        <p:nvCxnSpPr>
          <p:cNvPr id="6" name="Straight Connector 5"/>
          <p:cNvCxnSpPr/>
          <p:nvPr/>
        </p:nvCxnSpPr>
        <p:spPr>
          <a:xfrm>
            <a:off x="4953000" y="0"/>
            <a:ext cx="0" cy="685800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99545" y="6096000"/>
            <a:ext cx="6506909" cy="646331"/>
          </a:xfrm>
          <a:prstGeom prst="rect">
            <a:avLst/>
          </a:prstGeom>
          <a:solidFill>
            <a:srgbClr val="FFFF00"/>
          </a:solidFill>
        </p:spPr>
        <p:txBody>
          <a:bodyPr wrap="none" rtlCol="0">
            <a:spAutoFit/>
          </a:bodyPr>
          <a:lstStyle/>
          <a:p>
            <a:pPr algn="ctr"/>
            <a:r>
              <a:rPr lang="en-US" b="1" dirty="0" smtClean="0"/>
              <a:t>In this training, the acronym FLS means Fog/Low Stratus</a:t>
            </a:r>
          </a:p>
          <a:p>
            <a:pPr algn="ctr"/>
            <a:r>
              <a:rPr lang="en-US" b="1" dirty="0" smtClean="0"/>
              <a:t>BTD means Brightness Temperature Difference</a:t>
            </a:r>
            <a:endParaRPr lang="en-US" b="1" dirty="0"/>
          </a:p>
        </p:txBody>
      </p:sp>
    </p:spTree>
    <p:custDataLst>
      <p:tags r:id="rId1"/>
    </p:custDataLst>
    <p:extLst>
      <p:ext uri="{BB962C8B-B14F-4D97-AF65-F5344CB8AC3E}">
        <p14:creationId xmlns:p14="http://schemas.microsoft.com/office/powerpoint/2010/main" val="720060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016" y="606494"/>
            <a:ext cx="7433441" cy="4872899"/>
          </a:xfrm>
          <a:prstGeom prst="rect">
            <a:avLst/>
          </a:prstGeom>
        </p:spPr>
      </p:pic>
      <p:sp>
        <p:nvSpPr>
          <p:cNvPr id="4" name="TextBox 3"/>
          <p:cNvSpPr txBox="1"/>
          <p:nvPr/>
        </p:nvSpPr>
        <p:spPr>
          <a:xfrm>
            <a:off x="1512097" y="5618638"/>
            <a:ext cx="6917278" cy="1200329"/>
          </a:xfrm>
          <a:prstGeom prst="rect">
            <a:avLst/>
          </a:prstGeom>
          <a:noFill/>
        </p:spPr>
        <p:txBody>
          <a:bodyPr wrap="none" rtlCol="0">
            <a:spAutoFit/>
          </a:bodyPr>
          <a:lstStyle/>
          <a:p>
            <a:pPr algn="ctr"/>
            <a:r>
              <a:rPr lang="en-US" b="1" dirty="0" smtClean="0"/>
              <a:t>Band differences can be related to surface- (or cloud-) based </a:t>
            </a:r>
          </a:p>
          <a:p>
            <a:pPr algn="ctr"/>
            <a:r>
              <a:rPr lang="en-US" b="1" dirty="0" smtClean="0"/>
              <a:t>emissivity differences or to sub-pixel effects</a:t>
            </a:r>
          </a:p>
          <a:p>
            <a:pPr algn="ctr"/>
            <a:endParaRPr lang="en-US" b="1" dirty="0" smtClean="0"/>
          </a:p>
          <a:p>
            <a:pPr algn="ctr"/>
            <a:r>
              <a:rPr lang="en-US" b="1" dirty="0" smtClean="0"/>
              <a:t>Regardless of cause, the differences can be exploited</a:t>
            </a:r>
            <a:endParaRPr lang="en-US" b="1" dirty="0"/>
          </a:p>
        </p:txBody>
      </p:sp>
      <p:sp>
        <p:nvSpPr>
          <p:cNvPr id="5" name="Oval 4"/>
          <p:cNvSpPr/>
          <p:nvPr/>
        </p:nvSpPr>
        <p:spPr>
          <a:xfrm>
            <a:off x="4800600" y="838200"/>
            <a:ext cx="1447800" cy="16002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840921" y="4617107"/>
            <a:ext cx="825515" cy="86228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76400" y="3042942"/>
            <a:ext cx="1447800" cy="2005307"/>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81800" y="3907221"/>
            <a:ext cx="825515" cy="862286"/>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31832" y="5925234"/>
            <a:ext cx="2570436" cy="32316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56032" y="5916051"/>
            <a:ext cx="1943100" cy="332349"/>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268751" y="3738573"/>
            <a:ext cx="811441" cy="338554"/>
          </a:xfrm>
          <a:prstGeom prst="rect">
            <a:avLst/>
          </a:prstGeom>
          <a:no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Legacy</a:t>
            </a:r>
            <a:endParaRPr lang="en-US" sz="16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03574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290" y="1295400"/>
            <a:ext cx="5601172" cy="4495800"/>
          </a:xfrm>
          <a:prstGeom prst="rect">
            <a:avLst/>
          </a:prstGeom>
        </p:spPr>
      </p:pic>
      <p:sp>
        <p:nvSpPr>
          <p:cNvPr id="7" name="TextBox 6"/>
          <p:cNvSpPr txBox="1"/>
          <p:nvPr/>
        </p:nvSpPr>
        <p:spPr>
          <a:xfrm>
            <a:off x="2236076" y="5402738"/>
            <a:ext cx="3305713" cy="369332"/>
          </a:xfrm>
          <a:prstGeom prst="rect">
            <a:avLst/>
          </a:prstGeom>
          <a:noFill/>
        </p:spPr>
        <p:txBody>
          <a:bodyPr wrap="none" rtlCol="0">
            <a:spAutoFit/>
          </a:bodyPr>
          <a:lstStyle/>
          <a:p>
            <a:r>
              <a:rPr lang="en-US" b="1" dirty="0" smtClean="0"/>
              <a:t>Longwave Infrared (10.4 </a:t>
            </a:r>
            <a:r>
              <a:rPr lang="en-US" b="1" dirty="0" smtClean="0">
                <a:latin typeface="Symbol" panose="05050102010706020507" pitchFamily="18" charset="2"/>
              </a:rPr>
              <a:t>m</a:t>
            </a:r>
            <a:r>
              <a:rPr lang="en-US" b="1" dirty="0" smtClean="0"/>
              <a:t>m)</a:t>
            </a:r>
            <a:endParaRPr lang="en-US" b="1"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1295400"/>
            <a:ext cx="5601172" cy="4495800"/>
          </a:xfrm>
          <a:prstGeom prst="rect">
            <a:avLst/>
          </a:prstGeom>
        </p:spPr>
      </p:pic>
      <p:sp>
        <p:nvSpPr>
          <p:cNvPr id="8" name="TextBox 7"/>
          <p:cNvSpPr txBox="1"/>
          <p:nvPr/>
        </p:nvSpPr>
        <p:spPr>
          <a:xfrm>
            <a:off x="2209800" y="5413248"/>
            <a:ext cx="3215945" cy="369332"/>
          </a:xfrm>
          <a:prstGeom prst="rect">
            <a:avLst/>
          </a:prstGeom>
          <a:noFill/>
        </p:spPr>
        <p:txBody>
          <a:bodyPr wrap="none" rtlCol="0">
            <a:spAutoFit/>
          </a:bodyPr>
          <a:lstStyle/>
          <a:p>
            <a:r>
              <a:rPr lang="en-US" b="1" dirty="0" smtClean="0"/>
              <a:t>Shortwave Infrared (3.9 </a:t>
            </a:r>
            <a:r>
              <a:rPr lang="en-US" b="1" dirty="0" smtClean="0">
                <a:latin typeface="Symbol" panose="05050102010706020507" pitchFamily="18" charset="2"/>
              </a:rPr>
              <a:t>m</a:t>
            </a:r>
            <a:r>
              <a:rPr lang="en-US" b="1" dirty="0" smtClean="0"/>
              <a:t>m)</a:t>
            </a:r>
            <a:endParaRPr lang="en-US" b="1"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290" y="1295400"/>
            <a:ext cx="5601172" cy="4495800"/>
          </a:xfrm>
          <a:prstGeom prst="rect">
            <a:avLst/>
          </a:prstGeom>
        </p:spPr>
      </p:pic>
      <p:sp>
        <p:nvSpPr>
          <p:cNvPr id="6" name="Title 5"/>
          <p:cNvSpPr>
            <a:spLocks noGrp="1"/>
          </p:cNvSpPr>
          <p:nvPr>
            <p:ph type="title"/>
          </p:nvPr>
        </p:nvSpPr>
        <p:spPr>
          <a:xfrm>
            <a:off x="913590" y="274638"/>
            <a:ext cx="7773210" cy="487362"/>
          </a:xfrm>
        </p:spPr>
        <p:txBody>
          <a:bodyPr/>
          <a:lstStyle/>
          <a:p>
            <a:r>
              <a:rPr lang="en-US" sz="2800" dirty="0" err="1" smtClean="0"/>
              <a:t>Himawari</a:t>
            </a:r>
            <a:r>
              <a:rPr lang="en-US" sz="2800" dirty="0" smtClean="0"/>
              <a:t> has similar bands as GOES-R</a:t>
            </a:r>
            <a:endParaRPr lang="en-US" sz="2800"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982" y="1295400"/>
            <a:ext cx="5604970" cy="4498848"/>
          </a:xfrm>
          <a:prstGeom prst="rect">
            <a:avLst/>
          </a:prstGeom>
        </p:spPr>
      </p:pic>
    </p:spTree>
    <p:custDataLst>
      <p:tags r:id="rId1"/>
    </p:custDataLst>
    <p:extLst>
      <p:ext uri="{BB962C8B-B14F-4D97-AF65-F5344CB8AC3E}">
        <p14:creationId xmlns:p14="http://schemas.microsoft.com/office/powerpoint/2010/main" val="28943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1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3590" y="274638"/>
            <a:ext cx="7773210" cy="792162"/>
          </a:xfrm>
        </p:spPr>
        <p:txBody>
          <a:bodyPr/>
          <a:lstStyle/>
          <a:p>
            <a:r>
              <a:rPr lang="en-US" dirty="0" smtClean="0"/>
              <a:t>Fog over the Carolinas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1142999"/>
            <a:ext cx="7315200" cy="5676596"/>
          </a:xfrm>
        </p:spPr>
      </p:pic>
      <p:sp>
        <p:nvSpPr>
          <p:cNvPr id="2" name="TextBox 1"/>
          <p:cNvSpPr txBox="1"/>
          <p:nvPr/>
        </p:nvSpPr>
        <p:spPr>
          <a:xfrm>
            <a:off x="3429000" y="1167804"/>
            <a:ext cx="907621" cy="369332"/>
          </a:xfrm>
          <a:prstGeom prst="rect">
            <a:avLst/>
          </a:prstGeom>
          <a:noFill/>
        </p:spPr>
        <p:txBody>
          <a:bodyPr wrap="none" rtlCol="0">
            <a:spAutoFit/>
          </a:bodyPr>
          <a:lstStyle/>
          <a:p>
            <a:r>
              <a:rPr lang="en-US" b="1" dirty="0" smtClean="0"/>
              <a:t>3.9 </a:t>
            </a:r>
            <a:r>
              <a:rPr lang="en-US" b="1" dirty="0" smtClean="0">
                <a:latin typeface="Symbol" panose="05050102010706020507" pitchFamily="18" charset="2"/>
              </a:rPr>
              <a:t>m</a:t>
            </a:r>
            <a:r>
              <a:rPr lang="en-US" b="1" dirty="0" smtClean="0"/>
              <a:t>m</a:t>
            </a:r>
            <a:endParaRPr lang="en-US" b="1" dirty="0"/>
          </a:p>
        </p:txBody>
      </p:sp>
      <p:sp>
        <p:nvSpPr>
          <p:cNvPr id="6" name="TextBox 5"/>
          <p:cNvSpPr txBox="1"/>
          <p:nvPr/>
        </p:nvSpPr>
        <p:spPr>
          <a:xfrm>
            <a:off x="7010400" y="1167070"/>
            <a:ext cx="1035861" cy="369332"/>
          </a:xfrm>
          <a:prstGeom prst="rect">
            <a:avLst/>
          </a:prstGeom>
          <a:no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3429000" y="3962400"/>
            <a:ext cx="1210588" cy="369332"/>
          </a:xfrm>
          <a:prstGeom prst="rect">
            <a:avLst/>
          </a:prstGeom>
          <a:noFill/>
        </p:spPr>
        <p:txBody>
          <a:bodyPr wrap="none" rtlCol="0">
            <a:spAutoFit/>
          </a:bodyPr>
          <a:lstStyle/>
          <a:p>
            <a:r>
              <a:rPr lang="en-US" b="1" dirty="0" smtClean="0"/>
              <a:t>10.3 – 3.9</a:t>
            </a:r>
            <a:endParaRPr lang="en-US" b="1" dirty="0"/>
          </a:p>
        </p:txBody>
      </p:sp>
    </p:spTree>
    <p:custDataLst>
      <p:tags r:id="rId1"/>
    </p:custDataLst>
    <p:extLst>
      <p:ext uri="{BB962C8B-B14F-4D97-AF65-F5344CB8AC3E}">
        <p14:creationId xmlns:p14="http://schemas.microsoft.com/office/powerpoint/2010/main" val="2831076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263700" y="778665"/>
            <a:ext cx="8611105" cy="2801029"/>
          </a:xfrm>
          <a:prstGeom prst="rect">
            <a:avLst/>
          </a:prstGeom>
          <a:solidFill>
            <a:schemeClr val="bg1">
              <a:lumMod val="85000"/>
            </a:schemeClr>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5410" name="Rectangle 3"/>
          <p:cNvSpPr>
            <a:spLocks noGrp="1" noChangeArrowheads="1"/>
          </p:cNvSpPr>
          <p:nvPr>
            <p:ph type="title" idx="4294967295"/>
          </p:nvPr>
        </p:nvSpPr>
        <p:spPr>
          <a:xfrm>
            <a:off x="343149" y="165864"/>
            <a:ext cx="8231575" cy="527897"/>
          </a:xfrm>
        </p:spPr>
        <p:txBody>
          <a:bodyPr/>
          <a:lstStyle/>
          <a:p>
            <a:pPr eaLnBrk="1" hangingPunct="1"/>
            <a:r>
              <a:rPr lang="en-US" sz="2400" b="1" i="1" dirty="0" smtClean="0">
                <a:solidFill>
                  <a:srgbClr val="0000FF"/>
                </a:solidFill>
              </a:rPr>
              <a:t>Fused Fog/Low Cloud Detection Approach</a:t>
            </a:r>
          </a:p>
        </p:txBody>
      </p:sp>
      <p:pic>
        <p:nvPicPr>
          <p:cNvPr id="145411" name="Picture 39" descr="images"/>
          <p:cNvPicPr>
            <a:picLocks noChangeAspect="1" noChangeArrowheads="1"/>
          </p:cNvPicPr>
          <p:nvPr>
            <p:custDataLst>
              <p:tags r:id="rId2"/>
            </p:custDataLst>
          </p:nvPr>
        </p:nvPicPr>
        <p:blipFill>
          <a:blip r:embed="rId10"/>
          <a:srcRect/>
          <a:stretch>
            <a:fillRect/>
          </a:stretch>
        </p:blipFill>
        <p:spPr bwMode="auto">
          <a:xfrm>
            <a:off x="498590" y="1199689"/>
            <a:ext cx="1635010" cy="1144508"/>
          </a:xfrm>
          <a:prstGeom prst="rect">
            <a:avLst/>
          </a:prstGeom>
          <a:noFill/>
          <a:ln w="9525">
            <a:noFill/>
            <a:miter lim="800000"/>
            <a:headEnd/>
            <a:tailEnd/>
          </a:ln>
        </p:spPr>
      </p:pic>
      <p:sp>
        <p:nvSpPr>
          <p:cNvPr id="145412" name="Text Box 43"/>
          <p:cNvSpPr txBox="1">
            <a:spLocks noChangeArrowheads="1"/>
          </p:cNvSpPr>
          <p:nvPr/>
        </p:nvSpPr>
        <p:spPr bwMode="auto">
          <a:xfrm>
            <a:off x="381000" y="716934"/>
            <a:ext cx="1745263"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rgbClr val="FF0000"/>
                </a:solidFill>
                <a:latin typeface="Times New Roman" charset="0"/>
              </a:rPr>
              <a:t>Satellite Data</a:t>
            </a:r>
            <a:endParaRPr lang="en-US" sz="2000" b="1" dirty="0">
              <a:solidFill>
                <a:srgbClr val="FF0000"/>
              </a:solidFill>
              <a:latin typeface="Times New Roman" charset="0"/>
            </a:endParaRPr>
          </a:p>
        </p:txBody>
      </p:sp>
      <p:sp>
        <p:nvSpPr>
          <p:cNvPr id="14344" name="Text Box 46"/>
          <p:cNvSpPr txBox="1">
            <a:spLocks noChangeArrowheads="1"/>
          </p:cNvSpPr>
          <p:nvPr/>
        </p:nvSpPr>
        <p:spPr bwMode="auto">
          <a:xfrm>
            <a:off x="2971800" y="4687459"/>
            <a:ext cx="1678112" cy="707886"/>
          </a:xfrm>
          <a:prstGeom prst="rect">
            <a:avLst/>
          </a:prstGeom>
          <a:solidFill>
            <a:schemeClr val="accent6">
              <a:lumMod val="20000"/>
              <a:lumOff val="80000"/>
            </a:schemeClr>
          </a:solidFill>
          <a:ln w="9525">
            <a:noFill/>
            <a:miter lim="800000"/>
            <a:headEnd/>
            <a:tailEnd/>
          </a:ln>
        </p:spPr>
        <p:txBody>
          <a:bodyPr>
            <a:prstTxWarp prst="textNoShape">
              <a:avLst/>
            </a:prstTxWarp>
            <a:spAutoFit/>
          </a:bodyPr>
          <a:lstStyle/>
          <a:p>
            <a:pPr algn="ctr">
              <a:defRPr/>
            </a:pPr>
            <a:r>
              <a:rPr lang="en-US" sz="2000" b="1" dirty="0" smtClean="0">
                <a:latin typeface="Times New Roman" charset="0"/>
              </a:rPr>
              <a:t>Statistical Model</a:t>
            </a:r>
            <a:endParaRPr lang="en-US" sz="2000" b="1" dirty="0">
              <a:latin typeface="Times New Roman" charset="0"/>
            </a:endParaRPr>
          </a:p>
        </p:txBody>
      </p:sp>
      <p:sp>
        <p:nvSpPr>
          <p:cNvPr id="145415" name="Line 49"/>
          <p:cNvSpPr>
            <a:spLocks noChangeShapeType="1"/>
          </p:cNvSpPr>
          <p:nvPr/>
        </p:nvSpPr>
        <p:spPr bwMode="auto">
          <a:xfrm flipV="1">
            <a:off x="2164144" y="5166422"/>
            <a:ext cx="807656" cy="2428"/>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6" name="Line 52"/>
          <p:cNvSpPr>
            <a:spLocks noChangeShapeType="1"/>
          </p:cNvSpPr>
          <p:nvPr/>
        </p:nvSpPr>
        <p:spPr bwMode="auto">
          <a:xfrm>
            <a:off x="3793103" y="3675685"/>
            <a:ext cx="16897" cy="962576"/>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8" name="Rectangle 16"/>
          <p:cNvSpPr>
            <a:spLocks noChangeArrowheads="1"/>
          </p:cNvSpPr>
          <p:nvPr/>
        </p:nvSpPr>
        <p:spPr bwMode="auto">
          <a:xfrm>
            <a:off x="4871856" y="3485339"/>
            <a:ext cx="1830190" cy="380692"/>
          </a:xfrm>
          <a:prstGeom prst="rect">
            <a:avLst/>
          </a:prstGeom>
          <a:solidFill>
            <a:schemeClr val="bg1">
              <a:lumMod val="85000"/>
            </a:schemeClr>
          </a:solidFill>
          <a:ln w="9525">
            <a:noFill/>
            <a:miter lim="800000"/>
            <a:headEnd/>
            <a:tailEnd/>
          </a:ln>
        </p:spPr>
        <p:txBody>
          <a:bodyPr wrap="none">
            <a:prstTxWarp prst="textNoShape">
              <a:avLst/>
            </a:prstTxWarp>
            <a:spAutoFit/>
          </a:bodyPr>
          <a:lstStyle/>
          <a:p>
            <a:r>
              <a:rPr lang="en-US" sz="2000" b="1" dirty="0">
                <a:solidFill>
                  <a:srgbClr val="000000"/>
                </a:solidFill>
                <a:latin typeface="Times New Roman" charset="0"/>
              </a:rPr>
              <a:t>Clear Sky </a:t>
            </a:r>
            <a:r>
              <a:rPr lang="en-US" sz="2000" b="1" dirty="0" smtClean="0">
                <a:solidFill>
                  <a:srgbClr val="000000"/>
                </a:solidFill>
                <a:latin typeface="Times New Roman" charset="0"/>
              </a:rPr>
              <a:t>RTM</a:t>
            </a:r>
            <a:endParaRPr lang="en-US" sz="2000" b="1" dirty="0">
              <a:solidFill>
                <a:srgbClr val="000000"/>
              </a:solidFill>
              <a:latin typeface="Times New Roman" charset="0"/>
            </a:endParaRPr>
          </a:p>
        </p:txBody>
      </p:sp>
      <p:sp>
        <p:nvSpPr>
          <p:cNvPr id="145419" name="Line 51"/>
          <p:cNvSpPr>
            <a:spLocks noChangeShapeType="1"/>
          </p:cNvSpPr>
          <p:nvPr/>
        </p:nvSpPr>
        <p:spPr bwMode="auto">
          <a:xfrm>
            <a:off x="4595733" y="5166422"/>
            <a:ext cx="1576467" cy="2428"/>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20" name="Rectangle 21"/>
          <p:cNvSpPr>
            <a:spLocks noChangeArrowheads="1"/>
          </p:cNvSpPr>
          <p:nvPr/>
        </p:nvSpPr>
        <p:spPr bwMode="auto">
          <a:xfrm>
            <a:off x="312899" y="2428715"/>
            <a:ext cx="2506501" cy="1015663"/>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-Minimum channels needed: 0.65, 3.9, 6.7/7.3, 11, and 12/13.3 </a:t>
            </a:r>
            <a:r>
              <a:rPr lang="en-US" sz="1200" b="1" dirty="0" err="1" smtClean="0">
                <a:latin typeface="Times New Roman" charset="0"/>
              </a:rPr>
              <a:t>μm</a:t>
            </a:r>
            <a:endParaRPr lang="en-US" sz="1200" b="1" dirty="0" smtClean="0">
              <a:latin typeface="Times New Roman" charset="0"/>
            </a:endParaRPr>
          </a:p>
          <a:p>
            <a:r>
              <a:rPr lang="en-US" sz="1200" b="1" dirty="0" smtClean="0">
                <a:latin typeface="Times New Roman" charset="0"/>
              </a:rPr>
              <a:t>-Previous image for temporal continuity (GEO only)</a:t>
            </a:r>
          </a:p>
          <a:p>
            <a:r>
              <a:rPr lang="en-US" sz="1200" b="1" dirty="0" smtClean="0">
                <a:latin typeface="Times New Roman" charset="0"/>
              </a:rPr>
              <a:t>-Cloud Phase</a:t>
            </a:r>
          </a:p>
        </p:txBody>
      </p:sp>
      <p:sp>
        <p:nvSpPr>
          <p:cNvPr id="145421" name="PPTShape_0"/>
          <p:cNvSpPr txBox="1">
            <a:spLocks noChangeArrowheads="1"/>
          </p:cNvSpPr>
          <p:nvPr/>
        </p:nvSpPr>
        <p:spPr bwMode="auto">
          <a:xfrm>
            <a:off x="5928053" y="4013414"/>
            <a:ext cx="3170282"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Times New Roman" charset="0"/>
              </a:rPr>
              <a:t>IFR </a:t>
            </a:r>
            <a:r>
              <a:rPr lang="en-US" sz="2000" b="1" dirty="0">
                <a:latin typeface="Times New Roman" charset="0"/>
              </a:rPr>
              <a:t>and</a:t>
            </a:r>
            <a:r>
              <a:rPr lang="en-US" sz="2000" b="1" dirty="0" smtClean="0">
                <a:latin typeface="Times New Roman" charset="0"/>
              </a:rPr>
              <a:t> LIFR Probability</a:t>
            </a:r>
            <a:endParaRPr lang="en-US" sz="2000" b="1" dirty="0">
              <a:latin typeface="Times New Roman" charset="0"/>
            </a:endParaRPr>
          </a:p>
        </p:txBody>
      </p:sp>
      <p:pic>
        <p:nvPicPr>
          <p:cNvPr id="145422" name="Picture 28" descr="geocatL2.Meteosat-8.2006214.134500.ir_sensitivity_map.tiff"/>
          <p:cNvPicPr>
            <a:picLocks noChangeAspect="1"/>
          </p:cNvPicPr>
          <p:nvPr>
            <p:custDataLst>
              <p:tags r:id="rId3"/>
            </p:custDataLst>
          </p:nvPr>
        </p:nvPicPr>
        <p:blipFill>
          <a:blip r:embed="rId11"/>
          <a:srcRect/>
          <a:stretch>
            <a:fillRect/>
          </a:stretch>
        </p:blipFill>
        <p:spPr bwMode="auto">
          <a:xfrm>
            <a:off x="3150354" y="1233066"/>
            <a:ext cx="1269246" cy="1356601"/>
          </a:xfrm>
          <a:prstGeom prst="rect">
            <a:avLst/>
          </a:prstGeom>
          <a:noFill/>
          <a:ln w="9525">
            <a:noFill/>
            <a:miter lim="800000"/>
            <a:headEnd/>
            <a:tailEnd/>
          </a:ln>
        </p:spPr>
      </p:pic>
      <p:sp>
        <p:nvSpPr>
          <p:cNvPr id="21" name="TextBox 20"/>
          <p:cNvSpPr txBox="1"/>
          <p:nvPr/>
        </p:nvSpPr>
        <p:spPr>
          <a:xfrm>
            <a:off x="2042411" y="1372537"/>
            <a:ext cx="776989" cy="878517"/>
          </a:xfrm>
          <a:prstGeom prst="rect">
            <a:avLst/>
          </a:prstGeom>
          <a:noFill/>
        </p:spPr>
        <p:txBody>
          <a:bodyPr wrap="square" rtlCol="0">
            <a:spAutoFit/>
          </a:bodyPr>
          <a:lstStyle/>
          <a:p>
            <a:pPr algn="ctr"/>
            <a:r>
              <a:rPr lang="en-US" sz="5400" dirty="0" smtClean="0"/>
              <a:t>+</a:t>
            </a:r>
            <a:endParaRPr lang="en-US" sz="5400" dirty="0"/>
          </a:p>
        </p:txBody>
      </p:sp>
      <p:sp>
        <p:nvSpPr>
          <p:cNvPr id="22" name="TextBox 21"/>
          <p:cNvSpPr txBox="1"/>
          <p:nvPr/>
        </p:nvSpPr>
        <p:spPr>
          <a:xfrm>
            <a:off x="4557011" y="1372537"/>
            <a:ext cx="776989" cy="878517"/>
          </a:xfrm>
          <a:prstGeom prst="rect">
            <a:avLst/>
          </a:prstGeom>
          <a:noFill/>
        </p:spPr>
        <p:txBody>
          <a:bodyPr wrap="square" rtlCol="0">
            <a:spAutoFit/>
          </a:bodyPr>
          <a:lstStyle/>
          <a:p>
            <a:pPr algn="ctr"/>
            <a:r>
              <a:rPr lang="en-US" sz="5400" dirty="0" smtClean="0"/>
              <a:t>+</a:t>
            </a:r>
            <a:endParaRPr lang="en-US" sz="5400" dirty="0"/>
          </a:p>
        </p:txBody>
      </p:sp>
      <p:sp>
        <p:nvSpPr>
          <p:cNvPr id="23" name="PPTShape_1"/>
          <p:cNvSpPr>
            <a:spLocks noChangeArrowheads="1"/>
          </p:cNvSpPr>
          <p:nvPr/>
        </p:nvSpPr>
        <p:spPr bwMode="auto">
          <a:xfrm>
            <a:off x="2593207" y="716934"/>
            <a:ext cx="2359793"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Static Ancillary Data</a:t>
            </a:r>
            <a:endParaRPr lang="en-US" sz="2000" b="1" dirty="0">
              <a:solidFill>
                <a:srgbClr val="000000"/>
              </a:solidFill>
              <a:latin typeface="Times New Roman" charset="0"/>
            </a:endParaRPr>
          </a:p>
        </p:txBody>
      </p:sp>
      <p:sp>
        <p:nvSpPr>
          <p:cNvPr id="24" name="PPTShape_2"/>
          <p:cNvSpPr>
            <a:spLocks noChangeArrowheads="1"/>
          </p:cNvSpPr>
          <p:nvPr/>
        </p:nvSpPr>
        <p:spPr bwMode="auto">
          <a:xfrm>
            <a:off x="3048000" y="2664937"/>
            <a:ext cx="1557300" cy="614962"/>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-DEM</a:t>
            </a:r>
          </a:p>
          <a:p>
            <a:r>
              <a:rPr lang="en-US" sz="1200" b="1" dirty="0" smtClean="0">
                <a:latin typeface="Times New Roman" charset="0"/>
              </a:rPr>
              <a:t>-Surface Type</a:t>
            </a:r>
          </a:p>
          <a:p>
            <a:r>
              <a:rPr lang="en-US" sz="1200" b="1" dirty="0" smtClean="0">
                <a:latin typeface="Times New Roman" charset="0"/>
              </a:rPr>
              <a:t>-Surface Emissivity</a:t>
            </a:r>
            <a:endParaRPr lang="en-US" sz="1200" b="1" dirty="0">
              <a:latin typeface="Times New Roman" charset="0"/>
            </a:endParaRPr>
          </a:p>
        </p:txBody>
      </p:sp>
      <p:sp>
        <p:nvSpPr>
          <p:cNvPr id="25" name="PPTShape_3"/>
          <p:cNvSpPr>
            <a:spLocks noChangeArrowheads="1"/>
          </p:cNvSpPr>
          <p:nvPr/>
        </p:nvSpPr>
        <p:spPr bwMode="auto">
          <a:xfrm>
            <a:off x="5224082" y="716934"/>
            <a:ext cx="1786318"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Daily SST Data</a:t>
            </a:r>
            <a:endParaRPr lang="en-US" sz="2000" b="1" dirty="0">
              <a:solidFill>
                <a:srgbClr val="000000"/>
              </a:solidFill>
              <a:latin typeface="Times New Roman" charset="0"/>
            </a:endParaRPr>
          </a:p>
        </p:txBody>
      </p:sp>
      <p:pic>
        <p:nvPicPr>
          <p:cNvPr id="26" name="Picture 25" descr="modis_sst.jpg"/>
          <p:cNvPicPr>
            <a:picLocks noChangeAspect="1"/>
          </p:cNvPicPr>
          <p:nvPr>
            <p:custDataLst>
              <p:tags r:id="rId4"/>
            </p:custDataLst>
          </p:nvPr>
        </p:nvPicPr>
        <p:blipFill>
          <a:blip r:embed="rId12"/>
          <a:stretch>
            <a:fillRect/>
          </a:stretch>
        </p:blipFill>
        <p:spPr>
          <a:xfrm>
            <a:off x="5471126" y="1219523"/>
            <a:ext cx="1310674" cy="1310674"/>
          </a:xfrm>
          <a:prstGeom prst="rect">
            <a:avLst/>
          </a:prstGeom>
        </p:spPr>
      </p:pic>
      <p:sp>
        <p:nvSpPr>
          <p:cNvPr id="27" name="PPTShape_4"/>
          <p:cNvSpPr>
            <a:spLocks noChangeArrowheads="1"/>
          </p:cNvSpPr>
          <p:nvPr/>
        </p:nvSpPr>
        <p:spPr bwMode="auto">
          <a:xfrm>
            <a:off x="5191666" y="2600515"/>
            <a:ext cx="1758166" cy="263554"/>
          </a:xfrm>
          <a:prstGeom prst="rect">
            <a:avLst/>
          </a:prstGeom>
          <a:noFill/>
          <a:ln w="9525">
            <a:noFill/>
            <a:miter lim="800000"/>
            <a:headEnd/>
            <a:tailEnd/>
          </a:ln>
        </p:spPr>
        <p:txBody>
          <a:bodyPr>
            <a:prstTxWarp prst="textNoShape">
              <a:avLst/>
            </a:prstTxWarp>
            <a:spAutoFit/>
          </a:bodyPr>
          <a:lstStyle/>
          <a:p>
            <a:pPr algn="ctr"/>
            <a:r>
              <a:rPr lang="en-US" sz="1200" b="1" dirty="0" smtClean="0">
                <a:latin typeface="Times New Roman" charset="0"/>
              </a:rPr>
              <a:t>0.25 degree OISST</a:t>
            </a:r>
            <a:endParaRPr lang="en-US" sz="1200" b="1" dirty="0">
              <a:latin typeface="Times New Roman" charset="0"/>
            </a:endParaRPr>
          </a:p>
        </p:txBody>
      </p:sp>
      <p:sp>
        <p:nvSpPr>
          <p:cNvPr id="28" name="TextBox 27"/>
          <p:cNvSpPr txBox="1"/>
          <p:nvPr/>
        </p:nvSpPr>
        <p:spPr>
          <a:xfrm>
            <a:off x="6736205" y="1372537"/>
            <a:ext cx="776989" cy="878517"/>
          </a:xfrm>
          <a:prstGeom prst="rect">
            <a:avLst/>
          </a:prstGeom>
          <a:noFill/>
        </p:spPr>
        <p:txBody>
          <a:bodyPr wrap="square" rtlCol="0">
            <a:spAutoFit/>
          </a:bodyPr>
          <a:lstStyle/>
          <a:p>
            <a:pPr algn="ctr"/>
            <a:r>
              <a:rPr lang="en-US" sz="5400" dirty="0" smtClean="0"/>
              <a:t>+</a:t>
            </a:r>
            <a:endParaRPr lang="en-US" sz="5400" dirty="0"/>
          </a:p>
        </p:txBody>
      </p:sp>
      <p:sp>
        <p:nvSpPr>
          <p:cNvPr id="30" name="PPTShape_5"/>
          <p:cNvSpPr>
            <a:spLocks noChangeArrowheads="1"/>
          </p:cNvSpPr>
          <p:nvPr/>
        </p:nvSpPr>
        <p:spPr bwMode="auto">
          <a:xfrm>
            <a:off x="7772400" y="716934"/>
            <a:ext cx="731567"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a:t>
            </a:r>
            <a:endParaRPr lang="en-US" sz="2000" b="1" dirty="0">
              <a:solidFill>
                <a:srgbClr val="000000"/>
              </a:solidFill>
              <a:latin typeface="Times New Roman" charset="0"/>
            </a:endParaRPr>
          </a:p>
        </p:txBody>
      </p:sp>
      <p:pic>
        <p:nvPicPr>
          <p:cNvPr id="31" name="Picture 30" descr="temp_sfc_f02.png"/>
          <p:cNvPicPr>
            <a:picLocks noChangeAspect="1"/>
          </p:cNvPicPr>
          <p:nvPr>
            <p:custDataLst>
              <p:tags r:id="rId5"/>
            </p:custDataLst>
          </p:nvPr>
        </p:nvPicPr>
        <p:blipFill>
          <a:blip r:embed="rId13"/>
          <a:stretch>
            <a:fillRect/>
          </a:stretch>
        </p:blipFill>
        <p:spPr>
          <a:xfrm>
            <a:off x="7391400" y="1158063"/>
            <a:ext cx="1432659" cy="1214683"/>
          </a:xfrm>
          <a:prstGeom prst="rect">
            <a:avLst/>
          </a:prstGeom>
        </p:spPr>
      </p:pic>
      <p:sp>
        <p:nvSpPr>
          <p:cNvPr id="32" name="PPTShape_6"/>
          <p:cNvSpPr>
            <a:spLocks noChangeArrowheads="1"/>
          </p:cNvSpPr>
          <p:nvPr/>
        </p:nvSpPr>
        <p:spPr bwMode="auto">
          <a:xfrm>
            <a:off x="7216298" y="2403293"/>
            <a:ext cx="1990897" cy="790664"/>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-Surface Temperature</a:t>
            </a:r>
          </a:p>
          <a:p>
            <a:r>
              <a:rPr lang="en-US" sz="1200" b="1" dirty="0" smtClean="0">
                <a:latin typeface="Times New Roman" charset="0"/>
              </a:rPr>
              <a:t>-Profiles of T and </a:t>
            </a:r>
            <a:r>
              <a:rPr lang="en-US" sz="1200" b="1" dirty="0" err="1" smtClean="0">
                <a:latin typeface="Times New Roman" charset="0"/>
              </a:rPr>
              <a:t>q</a:t>
            </a:r>
            <a:endParaRPr lang="en-US" sz="1200" b="1" dirty="0" smtClean="0">
              <a:latin typeface="Times New Roman" charset="0"/>
            </a:endParaRPr>
          </a:p>
          <a:p>
            <a:r>
              <a:rPr lang="en-US" sz="1200" b="1" dirty="0" smtClean="0">
                <a:latin typeface="Times New Roman" charset="0"/>
              </a:rPr>
              <a:t>-RUC/RAP (2-3 hr forecast) or GFS (12 hr forecast)</a:t>
            </a:r>
          </a:p>
        </p:txBody>
      </p:sp>
      <p:pic>
        <p:nvPicPr>
          <p:cNvPr id="34" name="Picture 33" descr="rh_2m_f02.png"/>
          <p:cNvPicPr>
            <a:picLocks noChangeAspect="1"/>
          </p:cNvPicPr>
          <p:nvPr>
            <p:custDataLst>
              <p:tags r:id="rId6"/>
            </p:custDataLst>
          </p:nvPr>
        </p:nvPicPr>
        <p:blipFill>
          <a:blip r:embed="rId14"/>
          <a:stretch>
            <a:fillRect/>
          </a:stretch>
        </p:blipFill>
        <p:spPr>
          <a:xfrm>
            <a:off x="1204934" y="4519761"/>
            <a:ext cx="1385866" cy="1171788"/>
          </a:xfrm>
          <a:prstGeom prst="rect">
            <a:avLst/>
          </a:prstGeom>
        </p:spPr>
      </p:pic>
      <p:sp>
        <p:nvSpPr>
          <p:cNvPr id="37" name="PPTShape_7"/>
          <p:cNvSpPr>
            <a:spLocks noChangeArrowheads="1"/>
          </p:cNvSpPr>
          <p:nvPr/>
        </p:nvSpPr>
        <p:spPr bwMode="auto">
          <a:xfrm>
            <a:off x="804637" y="4041896"/>
            <a:ext cx="2014763" cy="380692"/>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 RH Profiles</a:t>
            </a:r>
            <a:endParaRPr lang="en-US" sz="2000" b="1" dirty="0">
              <a:solidFill>
                <a:srgbClr val="000000"/>
              </a:solidFill>
              <a:latin typeface="Times New Roman" charset="0"/>
            </a:endParaRPr>
          </a:p>
        </p:txBody>
      </p:sp>
      <p:sp>
        <p:nvSpPr>
          <p:cNvPr id="49" name="Left Brace 48"/>
          <p:cNvSpPr/>
          <p:nvPr/>
        </p:nvSpPr>
        <p:spPr bwMode="auto">
          <a:xfrm rot="16200000">
            <a:off x="6357290" y="1200327"/>
            <a:ext cx="385738" cy="4372994"/>
          </a:xfrm>
          <a:prstGeom prst="leftBrace">
            <a:avLst>
              <a:gd name="adj1" fmla="val 8333"/>
              <a:gd name="adj2" fmla="val 32229"/>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PPTShape_8"/>
          <p:cNvSpPr>
            <a:spLocks noChangeArrowheads="1"/>
          </p:cNvSpPr>
          <p:nvPr/>
        </p:nvSpPr>
        <p:spPr bwMode="auto">
          <a:xfrm>
            <a:off x="990940" y="5783279"/>
            <a:ext cx="2057060" cy="614962"/>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-RUC/RAP (2-3 hr forecast) or GFS (12 hr forecast)</a:t>
            </a:r>
          </a:p>
          <a:p>
            <a:endParaRPr lang="en-US" sz="1200" b="1" dirty="0" smtClean="0">
              <a:latin typeface="Times New Roman" charset="0"/>
            </a:endParaRPr>
          </a:p>
        </p:txBody>
      </p:sp>
      <p:sp>
        <p:nvSpPr>
          <p:cNvPr id="52" name="TextBox 51"/>
          <p:cNvSpPr txBox="1"/>
          <p:nvPr/>
        </p:nvSpPr>
        <p:spPr>
          <a:xfrm>
            <a:off x="1081375" y="6502030"/>
            <a:ext cx="7681625" cy="307777"/>
          </a:xfrm>
          <a:prstGeom prst="rect">
            <a:avLst/>
          </a:prstGeom>
          <a:solidFill>
            <a:srgbClr val="FFFF00"/>
          </a:solidFill>
        </p:spPr>
        <p:txBody>
          <a:bodyPr wrap="square" rtlCol="0">
            <a:spAutoFit/>
          </a:bodyPr>
          <a:lstStyle/>
          <a:p>
            <a:pPr algn="ctr"/>
            <a:r>
              <a:rPr lang="en-US" sz="1400" b="1" i="1" dirty="0" smtClean="0"/>
              <a:t>Other sources of relevant data (e.g. </a:t>
            </a:r>
            <a:r>
              <a:rPr lang="en-US" sz="1400" b="1" i="1" dirty="0" err="1" smtClean="0"/>
              <a:t>sfc</a:t>
            </a:r>
            <a:r>
              <a:rPr lang="en-US" sz="1400" b="1" i="1" dirty="0" smtClean="0"/>
              <a:t> </a:t>
            </a:r>
            <a:r>
              <a:rPr lang="en-US" sz="1400" b="1" i="1" dirty="0" err="1" smtClean="0"/>
              <a:t>obs</a:t>
            </a:r>
            <a:r>
              <a:rPr lang="en-US" sz="1400" b="1" i="1" dirty="0" smtClean="0"/>
              <a:t>) influence results through the model fields</a:t>
            </a:r>
            <a:endParaRPr lang="en-US" sz="1400" b="1" i="1" dirty="0"/>
          </a:p>
        </p:txBody>
      </p:sp>
      <p:pic>
        <p:nvPicPr>
          <p:cNvPr id="53" name="Picture 52" descr="GOES_IFR_PROB_20120405_1002.png"/>
          <p:cNvPicPr>
            <a:picLocks noChangeAspect="1"/>
          </p:cNvPicPr>
          <p:nvPr>
            <p:custDataLst>
              <p:tags r:id="rId7"/>
            </p:custDataLst>
          </p:nvPr>
        </p:nvPicPr>
        <p:blipFill>
          <a:blip r:embed="rId15"/>
          <a:stretch>
            <a:fillRect/>
          </a:stretch>
        </p:blipFill>
        <p:spPr>
          <a:xfrm>
            <a:off x="6324600" y="4413524"/>
            <a:ext cx="2397997" cy="1987276"/>
          </a:xfrm>
          <a:prstGeom prst="rect">
            <a:avLst/>
          </a:prstGeom>
        </p:spPr>
      </p:pic>
      <p:sp>
        <p:nvSpPr>
          <p:cNvPr id="54" name="TextBox 53"/>
          <p:cNvSpPr txBox="1"/>
          <p:nvPr/>
        </p:nvSpPr>
        <p:spPr>
          <a:xfrm>
            <a:off x="4363662" y="5267980"/>
            <a:ext cx="1960938" cy="523220"/>
          </a:xfrm>
          <a:prstGeom prst="rect">
            <a:avLst/>
          </a:prstGeom>
          <a:noFill/>
        </p:spPr>
        <p:txBody>
          <a:bodyPr wrap="square" rtlCol="0">
            <a:spAutoFit/>
          </a:bodyPr>
          <a:lstStyle/>
          <a:p>
            <a:pPr algn="ctr"/>
            <a:r>
              <a:rPr lang="en-US" sz="1400" b="1" dirty="0" smtClean="0"/>
              <a:t>Total run time: 2 - 3 minutes</a:t>
            </a:r>
            <a:endParaRPr lang="en-US" sz="1400" b="1" dirty="0"/>
          </a:p>
        </p:txBody>
      </p:sp>
    </p:spTree>
    <p:custDataLst>
      <p:tags r:id="rId1"/>
    </p:custDataLst>
    <p:extLst>
      <p:ext uri="{BB962C8B-B14F-4D97-AF65-F5344CB8AC3E}">
        <p14:creationId xmlns:p14="http://schemas.microsoft.com/office/powerpoint/2010/main" val="31784485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862830" y="77763"/>
            <a:ext cx="8204970" cy="692727"/>
          </a:xfrm>
        </p:spPr>
        <p:txBody>
          <a:bodyPr>
            <a:normAutofit/>
          </a:bodyPr>
          <a:lstStyle/>
          <a:p>
            <a:pPr eaLnBrk="1" hangingPunct="1">
              <a:defRPr/>
            </a:pPr>
            <a:r>
              <a:rPr lang="en-US" sz="3200" b="1" dirty="0" smtClean="0">
                <a:latin typeface="Arial"/>
                <a:cs typeface="Arial"/>
              </a:rPr>
              <a:t>Why create Probabilities of Flight Rules?</a:t>
            </a:r>
          </a:p>
        </p:txBody>
      </p:sp>
      <p:sp>
        <p:nvSpPr>
          <p:cNvPr id="31749" name="TextBox 5"/>
          <p:cNvSpPr txBox="1">
            <a:spLocks noChangeArrowheads="1"/>
          </p:cNvSpPr>
          <p:nvPr/>
        </p:nvSpPr>
        <p:spPr bwMode="auto">
          <a:xfrm>
            <a:off x="914400" y="761964"/>
            <a:ext cx="5907660" cy="2243691"/>
          </a:xfrm>
          <a:prstGeom prst="rect">
            <a:avLst/>
          </a:prstGeom>
          <a:solidFill>
            <a:schemeClr val="tx2">
              <a:lumMod val="20000"/>
              <a:lumOff val="80000"/>
            </a:schemeClr>
          </a:solidFill>
          <a:ln>
            <a:solidFill>
              <a:schemeClr val="tx1"/>
            </a:solidFill>
          </a:ln>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600" b="1" dirty="0">
                <a:solidFill>
                  <a:srgbClr val="000000"/>
                </a:solidFill>
              </a:rPr>
              <a:t>VFR - Visual flight rules</a:t>
            </a:r>
          </a:p>
          <a:p>
            <a:pPr lvl="2">
              <a:lnSpc>
                <a:spcPct val="90000"/>
              </a:lnSpc>
              <a:spcBef>
                <a:spcPct val="20000"/>
              </a:spcBef>
              <a:buClr>
                <a:srgbClr val="17375E"/>
              </a:buClr>
              <a:buSzPct val="100000"/>
            </a:pPr>
            <a:r>
              <a:rPr lang="en-US" sz="1600" b="1" dirty="0">
                <a:solidFill>
                  <a:srgbClr val="000000"/>
                </a:solidFill>
              </a:rPr>
              <a:t>ceiling &gt; 3000 </a:t>
            </a:r>
            <a:r>
              <a:rPr lang="en-US" sz="1600" b="1" dirty="0" smtClean="0">
                <a:solidFill>
                  <a:srgbClr val="000000"/>
                </a:solidFill>
              </a:rPr>
              <a:t>ft and </a:t>
            </a:r>
            <a:r>
              <a:rPr lang="en-US" sz="1600" b="1" dirty="0" err="1" smtClean="0">
                <a:solidFill>
                  <a:srgbClr val="000000"/>
                </a:solidFill>
              </a:rPr>
              <a:t>vis</a:t>
            </a:r>
            <a:r>
              <a:rPr lang="en-US" sz="1600" b="1" dirty="0" smtClean="0">
                <a:solidFill>
                  <a:srgbClr val="000000"/>
                </a:solidFill>
              </a:rPr>
              <a:t> &gt; 5 mi</a:t>
            </a:r>
          </a:p>
          <a:p>
            <a:pPr>
              <a:lnSpc>
                <a:spcPct val="90000"/>
              </a:lnSpc>
              <a:spcBef>
                <a:spcPct val="20000"/>
              </a:spcBef>
              <a:buClr>
                <a:srgbClr val="17375E"/>
              </a:buClr>
              <a:buSzPct val="100000"/>
              <a:buFont typeface="Times" charset="0"/>
              <a:buChar char="•"/>
            </a:pPr>
            <a:r>
              <a:rPr lang="en-US" sz="1600" b="1" dirty="0">
                <a:solidFill>
                  <a:srgbClr val="000000"/>
                </a:solidFill>
              </a:rPr>
              <a:t>MVFR - Marginal visual flight rules</a:t>
            </a:r>
          </a:p>
          <a:p>
            <a:pPr lvl="2">
              <a:lnSpc>
                <a:spcPct val="90000"/>
              </a:lnSpc>
              <a:spcBef>
                <a:spcPct val="20000"/>
              </a:spcBef>
              <a:buClr>
                <a:srgbClr val="17375E"/>
              </a:buClr>
              <a:buSzPct val="100000"/>
            </a:pPr>
            <a:r>
              <a:rPr lang="en-US" sz="1600" b="1" dirty="0">
                <a:solidFill>
                  <a:srgbClr val="000000"/>
                </a:solidFill>
              </a:rPr>
              <a:t>1000 </a:t>
            </a:r>
            <a:r>
              <a:rPr lang="en-US" sz="1600" b="1" dirty="0" err="1" smtClean="0">
                <a:solidFill>
                  <a:srgbClr val="000000"/>
                </a:solidFill>
              </a:rPr>
              <a:t>ft</a:t>
            </a:r>
            <a:r>
              <a:rPr lang="en-US" sz="1600" b="1" dirty="0" smtClean="0">
                <a:solidFill>
                  <a:srgbClr val="000000"/>
                </a:solidFill>
              </a:rPr>
              <a:t> </a:t>
            </a:r>
            <a:r>
              <a:rPr lang="en-US" sz="1600" b="1" dirty="0" smtClean="0"/>
              <a:t>≤</a:t>
            </a:r>
            <a:r>
              <a:rPr lang="en-US" sz="1600" b="1" dirty="0" smtClean="0">
                <a:solidFill>
                  <a:srgbClr val="000000"/>
                </a:solidFill>
              </a:rPr>
              <a:t> </a:t>
            </a:r>
            <a:r>
              <a:rPr lang="en-US" sz="1600" b="1" dirty="0">
                <a:solidFill>
                  <a:srgbClr val="000000"/>
                </a:solidFill>
              </a:rPr>
              <a:t>ceiling </a:t>
            </a:r>
            <a:r>
              <a:rPr lang="en-US" sz="1600" b="1" dirty="0"/>
              <a:t>≤</a:t>
            </a:r>
            <a:r>
              <a:rPr lang="en-US" sz="1600" b="1" dirty="0" smtClean="0">
                <a:solidFill>
                  <a:srgbClr val="000000"/>
                </a:solidFill>
              </a:rPr>
              <a:t> </a:t>
            </a:r>
            <a:r>
              <a:rPr lang="en-US" sz="1600" b="1" dirty="0">
                <a:solidFill>
                  <a:srgbClr val="000000"/>
                </a:solidFill>
              </a:rPr>
              <a:t>3000 </a:t>
            </a:r>
            <a:r>
              <a:rPr lang="en-US" sz="1600" b="1" dirty="0" smtClean="0">
                <a:solidFill>
                  <a:srgbClr val="000000"/>
                </a:solidFill>
              </a:rPr>
              <a:t>ft or 3 mi </a:t>
            </a:r>
            <a:r>
              <a:rPr lang="en-US" sz="1600" b="1" dirty="0"/>
              <a:t>≤</a:t>
            </a:r>
            <a:r>
              <a:rPr lang="en-US" sz="1600" b="1" dirty="0" smtClean="0">
                <a:solidFill>
                  <a:srgbClr val="000000"/>
                </a:solidFill>
              </a:rPr>
              <a:t> vis </a:t>
            </a:r>
            <a:r>
              <a:rPr lang="en-US" sz="1600" b="1" dirty="0"/>
              <a:t>≤</a:t>
            </a:r>
            <a:r>
              <a:rPr lang="en-US" sz="1600" b="1" dirty="0" smtClean="0">
                <a:solidFill>
                  <a:srgbClr val="000000"/>
                </a:solidFill>
              </a:rPr>
              <a:t> 5 mi</a:t>
            </a:r>
          </a:p>
          <a:p>
            <a:pPr>
              <a:lnSpc>
                <a:spcPct val="90000"/>
              </a:lnSpc>
              <a:spcBef>
                <a:spcPct val="20000"/>
              </a:spcBef>
              <a:buClr>
                <a:srgbClr val="17375E"/>
              </a:buClr>
              <a:buSzPct val="100000"/>
              <a:buFont typeface="Times" charset="0"/>
              <a:buChar char="•"/>
            </a:pPr>
            <a:r>
              <a:rPr lang="en-US" sz="1600" b="1" i="1" dirty="0">
                <a:solidFill>
                  <a:srgbClr val="FF0000"/>
                </a:solidFill>
              </a:rPr>
              <a:t>IFR - Instrument flight rules</a:t>
            </a:r>
          </a:p>
          <a:p>
            <a:pPr lvl="2">
              <a:lnSpc>
                <a:spcPct val="90000"/>
              </a:lnSpc>
              <a:spcBef>
                <a:spcPct val="20000"/>
              </a:spcBef>
              <a:buClr>
                <a:srgbClr val="17375E"/>
              </a:buClr>
              <a:buSzPct val="100000"/>
            </a:pPr>
            <a:r>
              <a:rPr lang="en-US" sz="1600" b="1" i="1" dirty="0">
                <a:solidFill>
                  <a:srgbClr val="FF0000"/>
                </a:solidFill>
              </a:rPr>
              <a:t>500 </a:t>
            </a:r>
            <a:r>
              <a:rPr lang="en-US" sz="1600" b="1" i="1" dirty="0" err="1" smtClean="0">
                <a:solidFill>
                  <a:srgbClr val="FF0000"/>
                </a:solidFill>
              </a:rPr>
              <a:t>ft</a:t>
            </a:r>
            <a:r>
              <a:rPr lang="en-US" sz="1600" b="1" i="1" dirty="0" smtClean="0">
                <a:solidFill>
                  <a:srgbClr val="FF0000"/>
                </a:solidFill>
              </a:rPr>
              <a:t> </a:t>
            </a:r>
            <a:r>
              <a:rPr lang="en-US" sz="1600" b="1" dirty="0">
                <a:solidFill>
                  <a:srgbClr val="FF0000"/>
                </a:solidFill>
              </a:rPr>
              <a:t>≤</a:t>
            </a:r>
            <a:r>
              <a:rPr lang="en-US" sz="1600" b="1" i="1" dirty="0" smtClean="0">
                <a:solidFill>
                  <a:srgbClr val="FF0000"/>
                </a:solidFill>
              </a:rPr>
              <a:t> </a:t>
            </a:r>
            <a:r>
              <a:rPr lang="en-US" sz="1600" b="1" i="1" dirty="0">
                <a:solidFill>
                  <a:srgbClr val="FF0000"/>
                </a:solidFill>
              </a:rPr>
              <a:t>ceiling </a:t>
            </a:r>
            <a:r>
              <a:rPr lang="en-US" sz="1600" b="1" dirty="0">
                <a:solidFill>
                  <a:srgbClr val="FF0000"/>
                </a:solidFill>
              </a:rPr>
              <a:t>≤</a:t>
            </a:r>
            <a:r>
              <a:rPr lang="en-US" sz="1600" b="1" i="1" dirty="0" smtClean="0">
                <a:solidFill>
                  <a:srgbClr val="FF0000"/>
                </a:solidFill>
              </a:rPr>
              <a:t> </a:t>
            </a:r>
            <a:r>
              <a:rPr lang="en-US" sz="1600" b="1" i="1" dirty="0">
                <a:solidFill>
                  <a:srgbClr val="FF0000"/>
                </a:solidFill>
              </a:rPr>
              <a:t>1000 </a:t>
            </a:r>
            <a:r>
              <a:rPr lang="en-US" sz="1600" b="1" i="1" dirty="0" smtClean="0">
                <a:solidFill>
                  <a:srgbClr val="FF0000"/>
                </a:solidFill>
              </a:rPr>
              <a:t>ft </a:t>
            </a:r>
            <a:r>
              <a:rPr lang="en-US" sz="1600" b="1" dirty="0" smtClean="0">
                <a:solidFill>
                  <a:srgbClr val="FF0000"/>
                </a:solidFill>
              </a:rPr>
              <a:t>or 1 mi </a:t>
            </a:r>
            <a:r>
              <a:rPr lang="en-US" sz="1600" b="1" dirty="0">
                <a:solidFill>
                  <a:srgbClr val="FF0000"/>
                </a:solidFill>
              </a:rPr>
              <a:t>≤</a:t>
            </a:r>
            <a:r>
              <a:rPr lang="en-US" sz="1600" b="1" dirty="0" smtClean="0">
                <a:solidFill>
                  <a:srgbClr val="FF0000"/>
                </a:solidFill>
              </a:rPr>
              <a:t> vis </a:t>
            </a:r>
            <a:r>
              <a:rPr lang="en-US" sz="1600" b="1" dirty="0">
                <a:solidFill>
                  <a:srgbClr val="FF0000"/>
                </a:solidFill>
              </a:rPr>
              <a:t>≤</a:t>
            </a:r>
            <a:r>
              <a:rPr lang="en-US" sz="1600" b="1" dirty="0" smtClean="0">
                <a:solidFill>
                  <a:srgbClr val="FF0000"/>
                </a:solidFill>
              </a:rPr>
              <a:t> 3 mi</a:t>
            </a:r>
            <a:endParaRPr lang="en-US" sz="1600" b="1" i="1" dirty="0" smtClean="0">
              <a:solidFill>
                <a:srgbClr val="FF0000"/>
              </a:solidFill>
            </a:endParaRPr>
          </a:p>
          <a:p>
            <a:pPr>
              <a:lnSpc>
                <a:spcPct val="90000"/>
              </a:lnSpc>
              <a:spcBef>
                <a:spcPct val="20000"/>
              </a:spcBef>
              <a:buClr>
                <a:srgbClr val="17375E"/>
              </a:buClr>
              <a:buSzPct val="100000"/>
              <a:buFont typeface="Times" charset="0"/>
              <a:buChar char="•"/>
            </a:pPr>
            <a:r>
              <a:rPr lang="en-US" sz="1600" b="1" i="1" dirty="0">
                <a:solidFill>
                  <a:srgbClr val="FF0000"/>
                </a:solidFill>
              </a:rPr>
              <a:t>LIFR - Low instrument flight rules</a:t>
            </a:r>
          </a:p>
          <a:p>
            <a:pPr lvl="2">
              <a:lnSpc>
                <a:spcPct val="90000"/>
              </a:lnSpc>
              <a:spcBef>
                <a:spcPct val="20000"/>
              </a:spcBef>
              <a:buClr>
                <a:srgbClr val="17375E"/>
              </a:buClr>
              <a:buSzPct val="100000"/>
            </a:pPr>
            <a:r>
              <a:rPr lang="en-US" sz="1600" b="1" i="1" dirty="0">
                <a:solidFill>
                  <a:srgbClr val="FF0000"/>
                </a:solidFill>
              </a:rPr>
              <a:t>ceiling </a:t>
            </a:r>
            <a:r>
              <a:rPr lang="en-US" sz="1600" b="1" dirty="0">
                <a:solidFill>
                  <a:srgbClr val="FF0000"/>
                </a:solidFill>
              </a:rPr>
              <a:t>≤</a:t>
            </a:r>
            <a:r>
              <a:rPr lang="en-US" sz="1600" b="1" i="1" dirty="0" smtClean="0">
                <a:solidFill>
                  <a:srgbClr val="FF0000"/>
                </a:solidFill>
              </a:rPr>
              <a:t> </a:t>
            </a:r>
            <a:r>
              <a:rPr lang="en-US" sz="1600" b="1" i="1" dirty="0">
                <a:solidFill>
                  <a:srgbClr val="FF0000"/>
                </a:solidFill>
              </a:rPr>
              <a:t>500 </a:t>
            </a:r>
            <a:r>
              <a:rPr lang="en-US" sz="1600" b="1" i="1" dirty="0" smtClean="0">
                <a:solidFill>
                  <a:srgbClr val="FF0000"/>
                </a:solidFill>
              </a:rPr>
              <a:t>ft or vis </a:t>
            </a:r>
            <a:r>
              <a:rPr lang="en-US" sz="1600" b="1" dirty="0">
                <a:solidFill>
                  <a:srgbClr val="FF0000"/>
                </a:solidFill>
              </a:rPr>
              <a:t>≤</a:t>
            </a:r>
            <a:r>
              <a:rPr lang="en-US" sz="1600" b="1" i="1" dirty="0" smtClean="0">
                <a:solidFill>
                  <a:srgbClr val="FF0000"/>
                </a:solidFill>
              </a:rPr>
              <a:t> 1 mi</a:t>
            </a:r>
            <a:endParaRPr lang="en-US" sz="1600" b="1" i="1" dirty="0">
              <a:solidFill>
                <a:srgbClr val="FF0000"/>
              </a:solidFill>
            </a:endParaRPr>
          </a:p>
        </p:txBody>
      </p:sp>
      <p:pic>
        <p:nvPicPr>
          <p:cNvPr id="31750" name="Picture 7" descr="2998104558_c5f24e4b3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7374" y="914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143001" y="3088741"/>
            <a:ext cx="7696200" cy="3540660"/>
          </a:xfrm>
          <a:prstGeom prst="rect">
            <a:avLst/>
          </a:prstGeom>
          <a:solidFill>
            <a:schemeClr val="accent1">
              <a:lumMod val="20000"/>
              <a:lumOff val="80000"/>
            </a:schemeClr>
          </a:solidFill>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t>There </a:t>
            </a:r>
            <a:r>
              <a:rPr lang="en-US" sz="2800" b="1" dirty="0"/>
              <a:t>is no widely</a:t>
            </a:r>
            <a:r>
              <a:rPr lang="en-US" sz="2800" b="1" dirty="0" smtClean="0"/>
              <a:t> accepted </a:t>
            </a:r>
            <a:r>
              <a:rPr lang="en-US" sz="2800" b="1" dirty="0"/>
              <a:t>definition of </a:t>
            </a:r>
            <a:r>
              <a:rPr lang="en-US" sz="2800" b="1" dirty="0" smtClean="0"/>
              <a:t>Fog/Low </a:t>
            </a:r>
            <a:r>
              <a:rPr lang="en-US" sz="2800" b="1" dirty="0"/>
              <a:t>S</a:t>
            </a:r>
            <a:r>
              <a:rPr lang="en-US" sz="2800" b="1" dirty="0" smtClean="0"/>
              <a:t>tratus (FLS) so </a:t>
            </a:r>
            <a:r>
              <a:rPr lang="en-US" sz="2800" b="1" dirty="0"/>
              <a:t>the GOES-R definition of FLS </a:t>
            </a:r>
            <a:r>
              <a:rPr lang="en-US" sz="2800" b="1" dirty="0" smtClean="0"/>
              <a:t>relies on aviation flight </a:t>
            </a:r>
            <a:r>
              <a:rPr lang="en-US" sz="2800" b="1" dirty="0"/>
              <a:t>rules</a:t>
            </a:r>
          </a:p>
          <a:p>
            <a:endParaRPr lang="en-US" sz="2800" b="1" i="1" dirty="0"/>
          </a:p>
          <a:p>
            <a:r>
              <a:rPr lang="en-US" sz="2800" b="1" dirty="0"/>
              <a:t>The primary goal of the GOES-R fog/low cloud detection algorithm is to identify IFR, or lower, conditions.</a:t>
            </a:r>
          </a:p>
        </p:txBody>
      </p:sp>
    </p:spTree>
    <p:custDataLst>
      <p:tags r:id="rId1"/>
    </p:custDataLst>
    <p:extLst>
      <p:ext uri="{BB962C8B-B14F-4D97-AF65-F5344CB8AC3E}">
        <p14:creationId xmlns:p14="http://schemas.microsoft.com/office/powerpoint/2010/main" val="1720973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8448" y="1143000"/>
            <a:ext cx="7315200" cy="5676596"/>
          </a:xfrm>
        </p:spPr>
      </p:pic>
      <p:sp>
        <p:nvSpPr>
          <p:cNvPr id="3" name="Title 2"/>
          <p:cNvSpPr>
            <a:spLocks noGrp="1"/>
          </p:cNvSpPr>
          <p:nvPr>
            <p:ph type="title"/>
          </p:nvPr>
        </p:nvSpPr>
        <p:spPr>
          <a:xfrm>
            <a:off x="913590" y="274638"/>
            <a:ext cx="7773210" cy="792162"/>
          </a:xfrm>
        </p:spPr>
        <p:txBody>
          <a:bodyPr/>
          <a:lstStyle/>
          <a:p>
            <a:r>
              <a:rPr lang="en-US" dirty="0" smtClean="0"/>
              <a:t>Fog over the Carolinas</a:t>
            </a:r>
            <a:endParaRPr lang="en-US" dirty="0"/>
          </a:p>
        </p:txBody>
      </p:sp>
      <p:sp>
        <p:nvSpPr>
          <p:cNvPr id="2" name="TextBox 1"/>
          <p:cNvSpPr txBox="1"/>
          <p:nvPr/>
        </p:nvSpPr>
        <p:spPr>
          <a:xfrm>
            <a:off x="3429000" y="1167804"/>
            <a:ext cx="907621" cy="369332"/>
          </a:xfrm>
          <a:prstGeom prst="rect">
            <a:avLst/>
          </a:prstGeom>
          <a:noFill/>
        </p:spPr>
        <p:txBody>
          <a:bodyPr wrap="none" rtlCol="0">
            <a:spAutoFit/>
          </a:bodyPr>
          <a:lstStyle/>
          <a:p>
            <a:r>
              <a:rPr lang="en-US" b="1" dirty="0" smtClean="0"/>
              <a:t>3.9 </a:t>
            </a:r>
            <a:r>
              <a:rPr lang="en-US" b="1" dirty="0" smtClean="0">
                <a:latin typeface="Symbol" panose="05050102010706020507" pitchFamily="18" charset="2"/>
              </a:rPr>
              <a:t>m</a:t>
            </a:r>
            <a:r>
              <a:rPr lang="en-US" b="1" dirty="0" smtClean="0"/>
              <a:t>m</a:t>
            </a:r>
            <a:endParaRPr lang="en-US" b="1" dirty="0"/>
          </a:p>
        </p:txBody>
      </p:sp>
      <p:sp>
        <p:nvSpPr>
          <p:cNvPr id="6" name="TextBox 5"/>
          <p:cNvSpPr txBox="1"/>
          <p:nvPr/>
        </p:nvSpPr>
        <p:spPr>
          <a:xfrm>
            <a:off x="7010400" y="1167070"/>
            <a:ext cx="1035861" cy="369332"/>
          </a:xfrm>
          <a:prstGeom prst="rect">
            <a:avLst/>
          </a:prstGeom>
          <a:no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3429000" y="3962400"/>
            <a:ext cx="1210588" cy="369332"/>
          </a:xfrm>
          <a:prstGeom prst="rect">
            <a:avLst/>
          </a:prstGeom>
          <a:noFill/>
        </p:spPr>
        <p:txBody>
          <a:bodyPr wrap="none" rtlCol="0">
            <a:spAutoFit/>
          </a:bodyPr>
          <a:lstStyle/>
          <a:p>
            <a:r>
              <a:rPr lang="en-US" b="1" dirty="0" smtClean="0"/>
              <a:t>10.3 – 3.9</a:t>
            </a:r>
            <a:endParaRPr lang="en-US" b="1" dirty="0"/>
          </a:p>
        </p:txBody>
      </p:sp>
    </p:spTree>
    <p:custDataLst>
      <p:tags r:id="rId1"/>
    </p:custDataLst>
    <p:extLst>
      <p:ext uri="{BB962C8B-B14F-4D97-AF65-F5344CB8AC3E}">
        <p14:creationId xmlns:p14="http://schemas.microsoft.com/office/powerpoint/2010/main" val="3830975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914400"/>
            <a:ext cx="6438759" cy="5914390"/>
          </a:xfrm>
          <a:prstGeom prst="rect">
            <a:avLst/>
          </a:prstGeom>
        </p:spPr>
      </p:pic>
      <p:sp>
        <p:nvSpPr>
          <p:cNvPr id="2" name="Title 1"/>
          <p:cNvSpPr>
            <a:spLocks noGrp="1"/>
          </p:cNvSpPr>
          <p:nvPr>
            <p:ph type="title"/>
          </p:nvPr>
        </p:nvSpPr>
        <p:spPr>
          <a:xfrm>
            <a:off x="913590" y="274638"/>
            <a:ext cx="7773210" cy="639762"/>
          </a:xfrm>
        </p:spPr>
        <p:txBody>
          <a:bodyPr/>
          <a:lstStyle/>
          <a:p>
            <a:r>
              <a:rPr lang="en-US" dirty="0" smtClean="0"/>
              <a:t>GOES-R Fields</a:t>
            </a:r>
            <a:endParaRPr lang="en-US" dirty="0"/>
          </a:p>
        </p:txBody>
      </p:sp>
      <p:sp>
        <p:nvSpPr>
          <p:cNvPr id="6" name="TextBox 5"/>
          <p:cNvSpPr txBox="1"/>
          <p:nvPr/>
        </p:nvSpPr>
        <p:spPr>
          <a:xfrm>
            <a:off x="1652752" y="4035970"/>
            <a:ext cx="1954381" cy="369332"/>
          </a:xfrm>
          <a:prstGeom prst="rect">
            <a:avLst/>
          </a:prstGeom>
          <a:solidFill>
            <a:schemeClr val="bg1">
              <a:lumMod val="85000"/>
            </a:schemeClr>
          </a:solidFill>
        </p:spPr>
        <p:txBody>
          <a:bodyPr wrap="none" rtlCol="0">
            <a:spAutoFit/>
          </a:bodyPr>
          <a:lstStyle/>
          <a:p>
            <a:r>
              <a:rPr lang="en-US" b="1" dirty="0" smtClean="0">
                <a:solidFill>
                  <a:srgbClr val="FF0000"/>
                </a:solidFill>
              </a:rPr>
              <a:t>LIFR Probability</a:t>
            </a:r>
            <a:endParaRPr lang="en-US" b="1" dirty="0">
              <a:solidFill>
                <a:srgbClr val="FF0000"/>
              </a:solidFill>
            </a:endParaRPr>
          </a:p>
        </p:txBody>
      </p:sp>
      <p:sp>
        <p:nvSpPr>
          <p:cNvPr id="7" name="TextBox 6"/>
          <p:cNvSpPr txBox="1"/>
          <p:nvPr/>
        </p:nvSpPr>
        <p:spPr>
          <a:xfrm>
            <a:off x="4903071" y="4051736"/>
            <a:ext cx="2031325" cy="369332"/>
          </a:xfrm>
          <a:prstGeom prst="rect">
            <a:avLst/>
          </a:prstGeom>
          <a:solidFill>
            <a:schemeClr val="bg1">
              <a:lumMod val="85000"/>
            </a:schemeClr>
          </a:solidFill>
        </p:spPr>
        <p:txBody>
          <a:bodyPr wrap="none" rtlCol="0">
            <a:spAutoFit/>
          </a:bodyPr>
          <a:lstStyle/>
          <a:p>
            <a:r>
              <a:rPr lang="en-US" b="1" dirty="0" smtClean="0">
                <a:solidFill>
                  <a:srgbClr val="FF0000"/>
                </a:solidFill>
              </a:rPr>
              <a:t>Cloud Thickness</a:t>
            </a:r>
            <a:endParaRPr lang="en-US" b="1" dirty="0">
              <a:solidFill>
                <a:srgbClr val="FF0000"/>
              </a:solidFill>
            </a:endParaRPr>
          </a:p>
        </p:txBody>
      </p:sp>
      <p:sp>
        <p:nvSpPr>
          <p:cNvPr id="8" name="TextBox 7"/>
          <p:cNvSpPr txBox="1"/>
          <p:nvPr/>
        </p:nvSpPr>
        <p:spPr>
          <a:xfrm>
            <a:off x="4880013" y="1065332"/>
            <a:ext cx="1813317" cy="369332"/>
          </a:xfrm>
          <a:prstGeom prst="rect">
            <a:avLst/>
          </a:prstGeom>
          <a:solidFill>
            <a:schemeClr val="bg1">
              <a:lumMod val="85000"/>
            </a:schemeClr>
          </a:solidFill>
        </p:spPr>
        <p:txBody>
          <a:bodyPr wrap="none" rtlCol="0">
            <a:spAutoFit/>
          </a:bodyPr>
          <a:lstStyle/>
          <a:p>
            <a:r>
              <a:rPr lang="en-US" b="1" dirty="0">
                <a:solidFill>
                  <a:srgbClr val="FF0000"/>
                </a:solidFill>
              </a:rPr>
              <a:t>I</a:t>
            </a:r>
            <a:r>
              <a:rPr lang="en-US" b="1" dirty="0" smtClean="0">
                <a:solidFill>
                  <a:srgbClr val="FF0000"/>
                </a:solidFill>
              </a:rPr>
              <a:t>FR Probability</a:t>
            </a:r>
            <a:endParaRPr lang="en-US" b="1" dirty="0">
              <a:solidFill>
                <a:srgbClr val="FF0000"/>
              </a:solidFill>
            </a:endParaRPr>
          </a:p>
        </p:txBody>
      </p:sp>
      <p:sp>
        <p:nvSpPr>
          <p:cNvPr id="5" name="TextBox 4"/>
          <p:cNvSpPr txBox="1"/>
          <p:nvPr/>
        </p:nvSpPr>
        <p:spPr>
          <a:xfrm>
            <a:off x="1676400" y="1065332"/>
            <a:ext cx="2095445" cy="369332"/>
          </a:xfrm>
          <a:prstGeom prst="rect">
            <a:avLst/>
          </a:prstGeom>
          <a:solidFill>
            <a:schemeClr val="bg1">
              <a:lumMod val="85000"/>
            </a:schemeClr>
          </a:solidFill>
        </p:spPr>
        <p:txBody>
          <a:bodyPr wrap="none" rtlCol="0">
            <a:spAutoFit/>
          </a:bodyPr>
          <a:lstStyle/>
          <a:p>
            <a:r>
              <a:rPr lang="en-US" b="1" dirty="0" smtClean="0">
                <a:solidFill>
                  <a:srgbClr val="FF0000"/>
                </a:solidFill>
              </a:rPr>
              <a:t>MVFR Probability</a:t>
            </a:r>
            <a:endParaRPr lang="en-US" b="1" dirty="0">
              <a:solidFill>
                <a:srgbClr val="FF0000"/>
              </a:solidFill>
            </a:endParaRPr>
          </a:p>
        </p:txBody>
      </p:sp>
    </p:spTree>
    <p:custDataLst>
      <p:tags r:id="rId1"/>
    </p:custDataLst>
    <p:extLst>
      <p:ext uri="{BB962C8B-B14F-4D97-AF65-F5344CB8AC3E}">
        <p14:creationId xmlns:p14="http://schemas.microsoft.com/office/powerpoint/2010/main" val="3480916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adb0230b-a8b0-4258-802f-02dbb17fe369"/>
  <p:tag name="ARTICULATE_SLIDE_COUNT" val="19"/>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5179694-c:\users\scottl\visit\satfoundationcourse\fog\goesr_fogformationdissipation_v2.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406"/>
  <p:tag name="ARTICULATE_AUDIO_RECORDED" val="1"/>
  <p:tag name="ELAPSEDTIME" val="31.8"/>
  <p:tag name="ANNOTATION_TYPE_1" val="0"/>
  <p:tag name="ANNOTATION_START_1" val="3.9"/>
  <p:tag name="ANNOTATION_END_1" val="5.9"/>
  <p:tag name="ANNOTATION_TOP_1" val="515"/>
  <p:tag name="ANNOTATION_LEFT_1" val="411"/>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9"/>
  <p:tag name="ANNOTATION_END_2" val="7.4"/>
  <p:tag name="ANNOTATION_TOP_2" val="610"/>
  <p:tag name="ANNOTATION_LEFT_2" val="342"/>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4"/>
  <p:tag name="ANNOTATION_END_3" val="12.8"/>
  <p:tag name="ANNOTATION_TOP_3" val="664"/>
  <p:tag name="ANNOTATION_LEFT_3" val="263"/>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8"/>
  <p:tag name="ANNOTATION_END_4" val="20.3"/>
  <p:tag name="ANNOTATION_TOP_4" val="321"/>
  <p:tag name="ANNOTATION_LEFT_4" val="344"/>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0.3"/>
  <p:tag name="ANNOTATION_END_5" val="21.2"/>
  <p:tag name="ANNOTATION_TOP_5" val="506"/>
  <p:tag name="ANNOTATION_LEFT_5" val="798"/>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1.2"/>
  <p:tag name="ANNOTATION_END_6" val="22.3"/>
  <p:tag name="ANNOTATION_TOP_6" val="606"/>
  <p:tag name="ANNOTATION_LEFT_6" val="736"/>
  <p:tag name="ANNOTATION_WIDTH_6" val="186"/>
  <p:tag name="ANNOTATION_HEIGHT_6" val="186"/>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2.3"/>
  <p:tag name="ANNOTATION_END_7" val="28.8"/>
  <p:tag name="ANNOTATION_TOP_7" val="662"/>
  <p:tag name="ANNOTATION_LEFT_7" val="637"/>
  <p:tag name="ANNOTATION_WIDTH_7" val="186"/>
  <p:tag name="ANNOTATION_HEIGHT_7" val="186"/>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8.8"/>
  <p:tag name="ANNOTATION_END_8" val="29.8"/>
  <p:tag name="ANNOTATION_TOP_8" val="590"/>
  <p:tag name="ANNOTATION_LEFT_8" val="587"/>
  <p:tag name="ANNOTATION_WIDTH_8" val="186"/>
  <p:tag name="ANNOTATION_HEIGHT_8" val="186"/>
  <p:tag name="ANNOTATION_ANIMATION_8" val="3"/>
  <p:tag name="ANNOTATION_ROTATION_8" val="18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29.8"/>
  <p:tag name="ANNOTATION_TOP_9" val="520"/>
  <p:tag name="ANNOTATION_LEFT_9" val="582"/>
  <p:tag name="ANNOTATION_WIDTH_9" val="186"/>
  <p:tag name="ANNOTATION_HEIGHT_9" val="186"/>
  <p:tag name="ANNOTATION_ANIMATION_9" val="3"/>
  <p:tag name="ANNOTATION_ROTATION_9" val="18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COUNT" val="9"/>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dee7a529-0bc6-48cc-bd39-70b01f9a8e81"/>
  <p:tag name="ARTICULATE_PLAYLIST_ID" val="-1"/>
  <p:tag name="ARTICULATE_SLIDE_NAV" val="10"/>
  <p:tag name="ANNOTATION_TYPE_6" val="0"/>
  <p:tag name="ANNOTATION_START_6" val="17.8"/>
  <p:tag name="ANNOTATION_END_6" val="18.3"/>
  <p:tag name="ANNOTATION_TOP_6" val="351"/>
  <p:tag name="ANNOTATION_LEFT_6" val="633"/>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8.3"/>
  <p:tag name="ANNOTATION_END_7" val="19.5"/>
  <p:tag name="ANNOTATION_TOP_7" val="351"/>
  <p:tag name="ANNOTATION_LEFT_7" val="633"/>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9.5"/>
  <p:tag name="ANNOTATION_END_8" val="20.0"/>
  <p:tag name="ANNOTATION_TOP_8" val="349"/>
  <p:tag name="ANNOTATION_LEFT_8" val="384"/>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0.0"/>
  <p:tag name="ANNOTATION_END_9" val="24.9"/>
  <p:tag name="ANNOTATION_TOP_9" val="349"/>
  <p:tag name="ANNOTATION_LEFT_9" val="384"/>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24.9"/>
  <p:tag name="ANNOTATION_END_10" val="25.5"/>
  <p:tag name="ANNOTATION_TOP_10" val="565"/>
  <p:tag name="ANNOTATION_LEFT_10" val="402"/>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25.5"/>
  <p:tag name="ANNOTATION_END_11" val="28.4"/>
  <p:tag name="ANNOTATION_TOP_11" val="565"/>
  <p:tag name="ANNOTATION_LEFT_11" val="402"/>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UDIO_ID" val="384"/>
  <p:tag name="ARTICULATE_AUDIO_RECORDED" val="1"/>
  <p:tag name="ELAPSEDTIME" val="54.4"/>
  <p:tag name="ANNOTATION_TYPE_1" val="0"/>
  <p:tag name="ANNOTATION_START_1" val="3.5"/>
  <p:tag name="ANNOTATION_END_1" val="5.1"/>
  <p:tag name="ANNOTATION_TOP_1" val="196"/>
  <p:tag name="ANNOTATION_LEFT_1" val="220"/>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1"/>
  <p:tag name="ANNOTATION_END_2" val="10.4"/>
  <p:tag name="ANNOTATION_TOP_2" val="533"/>
  <p:tag name="ANNOTATION_LEFT_2" val="265"/>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10.4"/>
  <p:tag name="ANNOTATION_END_3" val="10.4"/>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0.4"/>
  <p:tag name="ANNOTATION_END_4" val="13.6"/>
  <p:tag name="ANNOTATION_TOP_4" val="79"/>
  <p:tag name="ANNOTATION_LEFT_4" val="271"/>
  <p:tag name="ANNOTATION_WIDTH_4" val="656"/>
  <p:tag name="ANNOTATION_HEIGHT_4" val="29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48.9"/>
  <p:tag name="ANNOTATION_TOP_5" val="540"/>
  <p:tag name="ANNOTATION_LEFT_5" val="644"/>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2qeHCAU_files\slide0001_image001.jpg"/>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0yJ2H9zX_files\slide0001_image001.png"/>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mogbzPYK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K20Hc5Qc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k7K80PQB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Wxihifzy_files\slide0001_image001.png"/>
</p:tagLst>
</file>

<file path=ppt/tags/tag19.xml><?xml version="1.0" encoding="utf-8"?>
<p:tagLst xmlns:a="http://schemas.openxmlformats.org/drawingml/2006/main" xmlns:r="http://schemas.openxmlformats.org/officeDocument/2006/relationships" xmlns:p="http://schemas.openxmlformats.org/presentationml/2006/main">
  <p:tag name="BULLET_6" val="8226"/>
  <p:tag name="BULLET_7" val="8226"/>
  <p:tag name="BULLET_8" val="8226"/>
  <p:tag name="BULLET_4" val="8226"/>
  <p:tag name="BULLET_5" val="8226"/>
  <p:tag name="BULLET_1" val="8226"/>
  <p:tag name="BULLET_2" val="8226"/>
  <p:tag name="BULLET_3" val="8226"/>
</p:tagLst>
</file>

<file path=ppt/tags/tag2.xml><?xml version="1.0" encoding="utf-8"?>
<p:tagLst xmlns:a="http://schemas.openxmlformats.org/drawingml/2006/main" xmlns:r="http://schemas.openxmlformats.org/officeDocument/2006/relationships" xmlns:p="http://schemas.openxmlformats.org/presentationml/2006/main">
  <p:tag name="ANNOTATION_TYPE_3" val="0"/>
  <p:tag name="ANNOTATION_START_3" val="11.1"/>
  <p:tag name="ANNOTATION_END_3" val="17.2"/>
  <p:tag name="ANNOTATION_TOP_3" val="365"/>
  <p:tag name="ANNOTATION_LEFT_3" val="388"/>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7.2"/>
  <p:tag name="ANNOTATION_END_4" val="21.8"/>
  <p:tag name="ANNOTATION_TOP_4" val="367"/>
  <p:tag name="ANNOTATION_LEFT_4" val="616"/>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1" val="2"/>
  <p:tag name="ANNOTATION_START_1" val="2.2"/>
  <p:tag name="ANNOTATION_END_1" val="2.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2"/>
  <p:tag name="ANNOTATION_SLIDE_WIDTH_1" val="960"/>
  <p:tag name="ANNOTATION_SLIDE_HEIGHT_1" val="720"/>
  <p:tag name="ANNOTATION_TYPE_2" val="2"/>
  <p:tag name="ANNOTATION_START_2" val="2.2"/>
  <p:tag name="ANNOTATION_END_2" val="7.9"/>
  <p:tag name="ANNOTATION_TOP_2" val="247"/>
  <p:tag name="ANNOTATION_LEFT_2" val="132"/>
  <p:tag name="ANNOTATION_WIDTH_2" val="764"/>
  <p:tag name="ANNOTATION_HEIGHT_2" val="12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UDIO_ID" val="324"/>
  <p:tag name="ARTICULATE_AUDIO_RECORDED" val="1"/>
  <p:tag name="ELAPSEDTIME" val="10.1"/>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NNOTATION_TYPE_3" val="2"/>
  <p:tag name="ANNOTATION_START_3" val="12.0"/>
  <p:tag name="ANNOTATION_END_3" val="12.0"/>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2"/>
  <p:tag name="ANNOTATION_SLIDE_WIDTH_3" val="960"/>
  <p:tag name="ANNOTATION_SLIDE_HEIGHT_3" val="720"/>
  <p:tag name="ANNOTATION_TYPE_4" val="2"/>
  <p:tag name="ANNOTATION_START_4" val="12.0"/>
  <p:tag name="ANNOTATION_TOP_4" val="134"/>
  <p:tag name="ANNOTATION_LEFT_4" val="97"/>
  <p:tag name="ANNOTATION_WIDTH_4" val="583"/>
  <p:tag name="ANNOTATION_HEIGHT_4" val="1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2"/>
  <p:tag name="ANNOTATION_SLIDE_WIDTH_4" val="960"/>
  <p:tag name="ANNOTATION_SLIDE_HEIGHT_4" val="720"/>
  <p:tag name="AUDIO_ID" val="388"/>
  <p:tag name="ARTICULATE_AUDIO_RECORDED" val="1"/>
  <p:tag name="ELAPSEDTIME" val="7.2"/>
  <p:tag name="ANNOTATION_TYPE_1" val="2"/>
  <p:tag name="ANNOTATION_START_1" val="3.1"/>
  <p:tag name="ANNOTATION_END_1" val="3.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1"/>
  <p:tag name="ANNOTATION_TOP_2" val="76"/>
  <p:tag name="ANNOTATION_LEFT_2" val="97"/>
  <p:tag name="ANNOTATION_WIDTH_2" val="629"/>
  <p:tag name="ANNOTATION_HEIGHT_2" val="24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1.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13.5"/>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NNOTATION_TYPE_9" val="0"/>
  <p:tag name="ANNOTATION_START_9" val="63.7"/>
  <p:tag name="ANNOTATION_TOP_9" val="601"/>
  <p:tag name="ANNOTATION_LEFT_9" val="665"/>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UDIO_ID" val="409"/>
  <p:tag name="ARTICULATE_AUDIO_RECORDED" val="1"/>
  <p:tag name="ELAPSEDTIME" val="38.9"/>
  <p:tag name="ANNOTATION_TYPE_1" val="0"/>
  <p:tag name="ANNOTATION_START_1" val="2.8"/>
  <p:tag name="ANNOTATION_END_1" val="4.8"/>
  <p:tag name="ANNOTATION_TOP_1" val="587"/>
  <p:tag name="ANNOTATION_LEFT_1" val="630"/>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8"/>
  <p:tag name="ANNOTATION_END_2" val="13.1"/>
  <p:tag name="ANNOTATION_TOP_2" val="700"/>
  <p:tag name="ANNOTATION_LEFT_2" val="63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1"/>
  <p:tag name="ANNOTATION_END_3" val="14.3"/>
  <p:tag name="ANNOTATION_TOP_3" val="595"/>
  <p:tag name="ANNOTATION_LEFT_3" val="16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3"/>
  <p:tag name="ANNOTATION_END_4" val="17.1"/>
  <p:tag name="ANNOTATION_TOP_4" val="515"/>
  <p:tag name="ANNOTATION_LEFT_4" val="18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7.1"/>
  <p:tag name="ANNOTATION_END_5" val="25.7"/>
  <p:tag name="ANNOTATION_TOP_5" val="590"/>
  <p:tag name="ANNOTATION_LEFT_5" val="57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5.7"/>
  <p:tag name="ANNOTATION_END_6" val="26.8"/>
  <p:tag name="ANNOTATION_TOP_6" val="620"/>
  <p:tag name="ANNOTATION_LEFT_6" val="306"/>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8"/>
  <p:tag name="ANNOTATION_END_7" val="30.7"/>
  <p:tag name="ANNOTATION_TOP_7" val="530"/>
  <p:tag name="ANNOTATION_LEFT_7" val="380"/>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0.7"/>
  <p:tag name="ANNOTATION_END_8" val="35.2"/>
  <p:tag name="ANNOTATION_TOP_8" val="598"/>
  <p:tag name="ANNOTATION_LEFT_8" val="659"/>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COUNT" val="8"/>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Lst>
</file>

<file path=ppt/tags/tag24.xml><?xml version="1.0" encoding="utf-8"?>
<p:tagLst xmlns:a="http://schemas.openxmlformats.org/drawingml/2006/main" xmlns:r="http://schemas.openxmlformats.org/officeDocument/2006/relationships" xmlns:p="http://schemas.openxmlformats.org/presentationml/2006/main">
  <p:tag name="ANNOTATION_TYPE_13" val="0"/>
  <p:tag name="ANNOTATION_START_13" val="66.7"/>
  <p:tag name="ANNOTATION_END_13" val="68.9"/>
  <p:tag name="ANNOTATION_TOP_13" val="631"/>
  <p:tag name="ANNOTATION_LEFT_13" val="168"/>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68.9"/>
  <p:tag name="ANNOTATION_END_14" val="70.8"/>
  <p:tag name="ANNOTATION_TOP_14" val="616"/>
  <p:tag name="ANNOTATION_LEFT_14" val="54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70.8"/>
  <p:tag name="ANNOTATION_END_15" val="77.0"/>
  <p:tag name="ANNOTATION_TOP_15" val="338"/>
  <p:tag name="ANNOTATION_LEFT_15" val="160"/>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6" val="0"/>
  <p:tag name="ANNOTATION_START_16" val="77.0"/>
  <p:tag name="ANNOTATION_END_16" val="79.4"/>
  <p:tag name="ANNOTATION_TOP_16" val="600"/>
  <p:tag name="ANNOTATION_LEFT_16" val="542"/>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2"/>
  <p:tag name="ANNOTATION_SLIDE_WIDTH_16" val="960"/>
  <p:tag name="ANNOTATION_SLIDE_HEIGHT_16" val="720"/>
  <p:tag name="ANNOTATION_TYPE_17" val="0"/>
  <p:tag name="ANNOTATION_START_17" val="79.4"/>
  <p:tag name="ANNOTATION_END_17" val="80.2"/>
  <p:tag name="ANNOTATION_TOP_17" val="327"/>
  <p:tag name="ANNOTATION_LEFT_17" val="250"/>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855309"/>
  <p:tag name="ANNOTATION_FILL_COLOR_17" val="683492"/>
  <p:tag name="ANNOTATION_FILL_ALPHA_17" val="100"/>
  <p:tag name="ANNOTATION_BORDER_WIDTH_17" val="2"/>
  <p:tag name="ANNOTATION_SLIDE_WIDTH_17" val="960"/>
  <p:tag name="ANNOTATION_SLIDE_HEIGHT_17" val="720"/>
  <p:tag name="ANNOTATION_TYPE_18" val="0"/>
  <p:tag name="ANNOTATION_START_18" val="80.2"/>
  <p:tag name="ANNOTATION_END_18" val="80.9"/>
  <p:tag name="ANNOTATION_TOP_18" val="274"/>
  <p:tag name="ANNOTATION_LEFT_18" val="346"/>
  <p:tag name="ANNOTATION_WIDTH_18" val="186"/>
  <p:tag name="ANNOTATION_HEIGHT_18" val="186"/>
  <p:tag name="ANNOTATION_ANIMATION_18" val="3"/>
  <p:tag name="ANNOTATION_ROTATION_18" val="0"/>
  <p:tag name="ANNOTATION_SUB_TYPE_18" val="2"/>
  <p:tag name="ANNOTATION_LOOP_COUNT_18" val="1"/>
  <p:tag name="ANNOTATION_BOX_RADIUS_18" val="0"/>
  <p:tag name="ANNOTATION_SCALE_18" val="100"/>
  <p:tag name="ANNOTATION_BORDER_ALPHA_18" val="100"/>
  <p:tag name="ANNOTATION_BORDER_COLOR_18" val="855309"/>
  <p:tag name="ANNOTATION_FILL_COLOR_18" val="683492"/>
  <p:tag name="ANNOTATION_FILL_ALPHA_18" val="100"/>
  <p:tag name="ANNOTATION_BORDER_WIDTH_18" val="2"/>
  <p:tag name="ANNOTATION_SLIDE_WIDTH_18" val="960"/>
  <p:tag name="ANNOTATION_SLIDE_HEIGHT_18" val="720"/>
  <p:tag name="ANNOTATION_TYPE_19" val="0"/>
  <p:tag name="ANNOTATION_START_19" val="80.9"/>
  <p:tag name="ANNOTATION_END_19" val="83.0"/>
  <p:tag name="ANNOTATION_TOP_19" val="322"/>
  <p:tag name="ANNOTATION_LEFT_19" val="429"/>
  <p:tag name="ANNOTATION_WIDTH_19" val="186"/>
  <p:tag name="ANNOTATION_HEIGHT_19" val="186"/>
  <p:tag name="ANNOTATION_ANIMATION_19" val="3"/>
  <p:tag name="ANNOTATION_ROTATION_19" val="0"/>
  <p:tag name="ANNOTATION_SUB_TYPE_19" val="2"/>
  <p:tag name="ANNOTATION_LOOP_COUNT_19" val="1"/>
  <p:tag name="ANNOTATION_BOX_RADIUS_19" val="0"/>
  <p:tag name="ANNOTATION_SCALE_19" val="100"/>
  <p:tag name="ANNOTATION_BORDER_ALPHA_19" val="100"/>
  <p:tag name="ANNOTATION_BORDER_COLOR_19" val="855309"/>
  <p:tag name="ANNOTATION_FILL_COLOR_19" val="683492"/>
  <p:tag name="ANNOTATION_FILL_ALPHA_19" val="100"/>
  <p:tag name="ANNOTATION_BORDER_WIDTH_19" val="2"/>
  <p:tag name="ANNOTATION_SLIDE_WIDTH_19" val="960"/>
  <p:tag name="ANNOTATION_SLIDE_HEIGHT_19" val="720"/>
  <p:tag name="ANNOTATION_TYPE_20" val="0"/>
  <p:tag name="ANNOTATION_START_20" val="83.0"/>
  <p:tag name="ANNOTATION_END_20" val="84.4"/>
  <p:tag name="ANNOTATION_TOP_20" val="318"/>
  <p:tag name="ANNOTATION_LEFT_20" val="759"/>
  <p:tag name="ANNOTATION_WIDTH_20" val="186"/>
  <p:tag name="ANNOTATION_HEIGHT_20" val="186"/>
  <p:tag name="ANNOTATION_ANIMATION_20" val="3"/>
  <p:tag name="ANNOTATION_ROTATION_20" val="0"/>
  <p:tag name="ANNOTATION_SUB_TYPE_20" val="2"/>
  <p:tag name="ANNOTATION_LOOP_COUNT_20" val="1"/>
  <p:tag name="ANNOTATION_BOX_RADIUS_20" val="0"/>
  <p:tag name="ANNOTATION_SCALE_20" val="100"/>
  <p:tag name="ANNOTATION_BORDER_ALPHA_20" val="100"/>
  <p:tag name="ANNOTATION_BORDER_COLOR_20" val="855309"/>
  <p:tag name="ANNOTATION_FILL_COLOR_20" val="683492"/>
  <p:tag name="ANNOTATION_FILL_ALPHA_20" val="100"/>
  <p:tag name="ANNOTATION_BORDER_WIDTH_20" val="2"/>
  <p:tag name="ANNOTATION_SLIDE_WIDTH_20" val="960"/>
  <p:tag name="ANNOTATION_SLIDE_HEIGHT_20" val="720"/>
  <p:tag name="ANNOTATION_TYPE_21" val="0"/>
  <p:tag name="ANNOTATION_START_21" val="84.4"/>
  <p:tag name="ANNOTATION_END_21" val="86.6"/>
  <p:tag name="ANNOTATION_TOP_21" val="317"/>
  <p:tag name="ANNOTATION_LEFT_21" val="613"/>
  <p:tag name="ANNOTATION_WIDTH_21" val="186"/>
  <p:tag name="ANNOTATION_HEIGHT_21" val="186"/>
  <p:tag name="ANNOTATION_ANIMATION_21" val="3"/>
  <p:tag name="ANNOTATION_ROTATION_21" val="0"/>
  <p:tag name="ANNOTATION_SUB_TYPE_21" val="2"/>
  <p:tag name="ANNOTATION_LOOP_COUNT_21" val="1"/>
  <p:tag name="ANNOTATION_BOX_RADIUS_21" val="0"/>
  <p:tag name="ANNOTATION_SCALE_21" val="100"/>
  <p:tag name="ANNOTATION_BORDER_ALPHA_21" val="100"/>
  <p:tag name="ANNOTATION_BORDER_COLOR_21" val="855309"/>
  <p:tag name="ANNOTATION_FILL_COLOR_21" val="683492"/>
  <p:tag name="ANNOTATION_FILL_ALPHA_21" val="100"/>
  <p:tag name="ANNOTATION_BORDER_WIDTH_21" val="2"/>
  <p:tag name="ANNOTATION_SLIDE_WIDTH_21" val="960"/>
  <p:tag name="ANNOTATION_SLIDE_HEIGHT_21" val="720"/>
  <p:tag name="AUDIO_ID" val="402"/>
  <p:tag name="ARTICULATE_AUDIO_RECORDED" val="1"/>
  <p:tag name="ELAPSEDTIME" val="81.9"/>
  <p:tag name="ANNOTATION_TYPE_1" val="0"/>
  <p:tag name="ANNOTATION_START_1" val="5.3"/>
  <p:tag name="ANNOTATION_END_1" val="6.8"/>
  <p:tag name="ANNOTATION_TOP_1" val="131"/>
  <p:tag name="ANNOTATION_LEFT_1" val="17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8"/>
  <p:tag name="ANNOTATION_END_2" val="8.3"/>
  <p:tag name="ANNOTATION_TOP_2" val="136"/>
  <p:tag name="ANNOTATION_LEFT_2" val="51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3"/>
  <p:tag name="ANNOTATION_END_3" val="10.8"/>
  <p:tag name="ANNOTATION_TOP_3" val="445"/>
  <p:tag name="ANNOTATION_LEFT_3" val="176"/>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8.9"/>
  <p:tag name="ANNOTATION_END_4" val="29.2"/>
  <p:tag name="ANNOTATION_TOP_4" val="446"/>
  <p:tag name="ANNOTATION_LEFT_4" val="519"/>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57.5"/>
  <p:tag name="ANNOTATION_END_5" val="58.5"/>
  <p:tag name="ANNOTATION_TOP_5" val="248"/>
  <p:tag name="ANNOTATION_LEFT_5" val="264"/>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58.5"/>
  <p:tag name="ANNOTATION_END_6" val="60.0"/>
  <p:tag name="ANNOTATION_TOP_6" val="204"/>
  <p:tag name="ANNOTATION_LEFT_6" val="321"/>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60.0"/>
  <p:tag name="ANNOTATION_END_7" val="64.5"/>
  <p:tag name="ANNOTATION_TOP_7" val="247"/>
  <p:tag name="ANNOTATION_LEFT_7" val="613"/>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64.5"/>
  <p:tag name="ANNOTATION_END_8" val="66.8"/>
  <p:tag name="ANNOTATION_TOP_8" val="598"/>
  <p:tag name="ANNOTATION_LEFT_8" val="238"/>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66.8"/>
  <p:tag name="ANNOTATION_END_9" val="67.8"/>
  <p:tag name="ANNOTATION_TOP_9" val="581"/>
  <p:tag name="ANNOTATION_LEFT_9" val="590"/>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67.8"/>
  <p:tag name="ANNOTATION_END_10" val="71.0"/>
  <p:tag name="ANNOTATION_TOP_10" val="534"/>
  <p:tag name="ANNOTATION_LEFT_10" val="622"/>
  <p:tag name="ANNOTATION_WIDTH_10" val="186"/>
  <p:tag name="ANNOTATION_HEIGHT_10" val="186"/>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71.0"/>
  <p:tag name="ANNOTATION_END_11" val="73.5"/>
  <p:tag name="ANNOTATION_TOP_11" val="346"/>
  <p:tag name="ANNOTATION_LEFT_11" val="251"/>
  <p:tag name="ANNOTATION_WIDTH_11" val="186"/>
  <p:tag name="ANNOTATION_HEIGHT_11" val="186"/>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TYPE_12" val="0"/>
  <p:tag name="ANNOTATION_START_12" val="73.5"/>
  <p:tag name="ANNOTATION_TOP_12" val="352"/>
  <p:tag name="ANNOTATION_LEFT_12" val="592"/>
  <p:tag name="ANNOTATION_WIDTH_12" val="186"/>
  <p:tag name="ANNOTATION_HEIGHT_12" val="186"/>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COUNT" val="12"/>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26.xml><?xml version="1.0" encoding="utf-8"?>
<p:tagLst xmlns:a="http://schemas.openxmlformats.org/drawingml/2006/main" xmlns:r="http://schemas.openxmlformats.org/officeDocument/2006/relationships" xmlns:p="http://schemas.openxmlformats.org/presentationml/2006/main">
  <p:tag name="AUDIO_ID" val="404"/>
  <p:tag name="ARTICULATE_AUDIO_RECORDED" val="1"/>
  <p:tag name="ELAPSEDTIME" val="28.9"/>
  <p:tag name="ANNOTATION_TYPE_1" val="0"/>
  <p:tag name="ANNOTATION_START_1" val="15.1"/>
  <p:tag name="ANNOTATION_END_1" val="16.9"/>
  <p:tag name="ANNOTATION_TOP_1" val="570"/>
  <p:tag name="ANNOTATION_LEFT_1" val="41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6.9"/>
  <p:tag name="ANNOTATION_END_2" val="18.5"/>
  <p:tag name="ANNOTATION_TOP_2" val="530"/>
  <p:tag name="ANNOTATION_LEFT_2" val="35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8.5"/>
  <p:tag name="ANNOTATION_END_3" val="21.1"/>
  <p:tag name="ANNOTATION_TOP_3" val="492"/>
  <p:tag name="ANNOTATION_LEFT_3" val="34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3.9"/>
  <p:tag name="ANNOTATION_TOP_4" val="686"/>
  <p:tag name="ANNOTATION_LEFT_4" val="19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410"/>
  <p:tag name="ARTICULATE_AUDIO_RECORDED" val="1"/>
  <p:tag name="ELAPSEDTIME" val="13.8"/>
  <p:tag name="ANNOTATION_TYPE_1" val="0"/>
  <p:tag name="ANNOTATION_START_1" val="0.4"/>
  <p:tag name="ANNOTATION_END_1" val="6.2"/>
  <p:tag name="ANNOTATION_TOP_1" val="238"/>
  <p:tag name="ANNOTATION_LEFT_1" val="158"/>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2"/>
  <p:tag name="ANNOTATION_START_2" val="6.2"/>
  <p:tag name="ANNOTATION_END_2" val="6.2"/>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6.2"/>
  <p:tag name="ANNOTATION_END_3" val="-1.0"/>
  <p:tag name="ANNOTATION_TOP_3" val="135"/>
  <p:tag name="ANNOTATION_LEFT_3" val="312"/>
  <p:tag name="ANNOTATION_WIDTH_3" val="197"/>
  <p:tag name="ANNOTATION_HEIGHT_3" val="440"/>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0"/>
  <p:tag name="ANNOTATION_START_4" val="10.6"/>
  <p:tag name="ANNOTATION_END_4" val="-1.0"/>
  <p:tag name="ANNOTATION_TOP_4" val="244"/>
  <p:tag name="ANNOTATION_LEFT_4" val="40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2.3"/>
  <p:tag name="ANNOTATION_TOP_5" val="507"/>
  <p:tag name="ANNOTATION_LEFT_5" val="41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USED_LAYOUT" val="6"/>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0.xml><?xml version="1.0" encoding="utf-8"?>
<p:tagLst xmlns:a="http://schemas.openxmlformats.org/drawingml/2006/main" xmlns:r="http://schemas.openxmlformats.org/officeDocument/2006/relationships" xmlns:p="http://schemas.openxmlformats.org/presentationml/2006/main">
  <p:tag name="ANNOTATION_TYPE_9" val="0"/>
  <p:tag name="ANNOTATION_START_9" val="37.5"/>
  <p:tag name="ANNOTATION_END_9" val="38.9"/>
  <p:tag name="ANNOTATION_TOP_9" val="491"/>
  <p:tag name="ANNOTATION_LEFT_9" val="487"/>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8.9"/>
  <p:tag name="ANNOTATION_END_10" val="40.6"/>
  <p:tag name="ANNOTATION_TOP_10" val="483"/>
  <p:tag name="ANNOTATION_LEFT_10" val="556"/>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0.6"/>
  <p:tag name="ANNOTATION_END_11" val="41.8"/>
  <p:tag name="ANNOTATION_TOP_11" val="487"/>
  <p:tag name="ANNOTATION_LEFT_11" val="638"/>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1.8"/>
  <p:tag name="ANNOTATION_END_12" val="43.6"/>
  <p:tag name="ANNOTATION_TOP_12" val="501"/>
  <p:tag name="ANNOTATION_LEFT_12" val="723"/>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57.4"/>
  <p:tag name="ANNOTATION_END_13" val="58.0"/>
  <p:tag name="ANNOTATION_TOP_13" val="251"/>
  <p:tag name="ANNOTATION_LEFT_13" val="312"/>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8.0"/>
  <p:tag name="ANNOTATION_END_14" val="58.7"/>
  <p:tag name="ANNOTATION_TOP_14" val="251"/>
  <p:tag name="ANNOTATION_LEFT_14" val="312"/>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58.7"/>
  <p:tag name="ANNOTATION_TOP_15" val="251"/>
  <p:tag name="ANNOTATION_LEFT_15" val="312"/>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6" val="0"/>
  <p:tag name="ANNOTATION_START_6" val="27.8"/>
  <p:tag name="ANNOTATION_END_6" val="28.5"/>
  <p:tag name="ANNOTATION_TOP_6" val="492"/>
  <p:tag name="ANNOTATION_LEFT_6" val="492"/>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8.5"/>
  <p:tag name="ANNOTATION_END_7" val="37.3"/>
  <p:tag name="ANNOTATION_TOP_7" val="492"/>
  <p:tag name="ANNOTATION_LEFT_7" val="492"/>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1"/>
  <p:tag name="ANNOTATION_START_8" val="37.3"/>
  <p:tag name="ANNOTATION_TOP_8" val="483"/>
  <p:tag name="ANNOTATION_LEFT_8" val="284"/>
  <p:tag name="ANNOTATION_WIDTH_8" val="533"/>
  <p:tag name="ANNOTATION_HEIGHT_8" val="17"/>
  <p:tag name="ANNOTATION_ANIMATION_8" val="5"/>
  <p:tag name="ANNOTATION_ROTATION_8" val="0"/>
  <p:tag name="ANNOTATION_SUB_TYPE_8" val="9"/>
  <p:tag name="ANNOTATION_LOOP_COUNT_8" val="1"/>
  <p:tag name="ANNOTATION_BOX_RADIUS_8" val="5"/>
  <p:tag name="ANNOTATION_SCALE_8" val="0"/>
  <p:tag name="ANNOTATION_BORDER_ALPHA_8" val="100"/>
  <p:tag name="ANNOTATION_BORDER_COLOR_8" val="0"/>
  <p:tag name="ANNOTATION_FILL_COLOR_8" val="65535"/>
  <p:tag name="ANNOTATION_FILL_ALPHA_8" val="100"/>
  <p:tag name="ANNOTATION_BORDER_WIDTH_8" val="3"/>
  <p:tag name="ANNOTATION_SLIDE_WIDTH_8" val="960"/>
  <p:tag name="ANNOTATION_SLIDE_HEIGHT_8" val="720"/>
  <p:tag name="AUDIO_ID" val="398"/>
  <p:tag name="ARTICULATE_AUDIO_RECORDED" val="1"/>
  <p:tag name="ELAPSEDTIME" val="31.2"/>
  <p:tag name="ANNOTATION_TYPE_1" val="0"/>
  <p:tag name="ANNOTATION_START_1" val="1.9"/>
  <p:tag name="ANNOTATION_END_1" val="5.8"/>
  <p:tag name="ANNOTATION_TOP_1" val="520"/>
  <p:tag name="ANNOTATION_LEFT_1" val="19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8"/>
  <p:tag name="ANNOTATION_END_2" val="10.4"/>
  <p:tag name="ANNOTATION_TOP_2" val="695"/>
  <p:tag name="ANNOTATION_LEFT_2" val="336"/>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3.7"/>
  <p:tag name="ANNOTATION_END_3" val="27.2"/>
  <p:tag name="ANNOTATION_TOP_3" val="491"/>
  <p:tag name="ANNOTATION_LEFT_3" val="25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7.2"/>
  <p:tag name="ANNOTATION_END_4" val="29.3"/>
  <p:tag name="ANNOTATION_TOP_4" val="493"/>
  <p:tag name="ANNOTATION_LEFT_4" val="488"/>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9.3"/>
  <p:tag name="ANNOTATION_TOP_5" val="659"/>
  <p:tag name="ANNOTATION_LEFT_5" val="488"/>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NNOTATION_TYPE_10" val="0"/>
  <p:tag name="ANNOTATION_START_10" val="24.1"/>
  <p:tag name="ANNOTATION_END_10" val="25.6"/>
  <p:tag name="ANNOTATION_TOP_10" val="256"/>
  <p:tag name="ANNOTATION_LEFT_10" val="33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7" val="0"/>
  <p:tag name="ANNOTATION_START_7" val="24.1"/>
  <p:tag name="ANNOTATION_END_7" val="26.7"/>
  <p:tag name="ANNOTATION_TOP_7" val="406"/>
  <p:tag name="ANNOTATION_LEFT_7" val="93"/>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6.7"/>
  <p:tag name="ANNOTATION_END_8" val="28.2"/>
  <p:tag name="ANNOTATION_TOP_8" val="251"/>
  <p:tag name="ANNOTATION_LEFT_8" val="333"/>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8.2"/>
  <p:tag name="ANNOTATION_END_9" val="30.1"/>
  <p:tag name="ANNOTATION_TOP_9" val="347"/>
  <p:tag name="ANNOTATION_LEFT_9" val="207"/>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403"/>
  <p:tag name="ARTICULATE_AUDIO_RECORDED" val="1"/>
  <p:tag name="TIMELINE" val="18.0"/>
  <p:tag name="ELAPSEDTIME" val="35.6"/>
  <p:tag name="ANNOTATION_TYPE_1" val="0"/>
  <p:tag name="ANNOTATION_START_1" val="6.6"/>
  <p:tag name="ANNOTATION_END_1" val="11.8"/>
  <p:tag name="ANNOTATION_TOP_1" val="601"/>
  <p:tag name="ANNOTATION_LEFT_1" val="160"/>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8"/>
  <p:tag name="ANNOTATION_END_2" val="13.1"/>
  <p:tag name="ANNOTATION_TOP_2" val="551"/>
  <p:tag name="ANNOTATION_LEFT_2" val="671"/>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1"/>
  <p:tag name="ANNOTATION_END_3" val="14.6"/>
  <p:tag name="ANNOTATION_TOP_3" val="440"/>
  <p:tag name="ANNOTATION_LEFT_3" val="64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6"/>
  <p:tag name="ANNOTATION_END_4" val="19.3"/>
  <p:tag name="ANNOTATION_TOP_4" val="368"/>
  <p:tag name="ANNOTATION_LEFT_4" val="614"/>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9.3"/>
  <p:tag name="ANNOTATION_END_5" val="28.3"/>
  <p:tag name="ANNOTATION_TOP_5" val="171"/>
  <p:tag name="ANNOTATION_LEFT_5" val="19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8.3"/>
  <p:tag name="ANNOTATION_TOP_6" val="259"/>
  <p:tag name="ANNOTATION_LEFT_6" val="649"/>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a31bc71e-7cb4-4cbb-b002-08620ee8a8eb"/>
  <p:tag name="ARTICULATE_TITLE_TAG" val="Which model is used where?"/>
  <p:tag name="ARTICULATE_PLAYLIST_ID" val="-1"/>
  <p:tag name="ARTICULATE_SLIDE_NAV" val="21"/>
  <p:tag name="AUDIO_ID" val="399"/>
  <p:tag name="ARTICULATE_AUDIO_RECORDED" val="1"/>
  <p:tag name="ELAPSEDTIME" val="15.2"/>
  <p:tag name="ANNOTATION_TYPE_1" val="0"/>
  <p:tag name="ANNOTATION_START_1" val="1.9"/>
  <p:tag name="ANNOTATION_END_1" val="3.6"/>
  <p:tag name="ANNOTATION_TOP_1" val="497"/>
  <p:tag name="ANNOTATION_LEFT_1" val="58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6"/>
  <p:tag name="ANNOTATION_END_2" val="6.0"/>
  <p:tag name="ANNOTATION_TOP_2" val="353"/>
  <p:tag name="ANNOTATION_LEFT_2" val="469"/>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0"/>
  <p:tag name="ANNOTATION_END_3" val="7.8"/>
  <p:tag name="ANNOTATION_TOP_3" val="489"/>
  <p:tag name="ANNOTATION_LEFT_3" val="43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7.8"/>
  <p:tag name="ANNOTATION_END_4" val="10.7"/>
  <p:tag name="ANNOTATION_TOP_4" val="242"/>
  <p:tag name="ANNOTATION_LEFT_4" val="69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0.7"/>
  <p:tag name="ANNOTATION_END_5" val="13.2"/>
  <p:tag name="ANNOTATION_TOP_5" val="446"/>
  <p:tag name="ANNOTATION_LEFT_5" val="38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3.2"/>
  <p:tag name="ANNOTATION_TOP_6" val="482"/>
  <p:tag name="ANNOTATION_LEFT_6" val="774"/>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37.xml><?xml version="1.0" encoding="utf-8"?>
<p:tagLst xmlns:a="http://schemas.openxmlformats.org/drawingml/2006/main" xmlns:r="http://schemas.openxmlformats.org/officeDocument/2006/relationships" xmlns:p="http://schemas.openxmlformats.org/presentationml/2006/main">
  <p:tag name="ANNOTATION_TYPE_11" val="0"/>
  <p:tag name="ANNOTATION_START_11" val="23.5"/>
  <p:tag name="ANNOTATION_END_11" val="24.2"/>
  <p:tag name="ANNOTATION_TOP_11" val="199.3"/>
  <p:tag name="ANNOTATION_LEFT_11" val="442.6"/>
  <p:tag name="ANNOTATION_WIDTH_11" val="111.8"/>
  <p:tag name="ANNOTATION_HEIGHT_11" val="111.5"/>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4.2"/>
  <p:tag name="ANNOTATION_END_12" val="25.9"/>
  <p:tag name="ANNOTATION_TOP_12" val="199.3"/>
  <p:tag name="ANNOTATION_LEFT_12" val="442.6"/>
  <p:tag name="ANNOTATION_WIDTH_12" val="111.8"/>
  <p:tag name="ANNOTATION_HEIGHT_12" val="111.5"/>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5.9"/>
  <p:tag name="ANNOTATION_END_13" val="26.7"/>
  <p:tag name="ANNOTATION_TOP_13" val="232.7"/>
  <p:tag name="ANNOTATION_LEFT_13" val="336.1"/>
  <p:tag name="ANNOTATION_WIDTH_13" val="111.8"/>
  <p:tag name="ANNOTATION_HEIGHT_13" val="111.5"/>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26.7"/>
  <p:tag name="ANNOTATION_END_14" val="28.7"/>
  <p:tag name="ANNOTATION_TOP_14" val="232.7"/>
  <p:tag name="ANNOTATION_LEFT_14" val="336.1"/>
  <p:tag name="ANNOTATION_WIDTH_14" val="111.8"/>
  <p:tag name="ANNOTATION_HEIGHT_14" val="111.5"/>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RTICULATE_SLIDE_GUID" val="98f358d3-1bcd-441c-a750-8223f00a4ba6"/>
  <p:tag name="ARTICULATE_TITLE_TAG" val="Day/Night Discontinuities"/>
  <p:tag name="ARTICULATE_PLAYLIST_ID" val="-1"/>
  <p:tag name="ARTICULATE_SLIDE_NAV" val="23"/>
  <p:tag name="ANNOTATION_TYPE_8" val="0"/>
  <p:tag name="ANNOTATION_START_8" val="14.8"/>
  <p:tag name="ANNOTATION_END_8" val="24.4"/>
  <p:tag name="ANNOTATION_TOP_8" val="230"/>
  <p:tag name="ANNOTATION_LEFT_8" val="168"/>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4.4"/>
  <p:tag name="ANNOTATION_END_9" val="25.1"/>
  <p:tag name="ANNOTATION_TOP_9" val="343"/>
  <p:tag name="ANNOTATION_LEFT_9" val="722"/>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25.1"/>
  <p:tag name="ANNOTATION_END_10" val="29.2"/>
  <p:tag name="ANNOTATION_TOP_10" val="343"/>
  <p:tag name="ANNOTATION_LEFT_10" val="72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5" val="0"/>
  <p:tag name="ANNOTATION_START_5" val="13.8"/>
  <p:tag name="ANNOTATION_END_5" val="19.4"/>
  <p:tag name="ANNOTATION_TOP_5" val="183"/>
  <p:tag name="ANNOTATION_LEFT_5" val="214"/>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4"/>
  <p:tag name="ANNOTATION_END_6" val="23.9"/>
  <p:tag name="ANNOTATION_TOP_6" val="347"/>
  <p:tag name="ANNOTATION_LEFT_6" val="716"/>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3.9"/>
  <p:tag name="ANNOTATION_TOP_7" val="341"/>
  <p:tag name="ANNOTATION_LEFT_7" val="520"/>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UDIO_ID" val="401"/>
  <p:tag name="ARTICULATE_AUDIO_RECORDED" val="1"/>
  <p:tag name="ELAPSEDTIME" val="37.6"/>
  <p:tag name="ANNOTATION_TYPE_1" val="2"/>
  <p:tag name="ANNOTATION_START_1" val="11.2"/>
  <p:tag name="ANNOTATION_END_1" val="11.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1.2"/>
  <p:tag name="ANNOTATION_END_2" val="16.8"/>
  <p:tag name="ANNOTATION_TOP_2" val="134"/>
  <p:tag name="ANNOTATION_LEFT_2" val="10"/>
  <p:tag name="ANNOTATION_WIDTH_2" val="476"/>
  <p:tag name="ANNOTATION_HEIGHT_2" val="32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6.8"/>
  <p:tag name="ANNOTATION_END_3" val="31.5"/>
  <p:tag name="ANNOTATION_TOP_3" val="190"/>
  <p:tag name="ANNOTATION_LEFT_3" val="19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1.5"/>
  <p:tag name="ANNOTATION_TOP_4" val="221"/>
  <p:tag name="ANNOTATION_LEFT_4" val="63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NNOTATION_TYPE_7" val="2"/>
  <p:tag name="ANNOTATION_START_7" val="20.3"/>
  <p:tag name="ANNOTATION_TOP_7" val="63"/>
  <p:tag name="ANNOTATION_LEFT_7" val="530"/>
  <p:tag name="ANNOTATION_WIDTH_7" val="421"/>
  <p:tag name="ANNOTATION_HEIGHT_7" val="375"/>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2"/>
  <p:tag name="ANNOTATION_SLIDE_WIDTH_7" val="960"/>
  <p:tag name="ANNOTATION_SLIDE_HEIGHT_7" val="720"/>
  <p:tag name="ANNOTATION_TYPE_1" val="2"/>
  <p:tag name="ANNOTATION_START_1" val="2.5"/>
  <p:tag name="ANNOTATION_END_1" val="2.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2"/>
  <p:tag name="ANNOTATION_SLIDE_WIDTH_1" val="960"/>
  <p:tag name="ANNOTATION_SLIDE_HEIGHT_1" val="720"/>
  <p:tag name="ANNOTATION_TYPE_2" val="2"/>
  <p:tag name="ANNOTATION_START_2" val="2.5"/>
  <p:tag name="ANNOTATION_END_2" val="8.7"/>
  <p:tag name="ANNOTATION_TOP_2" val="45"/>
  <p:tag name="ANNOTATION_LEFT_2" val="103"/>
  <p:tag name="ANNOTATION_WIDTH_2" val="412"/>
  <p:tag name="ANNOTATION_HEIGHT_2" val="55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NNOTATION_TYPE_3" val="0"/>
  <p:tag name="ANNOTATION_START_3" val="8.7"/>
  <p:tag name="ANNOTATION_END_3" val="9.7"/>
  <p:tag name="ANNOTATION_TOP_3" val="675"/>
  <p:tag name="ANNOTATION_LEFT_3" val="18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7"/>
  <p:tag name="ANNOTATION_END_4" val="15.8"/>
  <p:tag name="ANNOTATION_TOP_4" val="675"/>
  <p:tag name="ANNOTATION_LEFT_4" val="183"/>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15.8"/>
  <p:tag name="ANNOTATION_END_5" val="15.8"/>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2"/>
  <p:tag name="ANNOTATION_SLIDE_WIDTH_5" val="960"/>
  <p:tag name="ANNOTATION_SLIDE_HEIGHT_5" val="720"/>
  <p:tag name="ANNOTATION_TYPE_6" val="2"/>
  <p:tag name="ANNOTATION_START_6" val="15.8"/>
  <p:tag name="ANNOTATION_END_6" val="21.7"/>
  <p:tag name="ANNOTATION_TOP_6" val="62"/>
  <p:tag name="ANNOTATION_LEFT_6" val="530"/>
  <p:tag name="ANNOTATION_WIDTH_6" val="420"/>
  <p:tag name="ANNOTATION_HEIGHT_6" val="33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2"/>
  <p:tag name="ANNOTATION_SLIDE_WIDTH_6" val="960"/>
  <p:tag name="ANNOTATION_SLIDE_HEIGHT_6" val="720"/>
  <p:tag name="ANNOTATION_COUNT" val="6"/>
  <p:tag name="AUDIO_ID" val="378"/>
  <p:tag name="ARTICULATE_AUDIO_RECORDED" val="1"/>
  <p:tag name="ELAPSEDTIME" val="22.6"/>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4"/>
</p:tagLst>
</file>

<file path=ppt/tags/tag40.xml><?xml version="1.0" encoding="utf-8"?>
<p:tagLst xmlns:a="http://schemas.openxmlformats.org/drawingml/2006/main" xmlns:r="http://schemas.openxmlformats.org/officeDocument/2006/relationships" xmlns:p="http://schemas.openxmlformats.org/presentationml/2006/main">
  <p:tag name="BULLET_16" val="8226"/>
  <p:tag name="BULLET_11" val="8226"/>
  <p:tag name="BULLET_12" val="8226"/>
  <p:tag name="BULLET_13" val="8226"/>
  <p:tag name="BULLET_14" val="8226"/>
  <p:tag name="BULLET_15" val="8226"/>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NNOTATION_TYPE_1" val="0"/>
  <p:tag name="ANNOTATION_START_1" val="7.6"/>
  <p:tag name="ANNOTATION_END_1" val="11.6"/>
  <p:tag name="ANNOTATION_TOP_1" val="427"/>
  <p:tag name="ANNOTATION_LEFT_1" val="30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11.6"/>
  <p:tag name="ANNOTATION_END_2" val="21.7"/>
  <p:tag name="ANNOTATION_TOP_2" val="434"/>
  <p:tag name="ANNOTATION_LEFT_2" val="679"/>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21.7"/>
  <p:tag name="ANNOTATION_END_3" val="23.4"/>
  <p:tag name="ANNOTATION_TOP_3" val="615"/>
  <p:tag name="ANNOTATION_LEFT_3" val="369"/>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23.4"/>
  <p:tag name="ANNOTATION_TOP_4" val="639"/>
  <p:tag name="ANNOTATION_LEFT_4" val="69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UDIO_ID" val="397"/>
  <p:tag name="ARTICULATE_AUDIO_RECORDED" val="1"/>
  <p:tag name="ELAPSEDTIME" val="13.4"/>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UDIO_ID" val="396"/>
  <p:tag name="ARTICULATE_AUDIO_RECORDED" val="1"/>
  <p:tag name="ELAPSEDTIME" val="42.2"/>
  <p:tag name="ANNOTATION_TYPE_1" val="0"/>
  <p:tag name="ANNOTATION_START_1" val="2.4"/>
  <p:tag name="ANNOTATION_END_1" val="27.8"/>
  <p:tag name="ANNOTATION_TOP_1" val="52"/>
  <p:tag name="ANNOTATION_LEFT_1" val="10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2"/>
  <p:tag name="ANNOTATION_START_2" val="27.8"/>
  <p:tag name="ANNOTATION_END_2" val="27.8"/>
  <p:tag name="ANNOTATION_TOP_2" val="-62"/>
  <p:tag name="ANNOTATION_LEFT_2" val="-62"/>
  <p:tag name="ANNOTATION_WIDTH_2" val="108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NNOTATION_TYPE_3" val="2"/>
  <p:tag name="ANNOTATION_START_3" val="27.8"/>
  <p:tag name="ANNOTATION_TOP_3" val="320"/>
  <p:tag name="ANNOTATION_LEFT_3" val="433"/>
  <p:tag name="ANNOTATION_WIDTH_3" val="521"/>
  <p:tag name="ANNOTATION_HEIGHT_3" val="389"/>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2"/>
  <p:tag name="ANNOTATION_SLIDE_WIDTH_3" val="960"/>
  <p:tag name="ANNOTATION_SLIDE_HEIGHT_3" val="720"/>
  <p:tag name="ANNOTATION_COUNT" val="3"/>
  <p:tag name="ARTICULATE_TITLE_TAG" val="Statistics"/>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44.xml><?xml version="1.0" encoding="utf-8"?>
<p:tagLst xmlns:a="http://schemas.openxmlformats.org/drawingml/2006/main" xmlns:r="http://schemas.openxmlformats.org/officeDocument/2006/relationships" xmlns:p="http://schemas.openxmlformats.org/presentationml/2006/main">
  <p:tag name="BULLET_3" val="8226"/>
  <p:tag name="BULLET_4" val="8226"/>
  <p:tag name="BULLET_5" val="8226"/>
  <p:tag name="BULLET_1" val="8226"/>
  <p:tag name="BULLET_2" val="8226"/>
  <p:tag name="MARGIN_1" val="13.5"/>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UDIO_ID" val="393"/>
  <p:tag name="ARTICULATE_AUDIO_RECORDED" val="1"/>
  <p:tag name="ELAPSEDTIME" val="27.8"/>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UDIO_ID" val="392"/>
  <p:tag name="ARTICULATE_AUDIO_RECORDED" val="1"/>
  <p:tag name="ELAPSEDTIME" val="7"/>
  <p:tag name="ANNOTATION_COUNT" val="0"/>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Cross Section from Fog to Cirrus"/>
  <p:tag name="ANNOTATION_TYPE_13" val="0"/>
  <p:tag name="ANNOTATION_START_13" val="55.7"/>
  <p:tag name="ANNOTATION_END_13" val="56.4"/>
  <p:tag name="ANNOTATION_TOP_13" val="461"/>
  <p:tag name="ANNOTATION_LEFT_13" val="237"/>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6.4"/>
  <p:tag name="ANNOTATION_END_14" val="62.0"/>
  <p:tag name="ANNOTATION_TOP_14" val="461"/>
  <p:tag name="ANNOTATION_LEFT_14" val="237"/>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62.0"/>
  <p:tag name="ANNOTATION_TOP_15" val="147"/>
  <p:tag name="ANNOTATION_LEFT_15" val="409"/>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UDIO_ID" val="382"/>
  <p:tag name="ARTICULATE_AUDIO_RECORDED" val="1"/>
  <p:tag name="ELAPSEDTIME" val="68.8"/>
  <p:tag name="ANNOTATION_TYPE_12" val="0"/>
  <p:tag name="ANNOTATION_START_12" val="64.2"/>
  <p:tag name="ANNOTATION_END_12" val="67.7"/>
  <p:tag name="ANNOTATION_TOP_12" val="142"/>
  <p:tag name="ANNOTATION_LEFT_12" val="401"/>
  <p:tag name="ANNOTATION_WIDTH_12" val="186"/>
  <p:tag name="ANNOTATION_HEIGHT_12" val="186"/>
  <p:tag name="ANNOTATION_ANIMATION_12" val="3"/>
  <p:tag name="ANNOTATION_ROTATION_12" val="0"/>
  <p:tag name="ANNOTATION_SUB_TYPE_12" val="1"/>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1" val="0"/>
  <p:tag name="ANNOTATION_START_1" val="7.1"/>
  <p:tag name="ANNOTATION_END_1" val="28.3"/>
  <p:tag name="ANNOTATION_TOP_1" val="641"/>
  <p:tag name="ANNOTATION_LEFT_1" val="25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8.3"/>
  <p:tag name="ANNOTATION_END_2" val="37.0"/>
  <p:tag name="ANNOTATION_TOP_2" val="188"/>
  <p:tag name="ANNOTATION_LEFT_2" val="56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37.0"/>
  <p:tag name="ANNOTATION_END_3" val="39.9"/>
  <p:tag name="ANNOTATION_TOP_3" val="130"/>
  <p:tag name="ANNOTATION_LEFT_3" val="57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9.9"/>
  <p:tag name="ANNOTATION_END_4" val="41.1"/>
  <p:tag name="ANNOTATION_TOP_4" val="537"/>
  <p:tag name="ANNOTATION_LEFT_4" val="850"/>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41.1"/>
  <p:tag name="ANNOTATION_END_5" val="48.8"/>
  <p:tag name="ANNOTATION_TOP_5" val="462"/>
  <p:tag name="ANNOTATION_LEFT_5" val="742"/>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48.8"/>
  <p:tag name="ANNOTATION_END_6" val="51.2"/>
  <p:tag name="ANNOTATION_TOP_6" val="188"/>
  <p:tag name="ANNOTATION_LEFT_6" val="552"/>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51.2"/>
  <p:tag name="ANNOTATION_END_7" val="54.9"/>
  <p:tag name="ANNOTATION_TOP_7" val="130"/>
  <p:tag name="ANNOTATION_LEFT_7" val="573"/>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54.9"/>
  <p:tag name="ANNOTATION_END_8" val="58.2"/>
  <p:tag name="ANNOTATION_TOP_8" val="450"/>
  <p:tag name="ANNOTATION_LEFT_8" val="734"/>
  <p:tag name="ANNOTATION_WIDTH_8" val="186"/>
  <p:tag name="ANNOTATION_HEIGHT_8" val="186"/>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58.2"/>
  <p:tag name="ANNOTATION_END_9" val="59.7"/>
  <p:tag name="ANNOTATION_TOP_9" val="361"/>
  <p:tag name="ANNOTATION_LEFT_9" val="230"/>
  <p:tag name="ANNOTATION_WIDTH_9" val="186"/>
  <p:tag name="ANNOTATION_HEIGHT_9" val="186"/>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59.7"/>
  <p:tag name="ANNOTATION_END_10" val="65.0"/>
  <p:tag name="ANNOTATION_TOP_10" val="457"/>
  <p:tag name="ANNOTATION_LEFT_10" val="230"/>
  <p:tag name="ANNOTATION_WIDTH_10" val="186"/>
  <p:tag name="ANNOTATION_HEIGHT_10" val="186"/>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65.0"/>
  <p:tag name="ANNOTATION_TOP_11" val="139"/>
  <p:tag name="ANNOTATION_LEFT_11" val="375"/>
  <p:tag name="ANNOTATION_WIDTH_11" val="186"/>
  <p:tag name="ANNOTATION_HEIGHT_11" val="186"/>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COUNT" val="11"/>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7.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NNOTATION_TYPE_4" val="0"/>
  <p:tag name="ANNOTATION_START_4" val="16.0"/>
  <p:tag name="ANNOTATION_END_4" val="16.9"/>
  <p:tag name="ANNOTATION_TOP_4" val="327"/>
  <p:tag name="ANNOTATION_LEFT_4" val="66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6.9"/>
  <p:tag name="ANNOTATION_END_5" val="23.4"/>
  <p:tag name="ANNOTATION_TOP_5" val="343"/>
  <p:tag name="ANNOTATION_LEFT_5" val="66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UDIO_ID" val="405"/>
  <p:tag name="ARTICULATE_AUDIO_RECORDED" val="1"/>
  <p:tag name="TIMELINE" val="19.8/49.9/57.2"/>
  <p:tag name="ELAPSEDTIME" val="64.5"/>
  <p:tag name="ANNOTATION_TYPE_1" val="0"/>
  <p:tag name="ANNOTATION_START_1" val="4.0"/>
  <p:tag name="ANNOTATION_END_1" val="17.6"/>
  <p:tag name="ANNOTATION_TOP_1" val="585"/>
  <p:tag name="ANNOTATION_LEFT_1" val="24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7.6"/>
  <p:tag name="ANNOTATION_END_2" val="20.5"/>
  <p:tag name="ANNOTATION_TOP_2" val="332"/>
  <p:tag name="ANNOTATION_LEFT_2" val="67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5"/>
  <p:tag name="ANNOTATION_TOP_3" val="585"/>
  <p:tag name="ANNOTATION_LEFT_3" val="239"/>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3a75db8f-6963-4c2c-a6de-ff950535353f"/>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LAP Profiles for GOES-R Training</Template>
  <TotalTime>42482</TotalTime>
  <Words>2591</Words>
  <Application>Microsoft Office PowerPoint</Application>
  <PresentationFormat>On-screen Show (4:3)</PresentationFormat>
  <Paragraphs>215</Paragraphs>
  <Slides>19</Slides>
  <Notes>19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ＭＳ Ｐゴシック</vt:lpstr>
      <vt:lpstr>Arial</vt:lpstr>
      <vt:lpstr>Arial Black</vt:lpstr>
      <vt:lpstr>Arial Narrow</vt:lpstr>
      <vt:lpstr>Calibri</vt:lpstr>
      <vt:lpstr>Corbel</vt:lpstr>
      <vt:lpstr>华文新魏</vt:lpstr>
      <vt:lpstr>Symbol</vt:lpstr>
      <vt:lpstr>Times</vt:lpstr>
      <vt:lpstr>Times New Roman</vt:lpstr>
      <vt:lpstr>Wingdings</vt:lpstr>
      <vt:lpstr>GOES-R Introduction Theme</vt:lpstr>
      <vt:lpstr>GOES-R Generic Theme</vt:lpstr>
      <vt:lpstr>1_GOES-R Introduction Theme</vt:lpstr>
      <vt:lpstr>Fog/Low Clouds:  Formation and Dissipation</vt:lpstr>
      <vt:lpstr>    Learning Objectives   Subject Matter Experts</vt:lpstr>
      <vt:lpstr>PowerPoint Presentation</vt:lpstr>
      <vt:lpstr>Himawari has similar bands as GOES-R</vt:lpstr>
      <vt:lpstr>Fog over the Carolinas</vt:lpstr>
      <vt:lpstr>Fused Fog/Low Cloud Detection Approach</vt:lpstr>
      <vt:lpstr>Why create Probabilities of Flight Rules?</vt:lpstr>
      <vt:lpstr>Fog over the Carolinas</vt:lpstr>
      <vt:lpstr>GOES-R Fields</vt:lpstr>
      <vt:lpstr>Satellite Data can see River Valleys – Rapid Refresh data may not resolve them</vt:lpstr>
      <vt:lpstr>Fog over Idaho under cirrus</vt:lpstr>
      <vt:lpstr>Fog Dissipation as a function of Cloud Thickness</vt:lpstr>
      <vt:lpstr>Cloud Thickness and Dissipation</vt:lpstr>
      <vt:lpstr>PowerPoint Presentation</vt:lpstr>
      <vt:lpstr>PowerPoint Presentation</vt:lpstr>
      <vt:lpstr>Precise temporal information on dissipation:  routine 5-minute data</vt:lpstr>
      <vt:lpstr>PowerPoint Presentation</vt:lpstr>
      <vt:lpstr>Summary</vt:lpstr>
      <vt:lpstr>Internet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 Profiles for GOES-R</dc:title>
  <dc:creator>Scott Lindstrom</dc:creator>
  <cp:lastModifiedBy>Scott Lindstrom</cp:lastModifiedBy>
  <cp:revision>334</cp:revision>
  <dcterms:created xsi:type="dcterms:W3CDTF">2016-02-25T15:49:35Z</dcterms:created>
  <dcterms:modified xsi:type="dcterms:W3CDTF">2018-11-29T01:50:27Z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Multi-Channel Interpretation Approaches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F238D8C0-1428-4BF4-B1E0-AD27813B271C</vt:lpwstr>
  </property>
  <property fmtid="{D5CDD505-2E9C-101B-9397-08002B2CF9AE}" pid="6" name="ArticulateProjectFull">
    <vt:lpwstr>C:\Users\scottl\VISIT\SatFoundationCourse\Fog\GOESR_FogFormationDissipation_v2.ppta</vt:lpwstr>
  </property>
</Properties>
</file>