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8" r:id="rId2"/>
    <p:sldId id="259" r:id="rId3"/>
    <p:sldId id="277" r:id="rId4"/>
    <p:sldId id="276" r:id="rId5"/>
    <p:sldId id="260" r:id="rId6"/>
    <p:sldId id="270" r:id="rId7"/>
    <p:sldId id="271" r:id="rId8"/>
    <p:sldId id="264" r:id="rId9"/>
    <p:sldId id="280" r:id="rId10"/>
    <p:sldId id="272" r:id="rId11"/>
    <p:sldId id="265" r:id="rId12"/>
    <p:sldId id="274" r:id="rId13"/>
    <p:sldId id="273" r:id="rId14"/>
    <p:sldId id="275" r:id="rId15"/>
    <p:sldId id="266"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4167"/>
    <a:srgbClr val="1B3442"/>
    <a:srgbClr val="000000"/>
    <a:srgbClr val="1C436D"/>
    <a:srgbClr val="1F3C50"/>
    <a:srgbClr val="224259"/>
    <a:srgbClr val="192F44"/>
    <a:srgbClr val="0B2551"/>
    <a:srgbClr val="103578"/>
    <a:srgbClr val="0719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00" autoAdjust="0"/>
  </p:normalViewPr>
  <p:slideViewPr>
    <p:cSldViewPr snapToGrid="0" snapToObjects="1">
      <p:cViewPr varScale="1">
        <p:scale>
          <a:sx n="68" d="100"/>
          <a:sy n="68" d="100"/>
        </p:scale>
        <p:origin x="-23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68AECD-FD74-5F4B-8E18-4618E176875E}" type="datetimeFigureOut">
              <a:rPr lang="en-US" smtClean="0"/>
              <a:t>9/16/14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010F55-DD4F-7847-B353-87DAE5BEAA4E}" type="slidenum">
              <a:rPr lang="en-US" smtClean="0"/>
              <a:t>‹#›</a:t>
            </a:fld>
            <a:endParaRPr lang="en-US"/>
          </a:p>
        </p:txBody>
      </p:sp>
    </p:spTree>
    <p:extLst>
      <p:ext uri="{BB962C8B-B14F-4D97-AF65-F5344CB8AC3E}">
        <p14:creationId xmlns:p14="http://schemas.microsoft.com/office/powerpoint/2010/main" val="35043639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presentation was developed to provide a brief overview of the Global Precipitation Measurement – or, GPM – satellite mission and its associated precipitation products.</a:t>
            </a:r>
            <a:endParaRPr lang="en-US" baseline="0" dirty="0" smtClean="0"/>
          </a:p>
        </p:txBody>
      </p:sp>
      <p:sp>
        <p:nvSpPr>
          <p:cNvPr id="4" name="Slide Number Placeholder 3"/>
          <p:cNvSpPr>
            <a:spLocks noGrp="1"/>
          </p:cNvSpPr>
          <p:nvPr>
            <p:ph type="sldNum" sz="quarter" idx="10"/>
          </p:nvPr>
        </p:nvSpPr>
        <p:spPr/>
        <p:txBody>
          <a:bodyPr/>
          <a:lstStyle/>
          <a:p>
            <a:fld id="{8CD01341-902D-E242-A82D-AD51E3AE0108}"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753027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Goddard Profiling algorithm – or, GPROF – is the GPM mission’s unified radar-enhanced microwave radiometer retrieval algorithm. Within GPROF, instantaneous surface precipitation rates are derived from multi-spectral observations made by microwave radiometers through the use of a previously constructed DPR-radiometer observational database and Bayesian statistical techniques.</a:t>
            </a:r>
            <a:endParaRPr lang="en-US" baseline="0" dirty="0" smtClean="0"/>
          </a:p>
        </p:txBody>
      </p:sp>
      <p:sp>
        <p:nvSpPr>
          <p:cNvPr id="4" name="Slide Number Placeholder 3"/>
          <p:cNvSpPr>
            <a:spLocks noGrp="1"/>
          </p:cNvSpPr>
          <p:nvPr>
            <p:ph type="sldNum" sz="quarter" idx="10"/>
          </p:nvPr>
        </p:nvSpPr>
        <p:spPr/>
        <p:txBody>
          <a:bodyPr/>
          <a:lstStyle/>
          <a:p>
            <a:fld id="{B7010F55-DD4F-7847-B353-87DAE5BEAA4E}" type="slidenum">
              <a:rPr lang="en-US" smtClean="0"/>
              <a:t>10</a:t>
            </a:fld>
            <a:endParaRPr lang="en-US"/>
          </a:p>
        </p:txBody>
      </p:sp>
    </p:spTree>
    <p:extLst>
      <p:ext uri="{BB962C8B-B14F-4D97-AF65-F5344CB8AC3E}">
        <p14:creationId xmlns:p14="http://schemas.microsoft.com/office/powerpoint/2010/main" val="1212442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maps show GPROF-estimated</a:t>
            </a:r>
            <a:r>
              <a:rPr lang="en-US" baseline="0" dirty="0" smtClean="0"/>
              <a:t> instantaneous surface precipitation rates for ascending and descending GMI orbit portions for a single day in July 2014. Note the identification of precipitation structures in various stages of organization and the delineation of identified rain and snow. The data gaps in this pixel-level precipitation field are are related to the finite swath width of the GMI sensor. A zoomed in view reveals the fine-scale precipitation structure captured by GMI.</a:t>
            </a:r>
            <a:endParaRPr lang="en-US" dirty="0"/>
          </a:p>
        </p:txBody>
      </p:sp>
      <p:sp>
        <p:nvSpPr>
          <p:cNvPr id="4" name="Slide Number Placeholder 3"/>
          <p:cNvSpPr>
            <a:spLocks noGrp="1"/>
          </p:cNvSpPr>
          <p:nvPr>
            <p:ph type="sldNum" sz="quarter" idx="10"/>
          </p:nvPr>
        </p:nvSpPr>
        <p:spPr/>
        <p:txBody>
          <a:bodyPr/>
          <a:lstStyle/>
          <a:p>
            <a:fld id="{B7010F55-DD4F-7847-B353-87DAE5BEAA4E}" type="slidenum">
              <a:rPr lang="en-US" smtClean="0"/>
              <a:t>11</a:t>
            </a:fld>
            <a:endParaRPr lang="en-US"/>
          </a:p>
        </p:txBody>
      </p:sp>
    </p:spTree>
    <p:extLst>
      <p:ext uri="{BB962C8B-B14F-4D97-AF65-F5344CB8AC3E}">
        <p14:creationId xmlns:p14="http://schemas.microsoft.com/office/powerpoint/2010/main" val="1761796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single</a:t>
            </a:r>
            <a:r>
              <a:rPr lang="en-US" baseline="0" dirty="0" smtClean="0"/>
              <a:t> orbit from the same day in July 2014, Hurricane Arthur was captured before making landfall in North Carolina. Note the fine-scale rain band and eye wall features captured in this surface precipitation rate field.</a:t>
            </a:r>
            <a:endParaRPr lang="en-US" dirty="0"/>
          </a:p>
        </p:txBody>
      </p:sp>
      <p:sp>
        <p:nvSpPr>
          <p:cNvPr id="4" name="Slide Number Placeholder 3"/>
          <p:cNvSpPr>
            <a:spLocks noGrp="1"/>
          </p:cNvSpPr>
          <p:nvPr>
            <p:ph type="sldNum" sz="quarter" idx="10"/>
          </p:nvPr>
        </p:nvSpPr>
        <p:spPr/>
        <p:txBody>
          <a:bodyPr/>
          <a:lstStyle/>
          <a:p>
            <a:fld id="{B7010F55-DD4F-7847-B353-87DAE5BEAA4E}" type="slidenum">
              <a:rPr lang="en-US" smtClean="0"/>
              <a:t>12</a:t>
            </a:fld>
            <a:endParaRPr lang="en-US"/>
          </a:p>
        </p:txBody>
      </p:sp>
    </p:spTree>
    <p:extLst>
      <p:ext uri="{BB962C8B-B14F-4D97-AF65-F5344CB8AC3E}">
        <p14:creationId xmlns:p14="http://schemas.microsoft.com/office/powerpoint/2010/main" val="1073944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-DPR provided additional insight</a:t>
            </a:r>
            <a:r>
              <a:rPr lang="en-US" baseline="0" dirty="0" smtClean="0"/>
              <a:t> into the vertical structure of precipitation within Hurricane Arthur. In this animation, the wider, colored swath data represent GPROF-estimated GMI surface precipitation rate estimates. The inner, three-dimensional swath data are derived from DPR.</a:t>
            </a:r>
            <a:endParaRPr lang="en-US" dirty="0"/>
          </a:p>
        </p:txBody>
      </p:sp>
      <p:sp>
        <p:nvSpPr>
          <p:cNvPr id="4" name="Slide Number Placeholder 3"/>
          <p:cNvSpPr>
            <a:spLocks noGrp="1"/>
          </p:cNvSpPr>
          <p:nvPr>
            <p:ph type="sldNum" sz="quarter" idx="10"/>
          </p:nvPr>
        </p:nvSpPr>
        <p:spPr/>
        <p:txBody>
          <a:bodyPr/>
          <a:lstStyle/>
          <a:p>
            <a:fld id="{B7010F55-DD4F-7847-B353-87DAE5BEAA4E}" type="slidenum">
              <a:rPr lang="en-US" smtClean="0"/>
              <a:t>13</a:t>
            </a:fld>
            <a:endParaRPr lang="en-US"/>
          </a:p>
        </p:txBody>
      </p:sp>
    </p:spTree>
    <p:extLst>
      <p:ext uri="{BB962C8B-B14F-4D97-AF65-F5344CB8AC3E}">
        <p14:creationId xmlns:p14="http://schemas.microsoft.com/office/powerpoint/2010/main" val="3252921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an effort to validate GPM precipitation estimates using surface-based sensors, the GPM mission has partnered with other organizations and projects. One way to ground-validate GPM retrievals is to directly and statistically compare them to those from other independent national networks. In this case from March 2014, GMI GPROF surface precipitation rate estimates over the south-central United States are shown alongside corresponding time-matched precipitation rate estimates derived from U.S. surface radar composite data.</a:t>
            </a:r>
            <a:endParaRPr lang="en-US" baseline="0" dirty="0" smtClean="0"/>
          </a:p>
        </p:txBody>
      </p:sp>
      <p:sp>
        <p:nvSpPr>
          <p:cNvPr id="4" name="Slide Number Placeholder 3"/>
          <p:cNvSpPr>
            <a:spLocks noGrp="1"/>
          </p:cNvSpPr>
          <p:nvPr>
            <p:ph type="sldNum" sz="quarter" idx="10"/>
          </p:nvPr>
        </p:nvSpPr>
        <p:spPr/>
        <p:txBody>
          <a:bodyPr/>
          <a:lstStyle/>
          <a:p>
            <a:fld id="{B7010F55-DD4F-7847-B353-87DAE5BEAA4E}" type="slidenum">
              <a:rPr lang="en-US" smtClean="0"/>
              <a:t>14</a:t>
            </a:fld>
            <a:endParaRPr lang="en-US"/>
          </a:p>
        </p:txBody>
      </p:sp>
    </p:spTree>
    <p:extLst>
      <p:ext uri="{BB962C8B-B14F-4D97-AF65-F5344CB8AC3E}">
        <p14:creationId xmlns:p14="http://schemas.microsoft.com/office/powerpoint/2010/main" val="2844018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listening to this session. Additional GPM-related information may be obtained from the following sources.</a:t>
            </a:r>
            <a:endParaRPr lang="en-US" dirty="0"/>
          </a:p>
        </p:txBody>
      </p:sp>
      <p:sp>
        <p:nvSpPr>
          <p:cNvPr id="4" name="Slide Number Placeholder 3"/>
          <p:cNvSpPr>
            <a:spLocks noGrp="1"/>
          </p:cNvSpPr>
          <p:nvPr>
            <p:ph type="sldNum" sz="quarter" idx="10"/>
          </p:nvPr>
        </p:nvSpPr>
        <p:spPr/>
        <p:txBody>
          <a:bodyPr/>
          <a:lstStyle/>
          <a:p>
            <a:fld id="{8CD01341-902D-E242-A82D-AD51E3AE0108}" type="slidenum">
              <a:rPr lang="en-US" smtClean="0"/>
              <a:t>15</a:t>
            </a:fld>
            <a:endParaRPr lang="en-US"/>
          </a:p>
        </p:txBody>
      </p:sp>
    </p:spTree>
    <p:extLst>
      <p:ext uri="{BB962C8B-B14F-4D97-AF65-F5344CB8AC3E}">
        <p14:creationId xmlns:p14="http://schemas.microsoft.com/office/powerpoint/2010/main" val="1462717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short, GPM is an international satellite mission that was developed to provide next-generation </a:t>
            </a:r>
            <a:r>
              <a:rPr lang="en-US" baseline="0" dirty="0" err="1" smtClean="0"/>
              <a:t>spaceborne</a:t>
            </a:r>
            <a:r>
              <a:rPr lang="en-US" baseline="0" dirty="0" smtClean="0"/>
              <a:t> observations of precipitation. GPM’s primary mission objective is to advance the understanding of the Earth’s water and energy cycles. To this end, GPM will extend and improve upon the legacy of its predecessor, the Tropical Rainfall Measuring Mission – or, TRMM – a satellite mission which focused on moderate to intense tropical rainfall. GPM will expand TRMM-like coverage to higher latitudes, where its unique suite of sensors will quantify snowfall and light rain – precipitation modes that contribute significantly to the total precipitation falling at these latitudes. GPM is a mission designed to meet both science and operational objectives. With frequent global observations available in near-real time, GPM data can be used to, for instance, monitor floods and storms. It can also be assimilated into weather forecasting systems for improved meteorological prediction.</a:t>
            </a:r>
            <a:endParaRPr lang="en-US" dirty="0" smtClean="0"/>
          </a:p>
        </p:txBody>
      </p:sp>
      <p:sp>
        <p:nvSpPr>
          <p:cNvPr id="4" name="Slide Number Placeholder 3"/>
          <p:cNvSpPr>
            <a:spLocks noGrp="1"/>
          </p:cNvSpPr>
          <p:nvPr>
            <p:ph type="sldNum" sz="quarter" idx="10"/>
          </p:nvPr>
        </p:nvSpPr>
        <p:spPr/>
        <p:txBody>
          <a:bodyPr/>
          <a:lstStyle/>
          <a:p>
            <a:fld id="{B7010F55-DD4F-7847-B353-87DAE5BEAA4E}" type="slidenum">
              <a:rPr lang="en-US" smtClean="0"/>
              <a:t>2</a:t>
            </a:fld>
            <a:endParaRPr lang="en-US"/>
          </a:p>
        </p:txBody>
      </p:sp>
    </p:spTree>
    <p:extLst>
      <p:ext uri="{BB962C8B-B14F-4D97-AF65-F5344CB8AC3E}">
        <p14:creationId xmlns:p14="http://schemas.microsoft.com/office/powerpoint/2010/main" val="134039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a series of international partnerships, the GPM mission is made up of a constellation of sensors consisting primarily of microwave radiometers. While a number of techniques are used to estimate global precipitation, the radiative signatures observed by microwave sensors are directly linked to precipitation hydrometeors – making them an indispensible tool in global precipitation measurement. By </a:t>
            </a:r>
            <a:r>
              <a:rPr lang="en-US" baseline="0" dirty="0" err="1" smtClean="0"/>
              <a:t>intercalibrating</a:t>
            </a:r>
            <a:r>
              <a:rPr lang="en-US" baseline="0" dirty="0" smtClean="0"/>
              <a:t> observed brightness temperatures between GPM constellation radiometers and utilizing common precipitation retrieval algorithm elements, the GPM mission will unify precipitation retrievals from this set of sensors.</a:t>
            </a:r>
            <a:endParaRPr lang="en-US" dirty="0" smtClean="0"/>
          </a:p>
        </p:txBody>
      </p:sp>
      <p:sp>
        <p:nvSpPr>
          <p:cNvPr id="4" name="Slide Number Placeholder 3"/>
          <p:cNvSpPr>
            <a:spLocks noGrp="1"/>
          </p:cNvSpPr>
          <p:nvPr>
            <p:ph type="sldNum" sz="quarter" idx="10"/>
          </p:nvPr>
        </p:nvSpPr>
        <p:spPr/>
        <p:txBody>
          <a:bodyPr/>
          <a:lstStyle/>
          <a:p>
            <a:fld id="{B7010F55-DD4F-7847-B353-87DAE5BEAA4E}" type="slidenum">
              <a:rPr lang="en-US" smtClean="0"/>
              <a:t>3</a:t>
            </a:fld>
            <a:endParaRPr lang="en-US"/>
          </a:p>
        </p:txBody>
      </p:sp>
    </p:spTree>
    <p:extLst>
      <p:ext uri="{BB962C8B-B14F-4D97-AF65-F5344CB8AC3E}">
        <p14:creationId xmlns:p14="http://schemas.microsoft.com/office/powerpoint/2010/main" val="58436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from </a:t>
            </a:r>
            <a:r>
              <a:rPr lang="en-US" baseline="0" dirty="0" err="1" smtClean="0"/>
              <a:t>Hou</a:t>
            </a:r>
            <a:r>
              <a:rPr lang="en-US" baseline="0" dirty="0" smtClean="0"/>
              <a:t> et al., 2014 shows the mean microwave radiometer observation revisit times before and within the GPM era. The reduced revisit times within the GPM era highlight the improved global precipitation observation capabilities ushered in through the mission. </a:t>
            </a:r>
            <a:endParaRPr lang="en-US" dirty="0"/>
          </a:p>
        </p:txBody>
      </p:sp>
      <p:sp>
        <p:nvSpPr>
          <p:cNvPr id="4" name="Slide Number Placeholder 3"/>
          <p:cNvSpPr>
            <a:spLocks noGrp="1"/>
          </p:cNvSpPr>
          <p:nvPr>
            <p:ph type="sldNum" sz="quarter" idx="10"/>
          </p:nvPr>
        </p:nvSpPr>
        <p:spPr/>
        <p:txBody>
          <a:bodyPr/>
          <a:lstStyle/>
          <a:p>
            <a:fld id="{B7010F55-DD4F-7847-B353-87DAE5BEAA4E}" type="slidenum">
              <a:rPr lang="en-US" smtClean="0"/>
              <a:t>4</a:t>
            </a:fld>
            <a:endParaRPr lang="en-US"/>
          </a:p>
        </p:txBody>
      </p:sp>
    </p:spTree>
    <p:extLst>
      <p:ext uri="{BB962C8B-B14F-4D97-AF65-F5344CB8AC3E}">
        <p14:creationId xmlns:p14="http://schemas.microsoft.com/office/powerpoint/2010/main" val="3243469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central platform for the mission is the GPM Core Observatory – a joint venture between NASA and the Japanese Aerospace Exploration Agency – or, JAXA. The focus of the remainder of this session will be upon this core observatory’s instrumentation and associated precipitation products.</a:t>
            </a:r>
            <a:endParaRPr lang="en-US" baseline="0" dirty="0" smtClean="0"/>
          </a:p>
        </p:txBody>
      </p:sp>
      <p:sp>
        <p:nvSpPr>
          <p:cNvPr id="4" name="Slide Number Placeholder 3"/>
          <p:cNvSpPr>
            <a:spLocks noGrp="1"/>
          </p:cNvSpPr>
          <p:nvPr>
            <p:ph type="sldNum" sz="quarter" idx="10"/>
          </p:nvPr>
        </p:nvSpPr>
        <p:spPr/>
        <p:txBody>
          <a:bodyPr/>
          <a:lstStyle/>
          <a:p>
            <a:fld id="{B7010F55-DD4F-7847-B353-87DAE5BEAA4E}" type="slidenum">
              <a:rPr lang="en-US" smtClean="0"/>
              <a:t>5</a:t>
            </a:fld>
            <a:endParaRPr lang="en-US"/>
          </a:p>
        </p:txBody>
      </p:sp>
    </p:spTree>
    <p:extLst>
      <p:ext uri="{BB962C8B-B14F-4D97-AF65-F5344CB8AC3E}">
        <p14:creationId xmlns:p14="http://schemas.microsoft.com/office/powerpoint/2010/main" val="58436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-Launched</a:t>
            </a:r>
            <a:r>
              <a:rPr lang="en-US" baseline="0" dirty="0" smtClean="0"/>
              <a:t> on February 27, 2014, the GPM Core Observatory now observes precipitation systems from an altitude of ~400 km above Earth’s surface. The observatory’s GPM Microwave Imager – or, GMI – and the Dual-Frequency Precipitation Radar – or, DPR – will provide unprecedented information on the distribution and three-dimensional structure of precipitating systems. We will now take a closer look at each of these sensors.</a:t>
            </a:r>
            <a:endParaRPr lang="en-US" dirty="0"/>
          </a:p>
        </p:txBody>
      </p:sp>
      <p:sp>
        <p:nvSpPr>
          <p:cNvPr id="4" name="Slide Number Placeholder 3"/>
          <p:cNvSpPr>
            <a:spLocks noGrp="1"/>
          </p:cNvSpPr>
          <p:nvPr>
            <p:ph type="sldNum" sz="quarter" idx="10"/>
          </p:nvPr>
        </p:nvSpPr>
        <p:spPr/>
        <p:txBody>
          <a:bodyPr/>
          <a:lstStyle/>
          <a:p>
            <a:fld id="{B7010F55-DD4F-7847-B353-87DAE5BEAA4E}" type="slidenum">
              <a:rPr lang="en-US" smtClean="0"/>
              <a:t>6</a:t>
            </a:fld>
            <a:endParaRPr lang="en-US"/>
          </a:p>
        </p:txBody>
      </p:sp>
    </p:spTree>
    <p:extLst>
      <p:ext uri="{BB962C8B-B14F-4D97-AF65-F5344CB8AC3E}">
        <p14:creationId xmlns:p14="http://schemas.microsoft.com/office/powerpoint/2010/main" val="274722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-GMI</a:t>
            </a:r>
            <a:r>
              <a:rPr lang="en-US" baseline="0" dirty="0" smtClean="0"/>
              <a:t> is a 13-channel, conically-scanning microwave radiometer. With a spectral range of 10 to 183 GHz, GMI observes radiative features from liquid and frozen precipitation hydrometeors across a broad spectrum of precipitation intensities. With coverage to higher latitudes – up to 68deg N and S, the addition of four high frequency channels for improved detection of snow and light rain, higher spatial resolution, and a wider ground swath width, GMI not only extends the legacy of the TRMM Microwave Imager – TMI – it also improves upon it.</a:t>
            </a:r>
            <a:endParaRPr lang="en-US" dirty="0"/>
          </a:p>
        </p:txBody>
      </p:sp>
      <p:sp>
        <p:nvSpPr>
          <p:cNvPr id="4" name="Slide Number Placeholder 3"/>
          <p:cNvSpPr>
            <a:spLocks noGrp="1"/>
          </p:cNvSpPr>
          <p:nvPr>
            <p:ph type="sldNum" sz="quarter" idx="10"/>
          </p:nvPr>
        </p:nvSpPr>
        <p:spPr/>
        <p:txBody>
          <a:bodyPr/>
          <a:lstStyle/>
          <a:p>
            <a:fld id="{B7010F55-DD4F-7847-B353-87DAE5BEAA4E}" type="slidenum">
              <a:rPr lang="en-US" smtClean="0"/>
              <a:t>7</a:t>
            </a:fld>
            <a:endParaRPr lang="en-US"/>
          </a:p>
        </p:txBody>
      </p:sp>
    </p:spTree>
    <p:extLst>
      <p:ext uri="{BB962C8B-B14F-4D97-AF65-F5344CB8AC3E}">
        <p14:creationId xmlns:p14="http://schemas.microsoft.com/office/powerpoint/2010/main" val="856675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-DPR</a:t>
            </a:r>
            <a:r>
              <a:rPr lang="en-US" baseline="0" dirty="0" smtClean="0"/>
              <a:t> represents the first </a:t>
            </a:r>
            <a:r>
              <a:rPr lang="en-US" baseline="0" dirty="0" err="1" smtClean="0"/>
              <a:t>spaceborne</a:t>
            </a:r>
            <a:r>
              <a:rPr lang="en-US" baseline="0" dirty="0" smtClean="0"/>
              <a:t> dual-frequency precipitation radar, providing unprecedented information on the 3D structure of precipitating systems. Similar to the TRMM Precipitation Radar, it features a Ku-band radar able to detect precipitation rates down to 0.5 mm/hr. For the improved detection of light precipitation, the DPR also features a higher frequency </a:t>
            </a:r>
            <a:r>
              <a:rPr lang="en-US" baseline="0" dirty="0" err="1" smtClean="0"/>
              <a:t>Ka</a:t>
            </a:r>
            <a:r>
              <a:rPr lang="en-US" baseline="0" dirty="0" smtClean="0"/>
              <a:t>-band radar – able to detect precipitation rates down to 0.2 mm/hr. These radars provide precipitation profile information within the innermost portions of the wider GMI swath. The overlapping dual-frequency radar observations can also be used to quantitatively estimate parameters of the precipitation particle size distribution – thereby decreasing uncertainties in precipitation retrieval algorithms and providing new insight into microphysical processes.</a:t>
            </a:r>
            <a:endParaRPr lang="en-US" dirty="0"/>
          </a:p>
        </p:txBody>
      </p:sp>
      <p:sp>
        <p:nvSpPr>
          <p:cNvPr id="4" name="Slide Number Placeholder 3"/>
          <p:cNvSpPr>
            <a:spLocks noGrp="1"/>
          </p:cNvSpPr>
          <p:nvPr>
            <p:ph type="sldNum" sz="quarter" idx="10"/>
          </p:nvPr>
        </p:nvSpPr>
        <p:spPr/>
        <p:txBody>
          <a:bodyPr/>
          <a:lstStyle/>
          <a:p>
            <a:fld id="{B7010F55-DD4F-7847-B353-87DAE5BEAA4E}" type="slidenum">
              <a:rPr lang="en-US" smtClean="0"/>
              <a:t>8</a:t>
            </a:fld>
            <a:endParaRPr lang="en-US"/>
          </a:p>
        </p:txBody>
      </p:sp>
    </p:spTree>
    <p:extLst>
      <p:ext uri="{BB962C8B-B14F-4D97-AF65-F5344CB8AC3E}">
        <p14:creationId xmlns:p14="http://schemas.microsoft.com/office/powerpoint/2010/main" val="31047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distinct algorithms will be used to derived precipitation estimates from GPM data. Radar-enhanced microwave radiometer retrievals utilize databases of coincident DPR-radiometer observations to constrain retrievals from all microwave sensors within the GPM constellation. A second, DPR-only algorithm exclusively utilizes DPR observations to estimate surface precipitation and hydrometeor profiles. Lastly, combined DPR-GMI retrievals use multi-spectral observations from GMI to further constrain uncertainties in the DPR-only algorithm. All of these data are available in either instantaneous pixel-scale precipitation rate or gridded time-space accumulation formats.</a:t>
            </a:r>
            <a:endParaRPr lang="en-US" dirty="0"/>
          </a:p>
        </p:txBody>
      </p:sp>
      <p:sp>
        <p:nvSpPr>
          <p:cNvPr id="4" name="Slide Number Placeholder 3"/>
          <p:cNvSpPr>
            <a:spLocks noGrp="1"/>
          </p:cNvSpPr>
          <p:nvPr>
            <p:ph type="sldNum" sz="quarter" idx="10"/>
          </p:nvPr>
        </p:nvSpPr>
        <p:spPr/>
        <p:txBody>
          <a:bodyPr/>
          <a:lstStyle/>
          <a:p>
            <a:fld id="{B7010F55-DD4F-7847-B353-87DAE5BEAA4E}" type="slidenum">
              <a:rPr lang="en-US" smtClean="0"/>
              <a:t>9</a:t>
            </a:fld>
            <a:endParaRPr lang="en-US"/>
          </a:p>
        </p:txBody>
      </p:sp>
    </p:spTree>
    <p:extLst>
      <p:ext uri="{BB962C8B-B14F-4D97-AF65-F5344CB8AC3E}">
        <p14:creationId xmlns:p14="http://schemas.microsoft.com/office/powerpoint/2010/main" val="2627746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75F973-8BB5-3F41-9B02-0126B7E13D41}" type="datetime1">
              <a:rPr lang="en-US" smtClean="0">
                <a:latin typeface="Arial"/>
              </a:rPr>
              <a:pPr/>
              <a:t>9/16/14</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27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21106F-D97F-694B-A735-3052837E039A}" type="datetime1">
              <a:rPr lang="en-US" smtClean="0">
                <a:latin typeface="Arial"/>
              </a:rPr>
              <a:pPr/>
              <a:t>9/16/14</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spTree>
    <p:extLst>
      <p:ext uri="{BB962C8B-B14F-4D97-AF65-F5344CB8AC3E}">
        <p14:creationId xmlns:p14="http://schemas.microsoft.com/office/powerpoint/2010/main" val="343066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32D13-1AB2-AB4E-A1CC-8E147D144AC4}" type="datetime1">
              <a:rPr lang="en-US" smtClean="0">
                <a:latin typeface="Arial"/>
              </a:rPr>
              <a:pPr/>
              <a:t>9/16/14</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spTree>
    <p:extLst>
      <p:ext uri="{BB962C8B-B14F-4D97-AF65-F5344CB8AC3E}">
        <p14:creationId xmlns:p14="http://schemas.microsoft.com/office/powerpoint/2010/main" val="199646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49898C-1104-8040-B0CE-1B0BA1885194}" type="datetime1">
              <a:rPr lang="en-US" smtClean="0">
                <a:latin typeface="Arial"/>
              </a:rPr>
              <a:pPr/>
              <a:t>9/16/14</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spTree>
    <p:extLst>
      <p:ext uri="{BB962C8B-B14F-4D97-AF65-F5344CB8AC3E}">
        <p14:creationId xmlns:p14="http://schemas.microsoft.com/office/powerpoint/2010/main" val="317151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630ACA-A964-414F-AE6C-03E8FAF0A455}" type="datetime1">
              <a:rPr lang="en-US" smtClean="0">
                <a:latin typeface="Arial"/>
              </a:rPr>
              <a:pPr/>
              <a:t>9/16/14</a:t>
            </a:fld>
            <a:endParaRPr lang="en-US">
              <a:latin typeface="Arial"/>
            </a:endParaRPr>
          </a:p>
        </p:txBody>
      </p:sp>
      <p:sp>
        <p:nvSpPr>
          <p:cNvPr id="5" name="Footer Placeholder 4"/>
          <p:cNvSpPr>
            <a:spLocks noGrp="1"/>
          </p:cNvSpPr>
          <p:nvPr>
            <p:ph type="ftr" sz="quarter" idx="11"/>
          </p:nvPr>
        </p:nvSpPr>
        <p:spPr/>
        <p:txBody>
          <a:bodyPr/>
          <a:lstStyle/>
          <a:p>
            <a:endParaRPr lang="en-US">
              <a:latin typeface="Arial"/>
            </a:endParaRPr>
          </a:p>
        </p:txBody>
      </p:sp>
      <p:sp>
        <p:nvSpPr>
          <p:cNvPr id="6" name="Slide Number Placeholder 5"/>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897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5E5989-0A42-AF45-A0A8-B5968AE1C63D}" type="datetime1">
              <a:rPr lang="en-US" smtClean="0">
                <a:latin typeface="Arial"/>
              </a:rPr>
              <a:pPr/>
              <a:t>9/16/14</a:t>
            </a:fld>
            <a:endParaRPr lang="en-US">
              <a:latin typeface="Arial"/>
            </a:endParaRPr>
          </a:p>
        </p:txBody>
      </p:sp>
      <p:sp>
        <p:nvSpPr>
          <p:cNvPr id="6" name="Footer Placeholder 5"/>
          <p:cNvSpPr>
            <a:spLocks noGrp="1"/>
          </p:cNvSpPr>
          <p:nvPr>
            <p:ph type="ftr" sz="quarter" idx="11"/>
          </p:nvPr>
        </p:nvSpPr>
        <p:spPr/>
        <p:txBody>
          <a:bodyPr/>
          <a:lstStyle/>
          <a:p>
            <a:endParaRPr lang="en-US">
              <a:latin typeface="Arial"/>
            </a:endParaRPr>
          </a:p>
        </p:txBody>
      </p:sp>
      <p:sp>
        <p:nvSpPr>
          <p:cNvPr id="7" name="Slide Number Placeholder 6"/>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spTree>
    <p:extLst>
      <p:ext uri="{BB962C8B-B14F-4D97-AF65-F5344CB8AC3E}">
        <p14:creationId xmlns:p14="http://schemas.microsoft.com/office/powerpoint/2010/main" val="418068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B9A47F-3430-6046-A826-805A9AB9AD36}" type="datetime1">
              <a:rPr lang="en-US" smtClean="0">
                <a:latin typeface="Arial"/>
              </a:rPr>
              <a:pPr/>
              <a:t>9/16/14</a:t>
            </a:fld>
            <a:endParaRPr lang="en-US">
              <a:latin typeface="Arial"/>
            </a:endParaRPr>
          </a:p>
        </p:txBody>
      </p:sp>
      <p:sp>
        <p:nvSpPr>
          <p:cNvPr id="8" name="Footer Placeholder 7"/>
          <p:cNvSpPr>
            <a:spLocks noGrp="1"/>
          </p:cNvSpPr>
          <p:nvPr>
            <p:ph type="ftr" sz="quarter" idx="11"/>
          </p:nvPr>
        </p:nvSpPr>
        <p:spPr/>
        <p:txBody>
          <a:bodyPr/>
          <a:lstStyle/>
          <a:p>
            <a:endParaRPr lang="en-US">
              <a:latin typeface="Arial"/>
            </a:endParaRPr>
          </a:p>
        </p:txBody>
      </p:sp>
      <p:sp>
        <p:nvSpPr>
          <p:cNvPr id="9" name="Slide Number Placeholder 8"/>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3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B0D040-37CD-A341-9A0E-FA763F79059D}" type="datetime1">
              <a:rPr lang="en-US" smtClean="0">
                <a:latin typeface="Arial"/>
              </a:rPr>
              <a:pPr/>
              <a:t>9/16/14</a:t>
            </a:fld>
            <a:endParaRPr lang="en-US">
              <a:latin typeface="Arial"/>
            </a:endParaRPr>
          </a:p>
        </p:txBody>
      </p:sp>
      <p:sp>
        <p:nvSpPr>
          <p:cNvPr id="4" name="Footer Placeholder 3"/>
          <p:cNvSpPr>
            <a:spLocks noGrp="1"/>
          </p:cNvSpPr>
          <p:nvPr>
            <p:ph type="ftr" sz="quarter" idx="11"/>
          </p:nvPr>
        </p:nvSpPr>
        <p:spPr/>
        <p:txBody>
          <a:bodyPr/>
          <a:lstStyle/>
          <a:p>
            <a:endParaRPr lang="en-US">
              <a:latin typeface="Arial"/>
            </a:endParaRPr>
          </a:p>
        </p:txBody>
      </p:sp>
      <p:sp>
        <p:nvSpPr>
          <p:cNvPr id="5" name="Slide Number Placeholder 4"/>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spTree>
    <p:extLst>
      <p:ext uri="{BB962C8B-B14F-4D97-AF65-F5344CB8AC3E}">
        <p14:creationId xmlns:p14="http://schemas.microsoft.com/office/powerpoint/2010/main" val="2601199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31190D-BE20-7D4A-A78F-ED396BD72EA0}" type="datetime1">
              <a:rPr lang="en-US" smtClean="0">
                <a:latin typeface="Arial"/>
              </a:rPr>
              <a:pPr/>
              <a:t>9/16/14</a:t>
            </a:fld>
            <a:endParaRPr lang="en-US">
              <a:latin typeface="Arial"/>
            </a:endParaRPr>
          </a:p>
        </p:txBody>
      </p:sp>
      <p:sp>
        <p:nvSpPr>
          <p:cNvPr id="3" name="Footer Placeholder 2"/>
          <p:cNvSpPr>
            <a:spLocks noGrp="1"/>
          </p:cNvSpPr>
          <p:nvPr>
            <p:ph type="ftr" sz="quarter" idx="11"/>
          </p:nvPr>
        </p:nvSpPr>
        <p:spPr/>
        <p:txBody>
          <a:bodyPr/>
          <a:lstStyle/>
          <a:p>
            <a:endParaRPr lang="en-US">
              <a:latin typeface="Arial"/>
            </a:endParaRPr>
          </a:p>
        </p:txBody>
      </p:sp>
      <p:sp>
        <p:nvSpPr>
          <p:cNvPr id="4" name="Slide Number Placeholder 3"/>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spTree>
    <p:extLst>
      <p:ext uri="{BB962C8B-B14F-4D97-AF65-F5344CB8AC3E}">
        <p14:creationId xmlns:p14="http://schemas.microsoft.com/office/powerpoint/2010/main" val="119184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B5CE23-4A5C-FC4E-87C9-AB103C4BFF72}" type="datetime1">
              <a:rPr lang="en-US" smtClean="0">
                <a:latin typeface="Arial"/>
              </a:rPr>
              <a:pPr/>
              <a:t>9/16/14</a:t>
            </a:fld>
            <a:endParaRPr lang="en-US">
              <a:latin typeface="Arial"/>
            </a:endParaRPr>
          </a:p>
        </p:txBody>
      </p:sp>
      <p:sp>
        <p:nvSpPr>
          <p:cNvPr id="6" name="Footer Placeholder 5"/>
          <p:cNvSpPr>
            <a:spLocks noGrp="1"/>
          </p:cNvSpPr>
          <p:nvPr>
            <p:ph type="ftr" sz="quarter" idx="11"/>
          </p:nvPr>
        </p:nvSpPr>
        <p:spPr/>
        <p:txBody>
          <a:bodyPr/>
          <a:lstStyle/>
          <a:p>
            <a:endParaRPr lang="en-US">
              <a:latin typeface="Arial"/>
            </a:endParaRPr>
          </a:p>
        </p:txBody>
      </p:sp>
      <p:sp>
        <p:nvSpPr>
          <p:cNvPr id="7" name="Slide Number Placeholder 6"/>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376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150296-69F6-5C4D-A711-8B40B4AD16BA}" type="datetime1">
              <a:rPr lang="en-US" smtClean="0">
                <a:latin typeface="Arial"/>
              </a:rPr>
              <a:pPr/>
              <a:t>9/16/14</a:t>
            </a:fld>
            <a:endParaRPr lang="en-US">
              <a:latin typeface="Arial"/>
            </a:endParaRPr>
          </a:p>
        </p:txBody>
      </p:sp>
      <p:sp>
        <p:nvSpPr>
          <p:cNvPr id="6" name="Footer Placeholder 5"/>
          <p:cNvSpPr>
            <a:spLocks noGrp="1"/>
          </p:cNvSpPr>
          <p:nvPr>
            <p:ph type="ftr" sz="quarter" idx="11"/>
          </p:nvPr>
        </p:nvSpPr>
        <p:spPr/>
        <p:txBody>
          <a:bodyPr/>
          <a:lstStyle/>
          <a:p>
            <a:endParaRPr lang="en-US">
              <a:latin typeface="Arial"/>
            </a:endParaRPr>
          </a:p>
        </p:txBody>
      </p:sp>
      <p:sp>
        <p:nvSpPr>
          <p:cNvPr id="7" name="Slide Number Placeholder 6"/>
          <p:cNvSpPr>
            <a:spLocks noGrp="1"/>
          </p:cNvSpPr>
          <p:nvPr>
            <p:ph type="sldNum" sz="quarter" idx="12"/>
          </p:nvPr>
        </p:nvSpPr>
        <p:spPr/>
        <p:txBody>
          <a:bodyPr/>
          <a:lstStyle/>
          <a:p>
            <a:fld id="{66EEC089-CD80-3943-BA35-1BBD2E279C19}" type="slidenum">
              <a:rPr lang="en-US" smtClean="0">
                <a:latin typeface="Arial"/>
              </a:rPr>
              <a:pPr/>
              <a:t>‹#›</a:t>
            </a:fld>
            <a:endParaRPr lang="en-US">
              <a:latin typeface="Arial"/>
            </a:endParaRPr>
          </a:p>
        </p:txBody>
      </p:sp>
    </p:spTree>
    <p:extLst>
      <p:ext uri="{BB962C8B-B14F-4D97-AF65-F5344CB8AC3E}">
        <p14:creationId xmlns:p14="http://schemas.microsoft.com/office/powerpoint/2010/main" val="34212993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636889E7-ADDF-E542-9942-C20B88B866C0}" type="datetime1">
              <a:rPr lang="en-US" smtClean="0">
                <a:latin typeface="Arial"/>
              </a:rPr>
              <a:pPr/>
              <a:t>9/16/14</a:t>
            </a:fld>
            <a:endParaRPr lang="en-US">
              <a:latin typeface="Arial"/>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latin typeface="Arial"/>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6EEC089-CD80-3943-BA35-1BBD2E279C19}" type="slidenum">
              <a:rPr lang="en-US" smtClean="0">
                <a:latin typeface="Arial"/>
              </a:rPr>
              <a:pPr/>
              <a:t>‹#›</a:t>
            </a:fld>
            <a:endParaRPr lang="en-US">
              <a:latin typeface="Arial"/>
            </a:endParaRPr>
          </a:p>
        </p:txBody>
      </p:sp>
    </p:spTree>
    <p:extLst>
      <p:ext uri="{BB962C8B-B14F-4D97-AF65-F5344CB8AC3E}">
        <p14:creationId xmlns:p14="http://schemas.microsoft.com/office/powerpoint/2010/main" val="36051813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t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3.xml"/><Relationship Id="rId5"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hyperlink" Target="http://pps.gsfc.nasa.gov/" TargetMode="External"/><Relationship Id="rId5" Type="http://schemas.openxmlformats.org/officeDocument/2006/relationships/hyperlink" Target="http://www.nasa.gov/mission_pages/GPM/main/" TargetMode="External"/><Relationship Id="rId6" Type="http://schemas.openxmlformats.org/officeDocument/2006/relationships/hyperlink" Target="http://pmm.nasa.gov/" TargetMode="External"/><Relationship Id="rId7" Type="http://schemas.openxmlformats.org/officeDocument/2006/relationships/hyperlink" Target="http://rain.atmos.colostate.edu/ATBD/ATBD_GPM_Aug1_2014.pdf"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1.wdp"/><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pps.gsfc.nasa.gov/"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78108" y="-29247"/>
            <a:ext cx="7848600" cy="1927225"/>
          </a:xfrm>
        </p:spPr>
        <p:txBody>
          <a:bodyPr>
            <a:normAutofit/>
          </a:bodyPr>
          <a:lstStyle/>
          <a:p>
            <a:pPr algn="ctr"/>
            <a:r>
              <a:rPr lang="en-US" sz="3200" dirty="0"/>
              <a:t>Global Precipitation Measurement (GPM) mission overview</a:t>
            </a:r>
            <a:endParaRPr lang="en-US" sz="3200" b="1" dirty="0"/>
          </a:p>
        </p:txBody>
      </p:sp>
      <p:sp>
        <p:nvSpPr>
          <p:cNvPr id="4" name="TextBox 3"/>
          <p:cNvSpPr txBox="1"/>
          <p:nvPr/>
        </p:nvSpPr>
        <p:spPr>
          <a:xfrm>
            <a:off x="1767624" y="5716810"/>
            <a:ext cx="5612158" cy="1184940"/>
          </a:xfrm>
          <a:prstGeom prst="rect">
            <a:avLst/>
          </a:prstGeom>
          <a:noFill/>
        </p:spPr>
        <p:txBody>
          <a:bodyPr wrap="none" rtlCol="0">
            <a:spAutoFit/>
          </a:bodyPr>
          <a:lstStyle/>
          <a:p>
            <a:pPr algn="ctr"/>
            <a:r>
              <a:rPr lang="en-US" sz="2500" b="1" dirty="0">
                <a:solidFill>
                  <a:srgbClr val="675E47"/>
                </a:solidFill>
                <a:latin typeface="Arial"/>
              </a:rPr>
              <a:t>Josh King</a:t>
            </a:r>
          </a:p>
          <a:p>
            <a:r>
              <a:rPr lang="en-US" dirty="0" smtClean="0">
                <a:solidFill>
                  <a:srgbClr val="675E47"/>
                </a:solidFill>
                <a:latin typeface="Arial"/>
              </a:rPr>
              <a:t>Cooperative Institute for Research in the Atmosphere</a:t>
            </a:r>
          </a:p>
          <a:p>
            <a:endParaRPr lang="en-US" sz="800" dirty="0">
              <a:solidFill>
                <a:srgbClr val="675E47"/>
              </a:solidFill>
              <a:latin typeface="Arial"/>
            </a:endParaRPr>
          </a:p>
          <a:p>
            <a:r>
              <a:rPr lang="en-US" dirty="0" smtClean="0">
                <a:solidFill>
                  <a:srgbClr val="675E47"/>
                </a:solidFill>
                <a:latin typeface="Arial"/>
              </a:rPr>
              <a:t>September 2014</a:t>
            </a:r>
            <a:endParaRPr lang="en-US" dirty="0">
              <a:solidFill>
                <a:srgbClr val="675E47"/>
              </a:solidFill>
              <a:latin typeface="Arial"/>
            </a:endParaRPr>
          </a:p>
        </p:txBody>
      </p:sp>
      <p:grpSp>
        <p:nvGrpSpPr>
          <p:cNvPr id="5" name="Group 4"/>
          <p:cNvGrpSpPr/>
          <p:nvPr/>
        </p:nvGrpSpPr>
        <p:grpSpPr>
          <a:xfrm>
            <a:off x="2185073" y="1444571"/>
            <a:ext cx="4742199" cy="4220477"/>
            <a:chOff x="2185073" y="1398391"/>
            <a:chExt cx="4742199" cy="4220477"/>
          </a:xfrm>
        </p:grpSpPr>
        <p:pic>
          <p:nvPicPr>
            <p:cNvPr id="6" name="Picture 5" descr="NASA-GPM_brochure-pretty_core_observatory_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253" y="1398391"/>
              <a:ext cx="4696019" cy="4208932"/>
            </a:xfrm>
            <a:prstGeom prst="rect">
              <a:avLst/>
            </a:prstGeom>
          </p:spPr>
        </p:pic>
        <p:sp>
          <p:nvSpPr>
            <p:cNvPr id="7" name="TextBox 6"/>
            <p:cNvSpPr txBox="1"/>
            <p:nvPr/>
          </p:nvSpPr>
          <p:spPr>
            <a:xfrm>
              <a:off x="2185073" y="5341869"/>
              <a:ext cx="992579" cy="276999"/>
            </a:xfrm>
            <a:prstGeom prst="rect">
              <a:avLst/>
            </a:prstGeom>
            <a:noFill/>
          </p:spPr>
          <p:txBody>
            <a:bodyPr wrap="none" rtlCol="0">
              <a:spAutoFit/>
            </a:bodyPr>
            <a:lstStyle/>
            <a:p>
              <a:r>
                <a:rPr lang="en-US" sz="1200" dirty="0" smtClean="0"/>
                <a:t>Credit: NASA </a:t>
              </a:r>
              <a:endParaRPr lang="en-US" sz="1200" dirty="0"/>
            </a:p>
          </p:txBody>
        </p:sp>
      </p:grpSp>
    </p:spTree>
    <p:extLst>
      <p:ext uri="{BB962C8B-B14F-4D97-AF65-F5344CB8AC3E}">
        <p14:creationId xmlns:p14="http://schemas.microsoft.com/office/powerpoint/2010/main" val="2766487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40" y="252672"/>
            <a:ext cx="8229600" cy="990600"/>
          </a:xfrm>
        </p:spPr>
        <p:txBody>
          <a:bodyPr>
            <a:normAutofit fontScale="90000"/>
          </a:bodyPr>
          <a:lstStyle/>
          <a:p>
            <a:r>
              <a:rPr lang="en-US" dirty="0" smtClean="0"/>
              <a:t>Goddard Profiling Algorithm (GPROF)</a:t>
            </a:r>
            <a:endParaRPr lang="en-US" dirty="0"/>
          </a:p>
        </p:txBody>
      </p:sp>
      <p:sp>
        <p:nvSpPr>
          <p:cNvPr id="3" name="Content Placeholder 2"/>
          <p:cNvSpPr>
            <a:spLocks noGrp="1"/>
          </p:cNvSpPr>
          <p:nvPr>
            <p:ph idx="1"/>
          </p:nvPr>
        </p:nvSpPr>
        <p:spPr>
          <a:xfrm>
            <a:off x="216576" y="1092216"/>
            <a:ext cx="8710848" cy="1314093"/>
          </a:xfrm>
        </p:spPr>
        <p:txBody>
          <a:bodyPr/>
          <a:lstStyle/>
          <a:p>
            <a:r>
              <a:rPr lang="en-US" dirty="0" smtClean="0"/>
              <a:t>GPROF uses multi-frequency observations from passive microwave radiometers (e.g., </a:t>
            </a:r>
            <a:r>
              <a:rPr lang="en-US" b="1" dirty="0" smtClean="0"/>
              <a:t>GMI</a:t>
            </a:r>
            <a:r>
              <a:rPr lang="en-US" dirty="0" smtClean="0"/>
              <a:t>) to estimate instantaneous surface precipitation rates</a:t>
            </a:r>
          </a:p>
        </p:txBody>
      </p:sp>
      <p:sp>
        <p:nvSpPr>
          <p:cNvPr id="4" name="Slide Number Placeholder 3"/>
          <p:cNvSpPr>
            <a:spLocks noGrp="1"/>
          </p:cNvSpPr>
          <p:nvPr>
            <p:ph type="sldNum" sz="quarter" idx="12"/>
          </p:nvPr>
        </p:nvSpPr>
        <p:spPr/>
        <p:txBody>
          <a:bodyPr/>
          <a:lstStyle/>
          <a:p>
            <a:fld id="{66EEC089-CD80-3943-BA35-1BBD2E279C19}" type="slidenum">
              <a:rPr lang="en-US" smtClean="0">
                <a:latin typeface="Arial"/>
              </a:rPr>
              <a:pPr/>
              <a:t>10</a:t>
            </a:fld>
            <a:endParaRPr lang="en-US">
              <a:latin typeface="Arial"/>
            </a:endParaRPr>
          </a:p>
        </p:txBody>
      </p:sp>
      <p:pic>
        <p:nvPicPr>
          <p:cNvPr id="6" name="Picture 5" descr="Screen Shot 2014-08-26 at 4.43.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368" y="2566686"/>
            <a:ext cx="4785632" cy="3890256"/>
          </a:xfrm>
          <a:prstGeom prst="rect">
            <a:avLst/>
          </a:prstGeom>
        </p:spPr>
      </p:pic>
      <p:sp>
        <p:nvSpPr>
          <p:cNvPr id="7" name="TextBox 6"/>
          <p:cNvSpPr txBox="1"/>
          <p:nvPr/>
        </p:nvSpPr>
        <p:spPr>
          <a:xfrm>
            <a:off x="16056" y="2433005"/>
            <a:ext cx="4636155" cy="2585323"/>
          </a:xfrm>
          <a:prstGeom prst="rect">
            <a:avLst/>
          </a:prstGeom>
          <a:noFill/>
        </p:spPr>
        <p:txBody>
          <a:bodyPr wrap="square" rtlCol="0">
            <a:spAutoFit/>
          </a:bodyPr>
          <a:lstStyle/>
          <a:p>
            <a:pPr marL="0" lvl="1"/>
            <a:r>
              <a:rPr lang="en-US" sz="2400" dirty="0"/>
              <a:t>Precipitation estimates </a:t>
            </a:r>
            <a:r>
              <a:rPr lang="en-US" sz="2400" dirty="0" smtClean="0"/>
              <a:t>are derived </a:t>
            </a:r>
            <a:r>
              <a:rPr lang="en-US" sz="2400" dirty="0"/>
              <a:t>using an a-priori database of coincident active (</a:t>
            </a:r>
            <a:r>
              <a:rPr lang="en-US" sz="2400" b="1" dirty="0"/>
              <a:t>radar</a:t>
            </a:r>
            <a:r>
              <a:rPr lang="en-US" sz="2400" dirty="0"/>
              <a:t>) – passive (</a:t>
            </a:r>
            <a:r>
              <a:rPr lang="en-US" sz="2400" b="1" dirty="0"/>
              <a:t>radiometer</a:t>
            </a:r>
            <a:r>
              <a:rPr lang="en-US" sz="2400" dirty="0"/>
              <a:t>) observations and Bayesian statistics</a:t>
            </a:r>
          </a:p>
          <a:p>
            <a:endParaRPr lang="en-US" dirty="0"/>
          </a:p>
        </p:txBody>
      </p:sp>
      <p:cxnSp>
        <p:nvCxnSpPr>
          <p:cNvPr id="9" name="Straight Connector 8"/>
          <p:cNvCxnSpPr/>
          <p:nvPr/>
        </p:nvCxnSpPr>
        <p:spPr>
          <a:xfrm>
            <a:off x="4358368" y="2392941"/>
            <a:ext cx="26736" cy="447842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0" y="2392941"/>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descr="HurrArthurStill.0260.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03" y="4745786"/>
            <a:ext cx="3636221" cy="2045374"/>
          </a:xfrm>
          <a:prstGeom prst="rect">
            <a:avLst/>
          </a:prstGeom>
        </p:spPr>
      </p:pic>
      <p:sp>
        <p:nvSpPr>
          <p:cNvPr id="16" name="TextBox 15"/>
          <p:cNvSpPr txBox="1"/>
          <p:nvPr/>
        </p:nvSpPr>
        <p:spPr>
          <a:xfrm>
            <a:off x="7687208" y="6540897"/>
            <a:ext cx="1464463" cy="276999"/>
          </a:xfrm>
          <a:prstGeom prst="rect">
            <a:avLst/>
          </a:prstGeom>
          <a:noFill/>
        </p:spPr>
        <p:txBody>
          <a:bodyPr wrap="none" rtlCol="0">
            <a:spAutoFit/>
          </a:bodyPr>
          <a:lstStyle/>
          <a:p>
            <a:r>
              <a:rPr lang="en-US" sz="1200" dirty="0" smtClean="0"/>
              <a:t>Credit: GPM ATBD</a:t>
            </a:r>
            <a:endParaRPr lang="en-US" sz="1200" dirty="0"/>
          </a:p>
        </p:txBody>
      </p:sp>
      <p:sp>
        <p:nvSpPr>
          <p:cNvPr id="17" name="TextBox 16"/>
          <p:cNvSpPr txBox="1"/>
          <p:nvPr/>
        </p:nvSpPr>
        <p:spPr>
          <a:xfrm>
            <a:off x="1449276" y="6577254"/>
            <a:ext cx="2641456" cy="246221"/>
          </a:xfrm>
          <a:prstGeom prst="rect">
            <a:avLst/>
          </a:prstGeom>
          <a:noFill/>
        </p:spPr>
        <p:txBody>
          <a:bodyPr wrap="none" rtlCol="0">
            <a:spAutoFit/>
          </a:bodyPr>
          <a:lstStyle/>
          <a:p>
            <a:r>
              <a:rPr lang="en-US" sz="1000" dirty="0" smtClean="0">
                <a:solidFill>
                  <a:srgbClr val="FFFFFF"/>
                </a:solidFill>
              </a:rPr>
              <a:t>Credit: NASA Scientific </a:t>
            </a:r>
            <a:r>
              <a:rPr lang="en-US" sz="1000" dirty="0">
                <a:solidFill>
                  <a:srgbClr val="FFFFFF"/>
                </a:solidFill>
              </a:rPr>
              <a:t>Visualization Studio</a:t>
            </a:r>
            <a:r>
              <a:rPr lang="en-US" sz="1000" dirty="0" smtClean="0">
                <a:solidFill>
                  <a:srgbClr val="FFFFFF"/>
                </a:solidFill>
              </a:rPr>
              <a:t> </a:t>
            </a:r>
            <a:endParaRPr lang="en-US" sz="1000" dirty="0">
              <a:solidFill>
                <a:srgbClr val="FFFFFF"/>
              </a:solidFill>
            </a:endParaRPr>
          </a:p>
        </p:txBody>
      </p:sp>
    </p:spTree>
    <p:extLst>
      <p:ext uri="{BB962C8B-B14F-4D97-AF65-F5344CB8AC3E}">
        <p14:creationId xmlns:p14="http://schemas.microsoft.com/office/powerpoint/2010/main" val="3345400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6EEC089-CD80-3943-BA35-1BBD2E279C19}" type="slidenum">
              <a:rPr lang="en-US" smtClean="0">
                <a:latin typeface="Arial"/>
              </a:rPr>
              <a:pPr/>
              <a:t>11</a:t>
            </a:fld>
            <a:endParaRPr lang="en-US">
              <a:latin typeface="Arial"/>
            </a:endParaRPr>
          </a:p>
        </p:txBody>
      </p:sp>
      <p:pic>
        <p:nvPicPr>
          <p:cNvPr id="3" name="Picture 2" descr="daily_ascending_descending.rain_and_snow.GMI_GPROF.V03B.140703.png"/>
          <p:cNvPicPr>
            <a:picLocks noChangeAspect="1"/>
          </p:cNvPicPr>
          <p:nvPr/>
        </p:nvPicPr>
        <p:blipFill rotWithShape="1">
          <a:blip r:embed="rId3">
            <a:extLst>
              <a:ext uri="{28A0092B-C50C-407E-A947-70E740481C1C}">
                <a14:useLocalDpi xmlns:a14="http://schemas.microsoft.com/office/drawing/2010/main" val="0"/>
              </a:ext>
            </a:extLst>
          </a:blip>
          <a:srcRect l="2778" t="13909" r="48684" b="27827"/>
          <a:stretch/>
        </p:blipFill>
        <p:spPr>
          <a:xfrm>
            <a:off x="1240855" y="374208"/>
            <a:ext cx="6379145" cy="2977796"/>
          </a:xfrm>
          <a:prstGeom prst="rect">
            <a:avLst/>
          </a:prstGeom>
        </p:spPr>
      </p:pic>
      <p:pic>
        <p:nvPicPr>
          <p:cNvPr id="7" name="Picture 6" descr="daily_ascending_descending.rain_and_snow.GMI_GPROF.V03B.140703.png"/>
          <p:cNvPicPr>
            <a:picLocks noChangeAspect="1"/>
          </p:cNvPicPr>
          <p:nvPr/>
        </p:nvPicPr>
        <p:blipFill rotWithShape="1">
          <a:blip r:embed="rId3">
            <a:extLst>
              <a:ext uri="{28A0092B-C50C-407E-A947-70E740481C1C}">
                <a14:useLocalDpi xmlns:a14="http://schemas.microsoft.com/office/drawing/2010/main" val="0"/>
              </a:ext>
            </a:extLst>
          </a:blip>
          <a:srcRect l="51316" t="13944" r="-1" b="27794"/>
          <a:stretch/>
        </p:blipFill>
        <p:spPr>
          <a:xfrm>
            <a:off x="1240855" y="3889144"/>
            <a:ext cx="6379145" cy="2968856"/>
          </a:xfrm>
          <a:prstGeom prst="rect">
            <a:avLst/>
          </a:prstGeom>
        </p:spPr>
      </p:pic>
      <p:pic>
        <p:nvPicPr>
          <p:cNvPr id="9" name="Picture 8" descr="daily_ascending_descending.rain_and_snow.GMI_GPROF.V03B.140703.png"/>
          <p:cNvPicPr>
            <a:picLocks noChangeAspect="1"/>
          </p:cNvPicPr>
          <p:nvPr/>
        </p:nvPicPr>
        <p:blipFill rotWithShape="1">
          <a:blip r:embed="rId3">
            <a:extLst>
              <a:ext uri="{28A0092B-C50C-407E-A947-70E740481C1C}">
                <a14:useLocalDpi xmlns:a14="http://schemas.microsoft.com/office/drawing/2010/main" val="0"/>
              </a:ext>
            </a:extLst>
          </a:blip>
          <a:srcRect t="72556" b="13158"/>
          <a:stretch/>
        </p:blipFill>
        <p:spPr>
          <a:xfrm>
            <a:off x="157751" y="3379825"/>
            <a:ext cx="8422105" cy="508000"/>
          </a:xfrm>
          <a:prstGeom prst="rect">
            <a:avLst/>
          </a:prstGeom>
        </p:spPr>
      </p:pic>
      <p:sp>
        <p:nvSpPr>
          <p:cNvPr id="10" name="Frame 9"/>
          <p:cNvSpPr/>
          <p:nvPr/>
        </p:nvSpPr>
        <p:spPr>
          <a:xfrm>
            <a:off x="2727159" y="922428"/>
            <a:ext cx="1082845" cy="1015999"/>
          </a:xfrm>
          <a:prstGeom prst="fram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61441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grpId="0" nodeType="afterEffect">
                                  <p:stCondLst>
                                    <p:cond delay="0"/>
                                  </p:stCondLst>
                                  <p:childTnLst>
                                    <p:animScale>
                                      <p:cBhvr>
                                        <p:cTn id="9" dur="2000" fill="hold"/>
                                        <p:tgtEl>
                                          <p:spTgt spid="10"/>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EEC089-CD80-3943-BA35-1BBD2E279C19}" type="slidenum">
              <a:rPr lang="en-US" smtClean="0">
                <a:latin typeface="Arial"/>
              </a:rPr>
              <a:pPr/>
              <a:t>12</a:t>
            </a:fld>
            <a:endParaRPr lang="en-US">
              <a:latin typeface="Arial"/>
            </a:endParaRPr>
          </a:p>
        </p:txBody>
      </p:sp>
      <p:pic>
        <p:nvPicPr>
          <p:cNvPr id="4" name="Picture 3" descr="GMI_GPROF_sfcprecip.V03B.zoomed.140703.001957.png"/>
          <p:cNvPicPr>
            <a:picLocks noChangeAspect="1"/>
          </p:cNvPicPr>
          <p:nvPr/>
        </p:nvPicPr>
        <p:blipFill rotWithShape="1">
          <a:blip r:embed="rId3">
            <a:extLst>
              <a:ext uri="{28A0092B-C50C-407E-A947-70E740481C1C}">
                <a14:useLocalDpi xmlns:a14="http://schemas.microsoft.com/office/drawing/2010/main" val="0"/>
              </a:ext>
            </a:extLst>
          </a:blip>
          <a:srcRect l="2852" t="4374" b="2884"/>
          <a:stretch/>
        </p:blipFill>
        <p:spPr>
          <a:xfrm>
            <a:off x="0" y="507999"/>
            <a:ext cx="9143999" cy="6235223"/>
          </a:xfrm>
          <a:prstGeom prst="rect">
            <a:avLst/>
          </a:prstGeom>
        </p:spPr>
      </p:pic>
      <p:cxnSp>
        <p:nvCxnSpPr>
          <p:cNvPr id="6" name="Straight Arrow Connector 5"/>
          <p:cNvCxnSpPr/>
          <p:nvPr/>
        </p:nvCxnSpPr>
        <p:spPr>
          <a:xfrm>
            <a:off x="4638834" y="3850105"/>
            <a:ext cx="909059" cy="0"/>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47912" y="3555998"/>
            <a:ext cx="3249608" cy="553998"/>
          </a:xfrm>
          <a:prstGeom prst="rect">
            <a:avLst/>
          </a:prstGeom>
          <a:noFill/>
        </p:spPr>
        <p:txBody>
          <a:bodyPr wrap="none" rtlCol="0">
            <a:spAutoFit/>
          </a:bodyPr>
          <a:lstStyle/>
          <a:p>
            <a:r>
              <a:rPr lang="en-US" sz="3000" b="1" dirty="0" smtClean="0">
                <a:solidFill>
                  <a:schemeClr val="bg1"/>
                </a:solidFill>
              </a:rPr>
              <a:t>Hurricane Arthur</a:t>
            </a:r>
            <a:endParaRPr lang="en-US" sz="3000" b="1" dirty="0">
              <a:solidFill>
                <a:schemeClr val="bg1"/>
              </a:solidFill>
            </a:endParaRPr>
          </a:p>
        </p:txBody>
      </p:sp>
    </p:spTree>
    <p:extLst>
      <p:ext uri="{BB962C8B-B14F-4D97-AF65-F5344CB8AC3E}">
        <p14:creationId xmlns:p14="http://schemas.microsoft.com/office/powerpoint/2010/main" val="965690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896" y="212568"/>
            <a:ext cx="8229600" cy="990600"/>
          </a:xfrm>
        </p:spPr>
        <p:txBody>
          <a:bodyPr>
            <a:normAutofit fontScale="90000"/>
          </a:bodyPr>
          <a:lstStyle/>
          <a:p>
            <a:r>
              <a:rPr lang="en-US" dirty="0" smtClean="0"/>
              <a:t>Hurricane Arthur’s internal structure - DPR</a:t>
            </a:r>
            <a:endParaRPr lang="en-US" dirty="0"/>
          </a:p>
        </p:txBody>
      </p:sp>
      <p:sp>
        <p:nvSpPr>
          <p:cNvPr id="4" name="Slide Number Placeholder 3"/>
          <p:cNvSpPr>
            <a:spLocks noGrp="1"/>
          </p:cNvSpPr>
          <p:nvPr>
            <p:ph type="sldNum" sz="quarter" idx="12"/>
          </p:nvPr>
        </p:nvSpPr>
        <p:spPr/>
        <p:txBody>
          <a:bodyPr/>
          <a:lstStyle/>
          <a:p>
            <a:fld id="{66EEC089-CD80-3943-BA35-1BBD2E279C19}" type="slidenum">
              <a:rPr lang="en-US" smtClean="0">
                <a:latin typeface="Arial"/>
              </a:rPr>
              <a:pPr/>
              <a:t>13</a:t>
            </a:fld>
            <a:endParaRPr lang="en-US">
              <a:latin typeface="Arial"/>
            </a:endParaRPr>
          </a:p>
        </p:txBody>
      </p:sp>
      <p:pic>
        <p:nvPicPr>
          <p:cNvPr id="6" name="HurrArthur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641" y="1109579"/>
            <a:ext cx="8734183" cy="5434346"/>
          </a:xfrm>
          <a:prstGeom prst="rect">
            <a:avLst/>
          </a:prstGeom>
        </p:spPr>
      </p:pic>
      <p:sp>
        <p:nvSpPr>
          <p:cNvPr id="7" name="TextBox 6"/>
          <p:cNvSpPr txBox="1"/>
          <p:nvPr/>
        </p:nvSpPr>
        <p:spPr>
          <a:xfrm>
            <a:off x="2165736" y="6563900"/>
            <a:ext cx="6959658" cy="276999"/>
          </a:xfrm>
          <a:prstGeom prst="rect">
            <a:avLst/>
          </a:prstGeom>
          <a:noFill/>
        </p:spPr>
        <p:txBody>
          <a:bodyPr wrap="none" rtlCol="0">
            <a:spAutoFit/>
          </a:bodyPr>
          <a:lstStyle/>
          <a:p>
            <a:r>
              <a:rPr lang="en-US" sz="1200" dirty="0" smtClean="0"/>
              <a:t>Credit: </a:t>
            </a:r>
            <a:r>
              <a:rPr lang="en-US" sz="1200" dirty="0"/>
              <a:t>NASA's Scientific Visualization Studio. Data provided by the joint NASA/JAXA GPM mission.</a:t>
            </a:r>
            <a:r>
              <a:rPr lang="en-US" sz="1200" dirty="0" smtClean="0"/>
              <a:t> </a:t>
            </a:r>
            <a:endParaRPr lang="en-US" sz="1200" dirty="0"/>
          </a:p>
        </p:txBody>
      </p:sp>
    </p:spTree>
    <p:extLst>
      <p:ext uri="{BB962C8B-B14F-4D97-AF65-F5344CB8AC3E}">
        <p14:creationId xmlns:p14="http://schemas.microsoft.com/office/powerpoint/2010/main" val="887688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995" y="520039"/>
            <a:ext cx="9050421" cy="990600"/>
          </a:xfrm>
        </p:spPr>
        <p:txBody>
          <a:bodyPr>
            <a:normAutofit fontScale="90000"/>
          </a:bodyPr>
          <a:lstStyle/>
          <a:p>
            <a:r>
              <a:rPr lang="en-US" sz="3400" dirty="0" smtClean="0"/>
              <a:t>Ground validation with surface radar composite QPE</a:t>
            </a:r>
            <a:endParaRPr lang="en-US" sz="3400" dirty="0"/>
          </a:p>
        </p:txBody>
      </p:sp>
      <p:sp>
        <p:nvSpPr>
          <p:cNvPr id="2" name="Slide Number Placeholder 1"/>
          <p:cNvSpPr>
            <a:spLocks noGrp="1"/>
          </p:cNvSpPr>
          <p:nvPr>
            <p:ph type="sldNum" sz="quarter" idx="12"/>
          </p:nvPr>
        </p:nvSpPr>
        <p:spPr/>
        <p:txBody>
          <a:bodyPr/>
          <a:lstStyle/>
          <a:p>
            <a:fld id="{66EEC089-CD80-3943-BA35-1BBD2E279C19}" type="slidenum">
              <a:rPr lang="en-US" smtClean="0">
                <a:latin typeface="Arial"/>
              </a:rPr>
              <a:pPr/>
              <a:t>14</a:t>
            </a:fld>
            <a:endParaRPr lang="en-US">
              <a:latin typeface="Arial"/>
            </a:endParaRPr>
          </a:p>
        </p:txBody>
      </p:sp>
      <p:pic>
        <p:nvPicPr>
          <p:cNvPr id="4" name="Picture 3" descr="rain_and_snow.zoomed.GMI_GPROF-NMQ.V03B.140316.2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112"/>
            <a:ext cx="9144000" cy="5080000"/>
          </a:xfrm>
          <a:prstGeom prst="rect">
            <a:avLst/>
          </a:prstGeom>
        </p:spPr>
      </p:pic>
    </p:spTree>
    <p:extLst>
      <p:ext uri="{BB962C8B-B14F-4D97-AF65-F5344CB8AC3E}">
        <p14:creationId xmlns:p14="http://schemas.microsoft.com/office/powerpoint/2010/main" val="151644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arthFromSpace_2560x10241.jpg"/>
          <p:cNvPicPr>
            <a:picLocks noChangeAspect="1"/>
          </p:cNvPicPr>
          <p:nvPr/>
        </p:nvPicPr>
        <p:blipFill rotWithShape="1">
          <a:blip r:embed="rId3">
            <a:alphaModFix amt="40000"/>
            <a:extLst>
              <a:ext uri="{28A0092B-C50C-407E-A947-70E740481C1C}">
                <a14:useLocalDpi xmlns:a14="http://schemas.microsoft.com/office/drawing/2010/main" val="0"/>
              </a:ext>
            </a:extLst>
          </a:blip>
          <a:srcRect l="19098" r="18551"/>
          <a:stretch/>
        </p:blipFill>
        <p:spPr>
          <a:xfrm>
            <a:off x="0" y="351178"/>
            <a:ext cx="9160709" cy="6523534"/>
          </a:xfrm>
          <a:prstGeom prst="rect">
            <a:avLst/>
          </a:prstGeom>
        </p:spPr>
      </p:pic>
      <p:sp>
        <p:nvSpPr>
          <p:cNvPr id="2" name="Title 1"/>
          <p:cNvSpPr>
            <a:spLocks noGrp="1"/>
          </p:cNvSpPr>
          <p:nvPr>
            <p:ph type="title"/>
          </p:nvPr>
        </p:nvSpPr>
        <p:spPr/>
        <p:txBody>
          <a:bodyPr/>
          <a:lstStyle/>
          <a:p>
            <a:pPr algn="ctr"/>
            <a:r>
              <a:rPr lang="en-US" b="1" u="sng" dirty="0" smtClean="0">
                <a:solidFill>
                  <a:schemeClr val="tx1"/>
                </a:solidFill>
              </a:rPr>
              <a:t>For more information</a:t>
            </a:r>
            <a:endParaRPr lang="en-US" b="1" u="sng" dirty="0">
              <a:solidFill>
                <a:schemeClr val="tx1"/>
              </a:solidFill>
            </a:endParaRPr>
          </a:p>
        </p:txBody>
      </p:sp>
      <p:sp>
        <p:nvSpPr>
          <p:cNvPr id="6" name="Content Placeholder 5"/>
          <p:cNvSpPr>
            <a:spLocks noGrp="1"/>
          </p:cNvSpPr>
          <p:nvPr>
            <p:ph idx="1"/>
          </p:nvPr>
        </p:nvSpPr>
        <p:spPr/>
        <p:txBody>
          <a:bodyPr>
            <a:normAutofit/>
          </a:bodyPr>
          <a:lstStyle/>
          <a:p>
            <a:pPr>
              <a:buClrTx/>
            </a:pPr>
            <a:r>
              <a:rPr lang="en-US" b="1" u="sng" dirty="0"/>
              <a:t>Data</a:t>
            </a:r>
            <a:endParaRPr lang="en-US" dirty="0"/>
          </a:p>
          <a:p>
            <a:pPr lvl="1">
              <a:buClrTx/>
            </a:pPr>
            <a:r>
              <a:rPr lang="en-US" dirty="0" smtClean="0"/>
              <a:t>NASA’s </a:t>
            </a:r>
            <a:r>
              <a:rPr lang="en-US" dirty="0"/>
              <a:t>Precipitation Processing System: </a:t>
            </a:r>
            <a:r>
              <a:rPr lang="en-US" dirty="0">
                <a:hlinkClick r:id="rId4"/>
              </a:rPr>
              <a:t>http://pps.gsfc.nasa.gov</a:t>
            </a:r>
            <a:r>
              <a:rPr lang="en-US" dirty="0" smtClean="0">
                <a:hlinkClick r:id="rId4"/>
              </a:rPr>
              <a:t>/</a:t>
            </a:r>
            <a:endParaRPr lang="en-US" dirty="0" smtClean="0"/>
          </a:p>
          <a:p>
            <a:pPr>
              <a:buClrTx/>
            </a:pPr>
            <a:r>
              <a:rPr lang="en-US" b="1" u="sng" dirty="0" smtClean="0"/>
              <a:t>Additional GPM information</a:t>
            </a:r>
          </a:p>
          <a:p>
            <a:pPr lvl="1">
              <a:buClrTx/>
            </a:pPr>
            <a:r>
              <a:rPr lang="en-US" dirty="0" smtClean="0"/>
              <a:t>NASA’s </a:t>
            </a:r>
            <a:r>
              <a:rPr lang="en-US" dirty="0"/>
              <a:t>GPM webpage: </a:t>
            </a:r>
            <a:r>
              <a:rPr lang="en-US" dirty="0">
                <a:hlinkClick r:id="rId5"/>
              </a:rPr>
              <a:t>www.nasa.gov/mission_pages/GPM/main</a:t>
            </a:r>
            <a:r>
              <a:rPr lang="en-US" dirty="0" smtClean="0">
                <a:hlinkClick r:id="rId5"/>
              </a:rPr>
              <a:t>/</a:t>
            </a:r>
            <a:endParaRPr lang="en-US" dirty="0" smtClean="0"/>
          </a:p>
          <a:p>
            <a:pPr lvl="1">
              <a:buClrTx/>
            </a:pPr>
            <a:r>
              <a:rPr lang="en-US" dirty="0" smtClean="0"/>
              <a:t>NASA’s Precipitation Measurement Missions </a:t>
            </a:r>
            <a:r>
              <a:rPr lang="en-US" dirty="0"/>
              <a:t>webpage</a:t>
            </a:r>
            <a:r>
              <a:rPr lang="en-US" dirty="0" smtClean="0"/>
              <a:t>:</a:t>
            </a:r>
          </a:p>
          <a:p>
            <a:pPr marL="274320" lvl="1" indent="0">
              <a:buClrTx/>
              <a:buNone/>
            </a:pPr>
            <a:r>
              <a:rPr lang="en-US" dirty="0"/>
              <a:t>	</a:t>
            </a:r>
            <a:r>
              <a:rPr lang="en-US" dirty="0" smtClean="0"/>
              <a:t> </a:t>
            </a:r>
            <a:r>
              <a:rPr lang="en-US" dirty="0">
                <a:hlinkClick r:id="rId6"/>
              </a:rPr>
              <a:t>http://pmm.nasa.gov</a:t>
            </a:r>
            <a:r>
              <a:rPr lang="en-US" dirty="0" smtClean="0">
                <a:hlinkClick r:id="rId6"/>
              </a:rPr>
              <a:t>/</a:t>
            </a:r>
            <a:endParaRPr lang="en-US" dirty="0" smtClean="0"/>
          </a:p>
          <a:p>
            <a:pPr lvl="1">
              <a:buClrTx/>
            </a:pPr>
            <a:r>
              <a:rPr lang="en-US" dirty="0"/>
              <a:t>Arthur Y. </a:t>
            </a:r>
            <a:r>
              <a:rPr lang="en-US" dirty="0" err="1"/>
              <a:t>Hou</a:t>
            </a:r>
            <a:r>
              <a:rPr lang="en-US" dirty="0"/>
              <a:t>, Ramesh K. </a:t>
            </a:r>
            <a:r>
              <a:rPr lang="en-US" dirty="0" err="1"/>
              <a:t>Kakar</a:t>
            </a:r>
            <a:r>
              <a:rPr lang="en-US" dirty="0"/>
              <a:t>, Steven </a:t>
            </a:r>
            <a:r>
              <a:rPr lang="en-US" dirty="0" err="1"/>
              <a:t>Neeck</a:t>
            </a:r>
            <a:r>
              <a:rPr lang="en-US" dirty="0"/>
              <a:t>, </a:t>
            </a:r>
            <a:r>
              <a:rPr lang="en-US" dirty="0" err="1"/>
              <a:t>Ardeshir</a:t>
            </a:r>
            <a:r>
              <a:rPr lang="en-US" dirty="0"/>
              <a:t> A. </a:t>
            </a:r>
            <a:r>
              <a:rPr lang="en-US" dirty="0" err="1"/>
              <a:t>Azarbarzin</a:t>
            </a:r>
            <a:r>
              <a:rPr lang="en-US" dirty="0"/>
              <a:t>, Christian D. Kummerow, Masahiro Kojima, </a:t>
            </a:r>
            <a:r>
              <a:rPr lang="en-US" dirty="0" err="1"/>
              <a:t>Riko</a:t>
            </a:r>
            <a:r>
              <a:rPr lang="en-US" dirty="0"/>
              <a:t> Oki, Kenji Nakamura, and Toshio Iguchi, 2014: The Global Precipitation Measurement Mission. </a:t>
            </a:r>
            <a:r>
              <a:rPr lang="en-US" i="1" dirty="0"/>
              <a:t>Bull. Amer. Meteor. Soc.</a:t>
            </a:r>
            <a:r>
              <a:rPr lang="en-US" dirty="0"/>
              <a:t>, </a:t>
            </a:r>
            <a:r>
              <a:rPr lang="en-US" b="1" dirty="0"/>
              <a:t>95</a:t>
            </a:r>
            <a:r>
              <a:rPr lang="en-US" dirty="0"/>
              <a:t>, 701–722</a:t>
            </a:r>
            <a:r>
              <a:rPr lang="en-US" dirty="0" smtClean="0"/>
              <a:t>.</a:t>
            </a:r>
          </a:p>
          <a:p>
            <a:pPr>
              <a:buClrTx/>
            </a:pPr>
            <a:r>
              <a:rPr lang="en-US" b="1" u="sng" dirty="0" smtClean="0"/>
              <a:t>Additional GPROF information</a:t>
            </a:r>
            <a:endParaRPr lang="en-US" dirty="0" smtClean="0"/>
          </a:p>
          <a:p>
            <a:pPr lvl="1">
              <a:buClrTx/>
            </a:pPr>
            <a:r>
              <a:rPr lang="en-US" dirty="0" smtClean="0"/>
              <a:t>GPM Algorithm Theoretical </a:t>
            </a:r>
            <a:r>
              <a:rPr lang="en-US" dirty="0"/>
              <a:t>Basis Document (ATBD)</a:t>
            </a:r>
            <a:r>
              <a:rPr lang="en-US" dirty="0" smtClean="0"/>
              <a:t>:</a:t>
            </a:r>
          </a:p>
          <a:p>
            <a:pPr marL="274320" lvl="1" indent="0">
              <a:buClrTx/>
              <a:buNone/>
            </a:pPr>
            <a:r>
              <a:rPr lang="en-US" dirty="0" smtClean="0"/>
              <a:t>    </a:t>
            </a:r>
            <a:r>
              <a:rPr lang="en-US" dirty="0">
                <a:hlinkClick r:id="rId7"/>
              </a:rPr>
              <a:t>http://rain.atmos.colostate.edu/ATBD/ATBD_GPM_Aug1_2014.</a:t>
            </a:r>
            <a:r>
              <a:rPr lang="en-US" dirty="0" smtClean="0">
                <a:hlinkClick r:id="rId7"/>
              </a:rPr>
              <a:t>pdf</a:t>
            </a:r>
            <a:endParaRPr lang="en-US" dirty="0" smtClean="0"/>
          </a:p>
          <a:p>
            <a:pPr marL="274320" lvl="1" indent="0">
              <a:buClrTx/>
              <a:buNone/>
            </a:pPr>
            <a:endParaRPr lang="en-US" dirty="0"/>
          </a:p>
          <a:p>
            <a:pPr marL="274320" lvl="1" indent="0">
              <a:buClrTx/>
              <a:buNone/>
            </a:pPr>
            <a:endParaRPr lang="en-US" dirty="0" smtClean="0"/>
          </a:p>
        </p:txBody>
      </p:sp>
    </p:spTree>
    <p:extLst>
      <p:ext uri="{BB962C8B-B14F-4D97-AF65-F5344CB8AC3E}">
        <p14:creationId xmlns:p14="http://schemas.microsoft.com/office/powerpoint/2010/main" val="41894649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74640"/>
            <a:ext cx="8229600" cy="990600"/>
          </a:xfrm>
        </p:spPr>
        <p:txBody>
          <a:bodyPr/>
          <a:lstStyle/>
          <a:p>
            <a:r>
              <a:rPr lang="en-US" dirty="0" smtClean="0"/>
              <a:t>Mission objectives</a:t>
            </a:r>
            <a:endParaRPr lang="en-US" dirty="0"/>
          </a:p>
        </p:txBody>
      </p:sp>
      <p:sp>
        <p:nvSpPr>
          <p:cNvPr id="4" name="Content Placeholder 3"/>
          <p:cNvSpPr>
            <a:spLocks noGrp="1"/>
          </p:cNvSpPr>
          <p:nvPr>
            <p:ph idx="1"/>
          </p:nvPr>
        </p:nvSpPr>
        <p:spPr>
          <a:xfrm>
            <a:off x="457199" y="1256220"/>
            <a:ext cx="8432157" cy="4876800"/>
          </a:xfrm>
        </p:spPr>
        <p:txBody>
          <a:bodyPr/>
          <a:lstStyle/>
          <a:p>
            <a:r>
              <a:rPr lang="en-US" dirty="0" smtClean="0"/>
              <a:t>An international satellite mission to:</a:t>
            </a:r>
          </a:p>
          <a:p>
            <a:pPr lvl="1"/>
            <a:r>
              <a:rPr lang="en-US" sz="2100" b="1" dirty="0"/>
              <a:t>Advance understanding of Earth’s water and energy </a:t>
            </a:r>
            <a:r>
              <a:rPr lang="en-US" sz="2100" b="1" dirty="0" smtClean="0"/>
              <a:t>cycle</a:t>
            </a:r>
          </a:p>
          <a:p>
            <a:pPr lvl="1"/>
            <a:r>
              <a:rPr lang="en-US" sz="2100" dirty="0" smtClean="0"/>
              <a:t>Extend and improve upon the legacy of the Tropical Rainfall Measuring Mission (</a:t>
            </a:r>
            <a:r>
              <a:rPr lang="en-US" sz="2100" b="1" dirty="0" smtClean="0"/>
              <a:t>TRMM</a:t>
            </a:r>
            <a:r>
              <a:rPr lang="en-US" sz="2100" dirty="0" smtClean="0"/>
              <a:t>)</a:t>
            </a:r>
          </a:p>
          <a:p>
            <a:pPr lvl="2"/>
            <a:r>
              <a:rPr lang="en-US" sz="1700" dirty="0"/>
              <a:t>E</a:t>
            </a:r>
            <a:r>
              <a:rPr lang="en-US" sz="1700" dirty="0" smtClean="0"/>
              <a:t>xpanding coverage to higher latitudes (</a:t>
            </a:r>
            <a:r>
              <a:rPr lang="en-US" sz="1700" b="1" dirty="0" smtClean="0"/>
              <a:t>snowfall, light rain</a:t>
            </a:r>
            <a:r>
              <a:rPr lang="en-US" sz="1700" dirty="0" smtClean="0"/>
              <a:t>)</a:t>
            </a:r>
          </a:p>
          <a:p>
            <a:pPr lvl="1"/>
            <a:r>
              <a:rPr lang="en-US" sz="2100" dirty="0"/>
              <a:t>P</a:t>
            </a:r>
            <a:r>
              <a:rPr lang="en-US" sz="2100" dirty="0" smtClean="0"/>
              <a:t>rovide global observations of precipitation </a:t>
            </a:r>
            <a:r>
              <a:rPr lang="en-US" sz="2100" b="1" dirty="0" smtClean="0"/>
              <a:t>every ≤ 3 hours </a:t>
            </a:r>
            <a:r>
              <a:rPr lang="en-US" sz="2100" dirty="0" smtClean="0"/>
              <a:t>(with additional “constellation” sensors)</a:t>
            </a:r>
            <a:endParaRPr lang="en-US" sz="2100" b="1" dirty="0" smtClean="0"/>
          </a:p>
          <a:p>
            <a:pPr lvl="1"/>
            <a:r>
              <a:rPr lang="en-US" sz="2100" dirty="0" smtClean="0"/>
              <a:t>Data available in near-real time (</a:t>
            </a:r>
            <a:r>
              <a:rPr lang="en-US" sz="2100" b="1" dirty="0" smtClean="0"/>
              <a:t>within 3 hours of observation</a:t>
            </a:r>
            <a:r>
              <a:rPr lang="en-US" sz="2100" dirty="0" smtClean="0"/>
              <a:t>)</a:t>
            </a:r>
          </a:p>
          <a:p>
            <a:pPr lvl="2"/>
            <a:r>
              <a:rPr lang="en-US" sz="1900" dirty="0" smtClean="0"/>
              <a:t>Storm, flood, and freshwater monitoring; etc.</a:t>
            </a:r>
          </a:p>
          <a:p>
            <a:pPr lvl="2"/>
            <a:r>
              <a:rPr lang="en-US" sz="1900" dirty="0" smtClean="0"/>
              <a:t>Assimilation into weather forecasting systems</a:t>
            </a:r>
          </a:p>
        </p:txBody>
      </p:sp>
      <p:sp>
        <p:nvSpPr>
          <p:cNvPr id="2" name="Slide Number Placeholder 1"/>
          <p:cNvSpPr>
            <a:spLocks noGrp="1"/>
          </p:cNvSpPr>
          <p:nvPr>
            <p:ph type="sldNum" sz="quarter" idx="12"/>
          </p:nvPr>
        </p:nvSpPr>
        <p:spPr/>
        <p:txBody>
          <a:bodyPr/>
          <a:lstStyle/>
          <a:p>
            <a:fld id="{66EEC089-CD80-3943-BA35-1BBD2E279C19}" type="slidenum">
              <a:rPr lang="en-US" smtClean="0">
                <a:latin typeface="Arial"/>
              </a:rPr>
              <a:pPr/>
              <a:t>2</a:t>
            </a:fld>
            <a:endParaRPr lang="en-US">
              <a:latin typeface="Arial"/>
            </a:endParaRPr>
          </a:p>
        </p:txBody>
      </p:sp>
      <p:pic>
        <p:nvPicPr>
          <p:cNvPr id="5" name="Picture 4" descr="gpm-decal-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089" y="4916493"/>
            <a:ext cx="3521365" cy="1983867"/>
          </a:xfrm>
          <a:prstGeom prst="rect">
            <a:avLst/>
          </a:prstGeom>
        </p:spPr>
      </p:pic>
    </p:spTree>
    <p:extLst>
      <p:ext uri="{BB962C8B-B14F-4D97-AF65-F5344CB8AC3E}">
        <p14:creationId xmlns:p14="http://schemas.microsoft.com/office/powerpoint/2010/main" val="2197481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590"/>
            <a:ext cx="8229600" cy="990600"/>
          </a:xfrm>
        </p:spPr>
        <p:txBody>
          <a:bodyPr/>
          <a:lstStyle/>
          <a:p>
            <a:r>
              <a:rPr lang="en-US" dirty="0" smtClean="0"/>
              <a:t>GPM constellation sensors</a:t>
            </a:r>
            <a:endParaRPr lang="en-US" dirty="0"/>
          </a:p>
        </p:txBody>
      </p:sp>
      <p:sp>
        <p:nvSpPr>
          <p:cNvPr id="4" name="Slide Number Placeholder 3"/>
          <p:cNvSpPr>
            <a:spLocks noGrp="1"/>
          </p:cNvSpPr>
          <p:nvPr>
            <p:ph type="sldNum" sz="quarter" idx="12"/>
          </p:nvPr>
        </p:nvSpPr>
        <p:spPr/>
        <p:txBody>
          <a:bodyPr/>
          <a:lstStyle/>
          <a:p>
            <a:fld id="{66EEC089-CD80-3943-BA35-1BBD2E279C19}" type="slidenum">
              <a:rPr lang="en-US" smtClean="0">
                <a:latin typeface="Arial"/>
              </a:rPr>
              <a:pPr/>
              <a:t>3</a:t>
            </a:fld>
            <a:endParaRPr lang="en-US">
              <a:latin typeface="Arial"/>
            </a:endParaRPr>
          </a:p>
        </p:txBody>
      </p:sp>
      <p:pic>
        <p:nvPicPr>
          <p:cNvPr id="5" name="Picture 4" descr="NASA-GPM_constellation_schema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909" y="1174548"/>
            <a:ext cx="6915727" cy="5552847"/>
          </a:xfrm>
          <a:prstGeom prst="rect">
            <a:avLst/>
          </a:prstGeom>
        </p:spPr>
      </p:pic>
      <p:sp>
        <p:nvSpPr>
          <p:cNvPr id="6" name="TextBox 5"/>
          <p:cNvSpPr txBox="1"/>
          <p:nvPr/>
        </p:nvSpPr>
        <p:spPr>
          <a:xfrm>
            <a:off x="5795840" y="6604000"/>
            <a:ext cx="3320659" cy="261610"/>
          </a:xfrm>
          <a:prstGeom prst="rect">
            <a:avLst/>
          </a:prstGeom>
          <a:noFill/>
        </p:spPr>
        <p:txBody>
          <a:bodyPr wrap="none" rtlCol="0">
            <a:spAutoFit/>
          </a:bodyPr>
          <a:lstStyle/>
          <a:p>
            <a:r>
              <a:rPr lang="en-US" sz="1100" dirty="0" smtClean="0"/>
              <a:t>Credit: NASA Precipitation Measurement Missions </a:t>
            </a:r>
            <a:endParaRPr lang="en-US" sz="1100" dirty="0"/>
          </a:p>
        </p:txBody>
      </p:sp>
    </p:spTree>
    <p:extLst>
      <p:ext uri="{BB962C8B-B14F-4D97-AF65-F5344CB8AC3E}">
        <p14:creationId xmlns:p14="http://schemas.microsoft.com/office/powerpoint/2010/main" val="38963747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6EEC089-CD80-3943-BA35-1BBD2E279C19}" type="slidenum">
              <a:rPr lang="en-US" smtClean="0">
                <a:latin typeface="Arial"/>
              </a:rPr>
              <a:pPr/>
              <a:t>4</a:t>
            </a:fld>
            <a:endParaRPr lang="en-US">
              <a:latin typeface="Arial"/>
            </a:endParaRPr>
          </a:p>
        </p:txBody>
      </p:sp>
      <p:pic>
        <p:nvPicPr>
          <p:cNvPr id="4" name="Picture 3" descr="Screen Shot 2014-09-14 at 4.02.54 PM.png"/>
          <p:cNvPicPr>
            <a:picLocks noChangeAspect="1"/>
          </p:cNvPicPr>
          <p:nvPr/>
        </p:nvPicPr>
        <p:blipFill>
          <a:blip r:embed="rId3">
            <a:extLst>
              <a:ext uri="{BEBA8EAE-BF5A-486C-A8C5-ECC9F3942E4B}">
                <a14:imgProps xmlns:a14="http://schemas.microsoft.com/office/drawing/2010/main">
                  <a14:imgLayer r:embed="rId4">
                    <a14:imgEffect>
                      <a14:artisticBlur radius="0"/>
                    </a14:imgEffect>
                  </a14:imgLayer>
                </a14:imgProps>
              </a:ext>
              <a:ext uri="{28A0092B-C50C-407E-A947-70E740481C1C}">
                <a14:useLocalDpi xmlns:a14="http://schemas.microsoft.com/office/drawing/2010/main" val="0"/>
              </a:ext>
            </a:extLst>
          </a:blip>
          <a:stretch>
            <a:fillRect/>
          </a:stretch>
        </p:blipFill>
        <p:spPr>
          <a:xfrm>
            <a:off x="0" y="361108"/>
            <a:ext cx="9144000" cy="6520721"/>
          </a:xfrm>
          <a:prstGeom prst="rect">
            <a:avLst/>
          </a:prstGeom>
        </p:spPr>
      </p:pic>
      <p:sp>
        <p:nvSpPr>
          <p:cNvPr id="6" name="TextBox 5"/>
          <p:cNvSpPr txBox="1"/>
          <p:nvPr/>
        </p:nvSpPr>
        <p:spPr>
          <a:xfrm>
            <a:off x="6736214" y="6624407"/>
            <a:ext cx="1180657" cy="261610"/>
          </a:xfrm>
          <a:prstGeom prst="rect">
            <a:avLst/>
          </a:prstGeom>
          <a:noFill/>
        </p:spPr>
        <p:txBody>
          <a:bodyPr wrap="none" rtlCol="0">
            <a:spAutoFit/>
          </a:bodyPr>
          <a:lstStyle/>
          <a:p>
            <a:r>
              <a:rPr lang="en-US" sz="1100" dirty="0" err="1" smtClean="0"/>
              <a:t>Hou</a:t>
            </a:r>
            <a:r>
              <a:rPr lang="en-US" sz="1100" dirty="0" smtClean="0"/>
              <a:t> et al., 2014</a:t>
            </a:r>
            <a:endParaRPr lang="en-US" sz="1100" dirty="0"/>
          </a:p>
        </p:txBody>
      </p:sp>
      <p:grpSp>
        <p:nvGrpSpPr>
          <p:cNvPr id="9" name="Group 8"/>
          <p:cNvGrpSpPr/>
          <p:nvPr/>
        </p:nvGrpSpPr>
        <p:grpSpPr>
          <a:xfrm>
            <a:off x="2366102" y="359924"/>
            <a:ext cx="4407462" cy="6526093"/>
            <a:chOff x="2366102" y="359924"/>
            <a:chExt cx="4407462" cy="6526093"/>
          </a:xfrm>
        </p:grpSpPr>
        <p:pic>
          <p:nvPicPr>
            <p:cNvPr id="5" name="Picture 4" descr="Screen Shot 2014-09-11 at 2.20.45 PM.png"/>
            <p:cNvPicPr>
              <a:picLocks noChangeAspect="1"/>
            </p:cNvPicPr>
            <p:nvPr/>
          </p:nvPicPr>
          <p:blipFill rotWithShape="1">
            <a:blip r:embed="rId5">
              <a:extLst>
                <a:ext uri="{28A0092B-C50C-407E-A947-70E740481C1C}">
                  <a14:useLocalDpi xmlns:a14="http://schemas.microsoft.com/office/drawing/2010/main" val="0"/>
                </a:ext>
              </a:extLst>
            </a:blip>
            <a:srcRect r="10314"/>
            <a:stretch/>
          </p:blipFill>
          <p:spPr>
            <a:xfrm>
              <a:off x="2366102" y="359924"/>
              <a:ext cx="4407462" cy="6276935"/>
            </a:xfrm>
            <a:prstGeom prst="rect">
              <a:avLst/>
            </a:prstGeom>
          </p:spPr>
        </p:pic>
        <p:sp>
          <p:nvSpPr>
            <p:cNvPr id="8" name="Rectangle 7"/>
            <p:cNvSpPr/>
            <p:nvPr/>
          </p:nvSpPr>
          <p:spPr>
            <a:xfrm>
              <a:off x="2366102" y="6558664"/>
              <a:ext cx="4407462" cy="3273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70833" y="6558664"/>
              <a:ext cx="740426" cy="323165"/>
            </a:xfrm>
            <a:prstGeom prst="rect">
              <a:avLst/>
            </a:prstGeom>
            <a:noFill/>
          </p:spPr>
          <p:txBody>
            <a:bodyPr wrap="none" rtlCol="0">
              <a:spAutoFit/>
            </a:bodyPr>
            <a:lstStyle/>
            <a:p>
              <a:r>
                <a:rPr lang="en-US" sz="1500" b="1" dirty="0" smtClean="0"/>
                <a:t>Hours</a:t>
              </a:r>
              <a:endParaRPr lang="en-US" sz="1500" b="1" dirty="0"/>
            </a:p>
          </p:txBody>
        </p:sp>
      </p:grpSp>
      <p:sp>
        <p:nvSpPr>
          <p:cNvPr id="10" name="Frame 9"/>
          <p:cNvSpPr/>
          <p:nvPr/>
        </p:nvSpPr>
        <p:spPr>
          <a:xfrm>
            <a:off x="2366102" y="361108"/>
            <a:ext cx="4407462" cy="6524909"/>
          </a:xfrm>
          <a:prstGeom prst="frame">
            <a:avLst>
              <a:gd name="adj1" fmla="val 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7148" y="1522253"/>
            <a:ext cx="2386478" cy="553998"/>
          </a:xfrm>
          <a:prstGeom prst="rect">
            <a:avLst/>
          </a:prstGeom>
          <a:noFill/>
        </p:spPr>
        <p:txBody>
          <a:bodyPr wrap="none" rtlCol="0">
            <a:spAutoFit/>
          </a:bodyPr>
          <a:lstStyle/>
          <a:p>
            <a:r>
              <a:rPr lang="en-US" sz="3000" b="1" dirty="0" smtClean="0"/>
              <a:t>Before GPM</a:t>
            </a:r>
            <a:endParaRPr lang="en-US" sz="3000" b="1" dirty="0"/>
          </a:p>
        </p:txBody>
      </p:sp>
      <p:sp>
        <p:nvSpPr>
          <p:cNvPr id="11" name="TextBox 10"/>
          <p:cNvSpPr txBox="1"/>
          <p:nvPr/>
        </p:nvSpPr>
        <p:spPr>
          <a:xfrm>
            <a:off x="304249" y="4531465"/>
            <a:ext cx="1745527" cy="553998"/>
          </a:xfrm>
          <a:prstGeom prst="rect">
            <a:avLst/>
          </a:prstGeom>
          <a:noFill/>
        </p:spPr>
        <p:txBody>
          <a:bodyPr wrap="none" rtlCol="0">
            <a:spAutoFit/>
          </a:bodyPr>
          <a:lstStyle/>
          <a:p>
            <a:r>
              <a:rPr lang="en-US" sz="3000" b="1" dirty="0" smtClean="0"/>
              <a:t>GPM era</a:t>
            </a:r>
            <a:endParaRPr lang="en-US" sz="3000" b="1" dirty="0"/>
          </a:p>
        </p:txBody>
      </p:sp>
    </p:spTree>
    <p:extLst>
      <p:ext uri="{BB962C8B-B14F-4D97-AF65-F5344CB8AC3E}">
        <p14:creationId xmlns:p14="http://schemas.microsoft.com/office/powerpoint/2010/main" val="3892308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590"/>
            <a:ext cx="8229600" cy="990600"/>
          </a:xfrm>
        </p:spPr>
        <p:txBody>
          <a:bodyPr/>
          <a:lstStyle/>
          <a:p>
            <a:r>
              <a:rPr lang="en-US" dirty="0" smtClean="0"/>
              <a:t>GPM constellation sensors</a:t>
            </a:r>
            <a:endParaRPr lang="en-US" dirty="0"/>
          </a:p>
        </p:txBody>
      </p:sp>
      <p:sp>
        <p:nvSpPr>
          <p:cNvPr id="4" name="Slide Number Placeholder 3"/>
          <p:cNvSpPr>
            <a:spLocks noGrp="1"/>
          </p:cNvSpPr>
          <p:nvPr>
            <p:ph type="sldNum" sz="quarter" idx="12"/>
          </p:nvPr>
        </p:nvSpPr>
        <p:spPr/>
        <p:txBody>
          <a:bodyPr/>
          <a:lstStyle/>
          <a:p>
            <a:fld id="{66EEC089-CD80-3943-BA35-1BBD2E279C19}" type="slidenum">
              <a:rPr lang="en-US" smtClean="0">
                <a:latin typeface="Arial"/>
              </a:rPr>
              <a:pPr/>
              <a:t>5</a:t>
            </a:fld>
            <a:endParaRPr lang="en-US">
              <a:latin typeface="Arial"/>
            </a:endParaRPr>
          </a:p>
        </p:txBody>
      </p:sp>
      <p:pic>
        <p:nvPicPr>
          <p:cNvPr id="5" name="Picture 4" descr="NASA-GPM_constellation_schema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909" y="1174548"/>
            <a:ext cx="6915727" cy="5552847"/>
          </a:xfrm>
          <a:prstGeom prst="rect">
            <a:avLst/>
          </a:prstGeom>
        </p:spPr>
      </p:pic>
      <p:sp>
        <p:nvSpPr>
          <p:cNvPr id="6" name="TextBox 5"/>
          <p:cNvSpPr txBox="1"/>
          <p:nvPr/>
        </p:nvSpPr>
        <p:spPr>
          <a:xfrm>
            <a:off x="5795840" y="6604000"/>
            <a:ext cx="3320659" cy="261610"/>
          </a:xfrm>
          <a:prstGeom prst="rect">
            <a:avLst/>
          </a:prstGeom>
          <a:noFill/>
        </p:spPr>
        <p:txBody>
          <a:bodyPr wrap="none" rtlCol="0">
            <a:spAutoFit/>
          </a:bodyPr>
          <a:lstStyle/>
          <a:p>
            <a:r>
              <a:rPr lang="en-US" sz="1100" dirty="0" smtClean="0"/>
              <a:t>Credit: NASA Precipitation Measurement Missions </a:t>
            </a:r>
            <a:endParaRPr lang="en-US" sz="1100" dirty="0"/>
          </a:p>
        </p:txBody>
      </p:sp>
      <p:sp>
        <p:nvSpPr>
          <p:cNvPr id="7" name="Frame 6"/>
          <p:cNvSpPr/>
          <p:nvPr/>
        </p:nvSpPr>
        <p:spPr>
          <a:xfrm>
            <a:off x="4682259" y="1539875"/>
            <a:ext cx="3359727" cy="1414318"/>
          </a:xfrm>
          <a:prstGeom prst="frame">
            <a:avLst>
              <a:gd name="adj1" fmla="val 374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95214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SA-pretty_GPM_core_flight_schemat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1626" y="1089952"/>
            <a:ext cx="6442374" cy="5780880"/>
          </a:xfrm>
          <a:prstGeom prst="rect">
            <a:avLst/>
          </a:prstGeom>
        </p:spPr>
      </p:pic>
      <p:sp>
        <p:nvSpPr>
          <p:cNvPr id="2" name="Title 1"/>
          <p:cNvSpPr>
            <a:spLocks noGrp="1"/>
          </p:cNvSpPr>
          <p:nvPr>
            <p:ph type="title"/>
          </p:nvPr>
        </p:nvSpPr>
        <p:spPr>
          <a:xfrm>
            <a:off x="3724557" y="171109"/>
            <a:ext cx="8229600" cy="990600"/>
          </a:xfrm>
        </p:spPr>
        <p:txBody>
          <a:bodyPr/>
          <a:lstStyle/>
          <a:p>
            <a:r>
              <a:rPr lang="en-US" dirty="0" smtClean="0"/>
              <a:t>GPM Core Observatory</a:t>
            </a:r>
            <a:endParaRPr lang="en-US" dirty="0"/>
          </a:p>
        </p:txBody>
      </p:sp>
      <p:sp>
        <p:nvSpPr>
          <p:cNvPr id="3" name="Slide Number Placeholder 2"/>
          <p:cNvSpPr>
            <a:spLocks noGrp="1"/>
          </p:cNvSpPr>
          <p:nvPr>
            <p:ph type="sldNum" sz="quarter" idx="12"/>
          </p:nvPr>
        </p:nvSpPr>
        <p:spPr/>
        <p:txBody>
          <a:bodyPr/>
          <a:lstStyle/>
          <a:p>
            <a:fld id="{66EEC089-CD80-3943-BA35-1BBD2E279C19}" type="slidenum">
              <a:rPr lang="en-US" smtClean="0">
                <a:latin typeface="Arial"/>
              </a:rPr>
              <a:pPr/>
              <a:t>6</a:t>
            </a:fld>
            <a:endParaRPr lang="en-US">
              <a:latin typeface="Arial"/>
            </a:endParaRPr>
          </a:p>
        </p:txBody>
      </p:sp>
      <p:pic>
        <p:nvPicPr>
          <p:cNvPr id="5" name="Picture 4" descr="NASA_JAXA-GPM_core_observatory_laun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16" y="463274"/>
            <a:ext cx="2715305" cy="2715305"/>
          </a:xfrm>
          <a:prstGeom prst="rect">
            <a:avLst/>
          </a:prstGeom>
          <a:effectLst>
            <a:softEdge rad="38100"/>
          </a:effectLst>
        </p:spPr>
      </p:pic>
      <p:sp>
        <p:nvSpPr>
          <p:cNvPr id="6" name="TextBox 5"/>
          <p:cNvSpPr txBox="1"/>
          <p:nvPr/>
        </p:nvSpPr>
        <p:spPr>
          <a:xfrm>
            <a:off x="332871" y="3139102"/>
            <a:ext cx="2280592" cy="707886"/>
          </a:xfrm>
          <a:prstGeom prst="rect">
            <a:avLst/>
          </a:prstGeom>
          <a:noFill/>
        </p:spPr>
        <p:txBody>
          <a:bodyPr wrap="none" rtlCol="0">
            <a:spAutoFit/>
          </a:bodyPr>
          <a:lstStyle/>
          <a:p>
            <a:pPr algn="ctr"/>
            <a:r>
              <a:rPr lang="en-US" sz="2000" dirty="0" smtClean="0"/>
              <a:t>Launched:</a:t>
            </a:r>
          </a:p>
          <a:p>
            <a:pPr algn="ctr"/>
            <a:r>
              <a:rPr lang="en-US" sz="2000" dirty="0" smtClean="0"/>
              <a:t>February 27, 2014</a:t>
            </a:r>
            <a:endParaRPr lang="en-US" sz="2000" dirty="0"/>
          </a:p>
        </p:txBody>
      </p:sp>
      <p:sp>
        <p:nvSpPr>
          <p:cNvPr id="8" name="Frame 7"/>
          <p:cNvSpPr/>
          <p:nvPr/>
        </p:nvSpPr>
        <p:spPr>
          <a:xfrm>
            <a:off x="3214798" y="2515745"/>
            <a:ext cx="1770427" cy="461346"/>
          </a:xfrm>
          <a:prstGeom prst="frame">
            <a:avLst>
              <a:gd name="adj1" fmla="val 628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3214798" y="3025245"/>
            <a:ext cx="1770427" cy="673100"/>
          </a:xfrm>
          <a:prstGeom prst="frame">
            <a:avLst>
              <a:gd name="adj1" fmla="val 628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0" y="6581001"/>
            <a:ext cx="1172116" cy="276999"/>
          </a:xfrm>
          <a:prstGeom prst="rect">
            <a:avLst/>
          </a:prstGeom>
          <a:noFill/>
        </p:spPr>
        <p:txBody>
          <a:bodyPr wrap="none" rtlCol="0">
            <a:spAutoFit/>
          </a:bodyPr>
          <a:lstStyle/>
          <a:p>
            <a:r>
              <a:rPr lang="en-US" sz="1200" dirty="0" smtClean="0"/>
              <a:t>Credits: NASA</a:t>
            </a:r>
            <a:endParaRPr lang="en-US" sz="1200" dirty="0"/>
          </a:p>
        </p:txBody>
      </p:sp>
      <p:pic>
        <p:nvPicPr>
          <p:cNvPr id="11" name="Picture 10" descr="gpm-decal-sma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988" y="4493133"/>
            <a:ext cx="2498063" cy="1407359"/>
          </a:xfrm>
          <a:prstGeom prst="rect">
            <a:avLst/>
          </a:prstGeom>
        </p:spPr>
      </p:pic>
    </p:spTree>
    <p:extLst>
      <p:ext uri="{BB962C8B-B14F-4D97-AF65-F5344CB8AC3E}">
        <p14:creationId xmlns:p14="http://schemas.microsoft.com/office/powerpoint/2010/main" val="958773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MI_schematic-ATBD.png"/>
          <p:cNvPicPr>
            <a:picLocks noChangeAspect="1"/>
          </p:cNvPicPr>
          <p:nvPr/>
        </p:nvPicPr>
        <p:blipFill rotWithShape="1">
          <a:blip r:embed="rId3">
            <a:extLst>
              <a:ext uri="{28A0092B-C50C-407E-A947-70E740481C1C}">
                <a14:useLocalDpi xmlns:a14="http://schemas.microsoft.com/office/drawing/2010/main" val="0"/>
              </a:ext>
            </a:extLst>
          </a:blip>
          <a:srcRect t="5067" b="8417"/>
          <a:stretch/>
        </p:blipFill>
        <p:spPr>
          <a:xfrm>
            <a:off x="6545550" y="4227059"/>
            <a:ext cx="2553311" cy="2626370"/>
          </a:xfrm>
          <a:prstGeom prst="rect">
            <a:avLst/>
          </a:prstGeom>
        </p:spPr>
      </p:pic>
      <p:sp>
        <p:nvSpPr>
          <p:cNvPr id="2" name="Title 1"/>
          <p:cNvSpPr>
            <a:spLocks noGrp="1"/>
          </p:cNvSpPr>
          <p:nvPr>
            <p:ph type="title"/>
          </p:nvPr>
        </p:nvSpPr>
        <p:spPr>
          <a:xfrm>
            <a:off x="208312" y="166342"/>
            <a:ext cx="8229600" cy="990600"/>
          </a:xfrm>
        </p:spPr>
        <p:txBody>
          <a:bodyPr/>
          <a:lstStyle/>
          <a:p>
            <a:r>
              <a:rPr lang="en-US" dirty="0" smtClean="0"/>
              <a:t>GPM Microwave Imager (GMI)</a:t>
            </a:r>
            <a:endParaRPr lang="en-US" dirty="0"/>
          </a:p>
        </p:txBody>
      </p:sp>
      <p:sp>
        <p:nvSpPr>
          <p:cNvPr id="5" name="Content Placeholder 4"/>
          <p:cNvSpPr>
            <a:spLocks noGrp="1"/>
          </p:cNvSpPr>
          <p:nvPr>
            <p:ph idx="1"/>
          </p:nvPr>
        </p:nvSpPr>
        <p:spPr>
          <a:xfrm>
            <a:off x="-23395" y="4266248"/>
            <a:ext cx="7234183" cy="3106839"/>
          </a:xfrm>
        </p:spPr>
        <p:txBody>
          <a:bodyPr/>
          <a:lstStyle/>
          <a:p>
            <a:pPr marL="0" indent="0">
              <a:buNone/>
            </a:pPr>
            <a:r>
              <a:rPr lang="en-US" b="1" u="sng" dirty="0" smtClean="0"/>
              <a:t>Improvements over TMI</a:t>
            </a:r>
          </a:p>
          <a:p>
            <a:pPr lvl="1"/>
            <a:r>
              <a:rPr lang="en-US" sz="2300" dirty="0" smtClean="0"/>
              <a:t>Coverage to higher latitudes (~68° N/S)</a:t>
            </a:r>
          </a:p>
          <a:p>
            <a:pPr lvl="2"/>
            <a:r>
              <a:rPr lang="en-US" sz="2000" dirty="0" smtClean="0"/>
              <a:t>TRMM latitudinal coverage: ~37° N/S</a:t>
            </a:r>
          </a:p>
          <a:p>
            <a:pPr lvl="1"/>
            <a:r>
              <a:rPr lang="en-US" sz="2300" dirty="0" smtClean="0"/>
              <a:t>Four highest frequency channels (ice, light rain)</a:t>
            </a:r>
          </a:p>
          <a:p>
            <a:pPr lvl="1"/>
            <a:r>
              <a:rPr lang="en-US" sz="2300" dirty="0" smtClean="0"/>
              <a:t>Higher spatial resolution</a:t>
            </a:r>
          </a:p>
          <a:p>
            <a:pPr lvl="1"/>
            <a:r>
              <a:rPr lang="en-US" sz="2300" dirty="0" smtClean="0"/>
              <a:t>Wider swath (by ~125 km)</a:t>
            </a:r>
          </a:p>
        </p:txBody>
      </p:sp>
      <p:sp>
        <p:nvSpPr>
          <p:cNvPr id="3" name="Slide Number Placeholder 2"/>
          <p:cNvSpPr>
            <a:spLocks noGrp="1"/>
          </p:cNvSpPr>
          <p:nvPr>
            <p:ph type="sldNum" sz="quarter" idx="12"/>
          </p:nvPr>
        </p:nvSpPr>
        <p:spPr/>
        <p:txBody>
          <a:bodyPr/>
          <a:lstStyle/>
          <a:p>
            <a:fld id="{66EEC089-CD80-3943-BA35-1BBD2E279C19}" type="slidenum">
              <a:rPr lang="en-US" smtClean="0">
                <a:latin typeface="Arial"/>
              </a:rPr>
              <a:pPr/>
              <a:t>7</a:t>
            </a:fld>
            <a:endParaRPr lang="en-US">
              <a:latin typeface="Arial"/>
            </a:endParaRPr>
          </a:p>
        </p:txBody>
      </p:sp>
      <p:sp>
        <p:nvSpPr>
          <p:cNvPr id="7" name="TextBox 6"/>
          <p:cNvSpPr txBox="1"/>
          <p:nvPr/>
        </p:nvSpPr>
        <p:spPr>
          <a:xfrm>
            <a:off x="6102792" y="4217788"/>
            <a:ext cx="1107996" cy="261610"/>
          </a:xfrm>
          <a:prstGeom prst="rect">
            <a:avLst/>
          </a:prstGeom>
          <a:noFill/>
        </p:spPr>
        <p:txBody>
          <a:bodyPr wrap="none" rtlCol="0">
            <a:spAutoFit/>
          </a:bodyPr>
          <a:lstStyle/>
          <a:p>
            <a:r>
              <a:rPr lang="en-US" sz="1100" dirty="0" smtClean="0"/>
              <a:t>Credits: NASA</a:t>
            </a:r>
            <a:endParaRPr lang="en-US" sz="1100" dirty="0"/>
          </a:p>
        </p:txBody>
      </p:sp>
      <p:grpSp>
        <p:nvGrpSpPr>
          <p:cNvPr id="62" name="Group 61"/>
          <p:cNvGrpSpPr/>
          <p:nvPr/>
        </p:nvGrpSpPr>
        <p:grpSpPr>
          <a:xfrm>
            <a:off x="292143" y="1044374"/>
            <a:ext cx="8617659" cy="3141167"/>
            <a:chOff x="292143" y="1044374"/>
            <a:chExt cx="8617659" cy="3141167"/>
          </a:xfrm>
        </p:grpSpPr>
        <p:pic>
          <p:nvPicPr>
            <p:cNvPr id="6" name="Picture 5" descr="NASA_JAXA-GMI_channel_uses_schemat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43" y="1044374"/>
              <a:ext cx="8617659" cy="3141167"/>
            </a:xfrm>
            <a:prstGeom prst="rect">
              <a:avLst/>
            </a:prstGeom>
            <a:effectLst>
              <a:softEdge rad="38100"/>
            </a:effectLst>
          </p:spPr>
        </p:pic>
        <p:sp>
          <p:nvSpPr>
            <p:cNvPr id="11" name="Rectangle 10"/>
            <p:cNvSpPr/>
            <p:nvPr/>
          </p:nvSpPr>
          <p:spPr>
            <a:xfrm>
              <a:off x="708870" y="2763938"/>
              <a:ext cx="996950" cy="273050"/>
            </a:xfrm>
            <a:custGeom>
              <a:avLst/>
              <a:gdLst>
                <a:gd name="connsiteX0" fmla="*/ 0 w 460375"/>
                <a:gd name="connsiteY0" fmla="*/ 0 h 279400"/>
                <a:gd name="connsiteX1" fmla="*/ 460375 w 460375"/>
                <a:gd name="connsiteY1" fmla="*/ 0 h 279400"/>
                <a:gd name="connsiteX2" fmla="*/ 460375 w 460375"/>
                <a:gd name="connsiteY2" fmla="*/ 279400 h 279400"/>
                <a:gd name="connsiteX3" fmla="*/ 0 w 460375"/>
                <a:gd name="connsiteY3" fmla="*/ 279400 h 279400"/>
                <a:gd name="connsiteX4" fmla="*/ 0 w 460375"/>
                <a:gd name="connsiteY4" fmla="*/ 0 h 279400"/>
                <a:gd name="connsiteX0" fmla="*/ 298450 w 758825"/>
                <a:gd name="connsiteY0" fmla="*/ 0 h 279400"/>
                <a:gd name="connsiteX1" fmla="*/ 758825 w 758825"/>
                <a:gd name="connsiteY1" fmla="*/ 0 h 279400"/>
                <a:gd name="connsiteX2" fmla="*/ 758825 w 758825"/>
                <a:gd name="connsiteY2" fmla="*/ 279400 h 279400"/>
                <a:gd name="connsiteX3" fmla="*/ 0 w 758825"/>
                <a:gd name="connsiteY3" fmla="*/ 257175 h 279400"/>
                <a:gd name="connsiteX4" fmla="*/ 298450 w 758825"/>
                <a:gd name="connsiteY4" fmla="*/ 0 h 279400"/>
                <a:gd name="connsiteX0" fmla="*/ 377825 w 758825"/>
                <a:gd name="connsiteY0" fmla="*/ 6350 h 279400"/>
                <a:gd name="connsiteX1" fmla="*/ 758825 w 758825"/>
                <a:gd name="connsiteY1" fmla="*/ 0 h 279400"/>
                <a:gd name="connsiteX2" fmla="*/ 758825 w 758825"/>
                <a:gd name="connsiteY2" fmla="*/ 279400 h 279400"/>
                <a:gd name="connsiteX3" fmla="*/ 0 w 758825"/>
                <a:gd name="connsiteY3" fmla="*/ 257175 h 279400"/>
                <a:gd name="connsiteX4" fmla="*/ 377825 w 758825"/>
                <a:gd name="connsiteY4" fmla="*/ 6350 h 279400"/>
                <a:gd name="connsiteX0" fmla="*/ 377825 w 758825"/>
                <a:gd name="connsiteY0" fmla="*/ 6350 h 279400"/>
                <a:gd name="connsiteX1" fmla="*/ 758825 w 758825"/>
                <a:gd name="connsiteY1" fmla="*/ 0 h 279400"/>
                <a:gd name="connsiteX2" fmla="*/ 701675 w 758825"/>
                <a:gd name="connsiteY2" fmla="*/ 279400 h 279400"/>
                <a:gd name="connsiteX3" fmla="*/ 0 w 758825"/>
                <a:gd name="connsiteY3" fmla="*/ 257175 h 279400"/>
                <a:gd name="connsiteX4" fmla="*/ 377825 w 758825"/>
                <a:gd name="connsiteY4" fmla="*/ 6350 h 279400"/>
                <a:gd name="connsiteX0" fmla="*/ 377825 w 996950"/>
                <a:gd name="connsiteY0" fmla="*/ 0 h 273050"/>
                <a:gd name="connsiteX1" fmla="*/ 996950 w 996950"/>
                <a:gd name="connsiteY1" fmla="*/ 3175 h 273050"/>
                <a:gd name="connsiteX2" fmla="*/ 701675 w 996950"/>
                <a:gd name="connsiteY2" fmla="*/ 273050 h 273050"/>
                <a:gd name="connsiteX3" fmla="*/ 0 w 996950"/>
                <a:gd name="connsiteY3" fmla="*/ 250825 h 273050"/>
                <a:gd name="connsiteX4" fmla="*/ 377825 w 99695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950" h="273050">
                  <a:moveTo>
                    <a:pt x="377825" y="0"/>
                  </a:moveTo>
                  <a:lnTo>
                    <a:pt x="996950" y="3175"/>
                  </a:lnTo>
                  <a:lnTo>
                    <a:pt x="701675" y="273050"/>
                  </a:lnTo>
                  <a:lnTo>
                    <a:pt x="0" y="250825"/>
                  </a:lnTo>
                  <a:lnTo>
                    <a:pt x="377825" y="0"/>
                  </a:lnTo>
                  <a:close/>
                </a:path>
              </a:pathLst>
            </a:custGeom>
            <a:gradFill flip="none" rotWithShape="1">
              <a:gsLst>
                <a:gs pos="0">
                  <a:srgbClr val="19512D"/>
                </a:gs>
                <a:gs pos="100000">
                  <a:srgbClr val="12332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940646" y="2707651"/>
              <a:ext cx="700720"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10.6 </a:t>
              </a:r>
              <a:r>
                <a:rPr lang="en-US" sz="850" b="1" dirty="0" smtClean="0">
                  <a:solidFill>
                    <a:schemeClr val="bg1"/>
                  </a:solidFill>
                </a:rPr>
                <a:t>GHz</a:t>
              </a:r>
              <a:endParaRPr lang="en-US" sz="850" b="1" dirty="0">
                <a:solidFill>
                  <a:schemeClr val="bg1"/>
                </a:solidFill>
              </a:endParaRPr>
            </a:p>
          </p:txBody>
        </p:sp>
        <p:sp>
          <p:nvSpPr>
            <p:cNvPr id="14" name="Freeform 13"/>
            <p:cNvSpPr/>
            <p:nvPr/>
          </p:nvSpPr>
          <p:spPr>
            <a:xfrm>
              <a:off x="1611042" y="2738538"/>
              <a:ext cx="541607" cy="298450"/>
            </a:xfrm>
            <a:custGeom>
              <a:avLst/>
              <a:gdLst>
                <a:gd name="connsiteX0" fmla="*/ 90757 w 495593"/>
                <a:gd name="connsiteY0" fmla="*/ 3175 h 190500"/>
                <a:gd name="connsiteX1" fmla="*/ 74882 w 495593"/>
                <a:gd name="connsiteY1" fmla="*/ 12700 h 190500"/>
                <a:gd name="connsiteX2" fmla="*/ 55832 w 495593"/>
                <a:gd name="connsiteY2" fmla="*/ 25400 h 190500"/>
                <a:gd name="connsiteX3" fmla="*/ 43132 w 495593"/>
                <a:gd name="connsiteY3" fmla="*/ 28575 h 190500"/>
                <a:gd name="connsiteX4" fmla="*/ 27257 w 495593"/>
                <a:gd name="connsiteY4" fmla="*/ 47625 h 190500"/>
                <a:gd name="connsiteX5" fmla="*/ 24082 w 495593"/>
                <a:gd name="connsiteY5" fmla="*/ 57150 h 190500"/>
                <a:gd name="connsiteX6" fmla="*/ 17732 w 495593"/>
                <a:gd name="connsiteY6" fmla="*/ 66675 h 190500"/>
                <a:gd name="connsiteX7" fmla="*/ 8207 w 495593"/>
                <a:gd name="connsiteY7" fmla="*/ 104775 h 190500"/>
                <a:gd name="connsiteX8" fmla="*/ 5032 w 495593"/>
                <a:gd name="connsiteY8" fmla="*/ 114300 h 190500"/>
                <a:gd name="connsiteX9" fmla="*/ 1857 w 495593"/>
                <a:gd name="connsiteY9" fmla="*/ 130175 h 190500"/>
                <a:gd name="connsiteX10" fmla="*/ 14557 w 495593"/>
                <a:gd name="connsiteY10" fmla="*/ 184150 h 190500"/>
                <a:gd name="connsiteX11" fmla="*/ 24082 w 495593"/>
                <a:gd name="connsiteY11" fmla="*/ 180975 h 190500"/>
                <a:gd name="connsiteX12" fmla="*/ 33607 w 495593"/>
                <a:gd name="connsiteY12" fmla="*/ 174625 h 190500"/>
                <a:gd name="connsiteX13" fmla="*/ 68532 w 495593"/>
                <a:gd name="connsiteY13" fmla="*/ 190500 h 190500"/>
                <a:gd name="connsiteX14" fmla="*/ 135207 w 495593"/>
                <a:gd name="connsiteY14" fmla="*/ 187325 h 190500"/>
                <a:gd name="connsiteX15" fmla="*/ 427307 w 495593"/>
                <a:gd name="connsiteY15" fmla="*/ 180975 h 190500"/>
                <a:gd name="connsiteX16" fmla="*/ 446357 w 495593"/>
                <a:gd name="connsiteY16" fmla="*/ 168275 h 190500"/>
                <a:gd name="connsiteX17" fmla="*/ 474932 w 495593"/>
                <a:gd name="connsiteY17" fmla="*/ 142875 h 190500"/>
                <a:gd name="connsiteX18" fmla="*/ 490807 w 495593"/>
                <a:gd name="connsiteY18" fmla="*/ 123825 h 190500"/>
                <a:gd name="connsiteX19" fmla="*/ 490807 w 495593"/>
                <a:gd name="connsiteY19" fmla="*/ 63500 h 190500"/>
                <a:gd name="connsiteX20" fmla="*/ 474932 w 495593"/>
                <a:gd name="connsiteY20" fmla="*/ 44450 h 190500"/>
                <a:gd name="connsiteX21" fmla="*/ 455882 w 495593"/>
                <a:gd name="connsiteY21" fmla="*/ 31750 h 190500"/>
                <a:gd name="connsiteX22" fmla="*/ 446357 w 495593"/>
                <a:gd name="connsiteY22" fmla="*/ 25400 h 190500"/>
                <a:gd name="connsiteX23" fmla="*/ 436832 w 495593"/>
                <a:gd name="connsiteY23" fmla="*/ 22225 h 190500"/>
                <a:gd name="connsiteX24" fmla="*/ 427307 w 495593"/>
                <a:gd name="connsiteY24" fmla="*/ 15875 h 190500"/>
                <a:gd name="connsiteX25" fmla="*/ 360632 w 495593"/>
                <a:gd name="connsiteY25" fmla="*/ 12700 h 190500"/>
                <a:gd name="connsiteX26" fmla="*/ 341582 w 495593"/>
                <a:gd name="connsiteY26" fmla="*/ 3175 h 190500"/>
                <a:gd name="connsiteX27" fmla="*/ 332057 w 495593"/>
                <a:gd name="connsiteY27" fmla="*/ 0 h 190500"/>
                <a:gd name="connsiteX28" fmla="*/ 322532 w 495593"/>
                <a:gd name="connsiteY28" fmla="*/ 6350 h 190500"/>
                <a:gd name="connsiteX29" fmla="*/ 303482 w 495593"/>
                <a:gd name="connsiteY29" fmla="*/ 12700 h 190500"/>
                <a:gd name="connsiteX30" fmla="*/ 243157 w 495593"/>
                <a:gd name="connsiteY30" fmla="*/ 9525 h 190500"/>
                <a:gd name="connsiteX31" fmla="*/ 233632 w 495593"/>
                <a:gd name="connsiteY31" fmla="*/ 6350 h 190500"/>
                <a:gd name="connsiteX32" fmla="*/ 198707 w 495593"/>
                <a:gd name="connsiteY32" fmla="*/ 0 h 190500"/>
                <a:gd name="connsiteX33" fmla="*/ 109807 w 495593"/>
                <a:gd name="connsiteY33" fmla="*/ 3175 h 190500"/>
                <a:gd name="connsiteX34" fmla="*/ 90757 w 495593"/>
                <a:gd name="connsiteY34" fmla="*/ 31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593" h="190500">
                  <a:moveTo>
                    <a:pt x="90757" y="3175"/>
                  </a:moveTo>
                  <a:cubicBezTo>
                    <a:pt x="84936" y="4763"/>
                    <a:pt x="80088" y="9387"/>
                    <a:pt x="74882" y="12700"/>
                  </a:cubicBezTo>
                  <a:cubicBezTo>
                    <a:pt x="68443" y="16797"/>
                    <a:pt x="63236" y="23549"/>
                    <a:pt x="55832" y="25400"/>
                  </a:cubicBezTo>
                  <a:lnTo>
                    <a:pt x="43132" y="28575"/>
                  </a:lnTo>
                  <a:cubicBezTo>
                    <a:pt x="36110" y="35597"/>
                    <a:pt x="31677" y="38784"/>
                    <a:pt x="27257" y="47625"/>
                  </a:cubicBezTo>
                  <a:cubicBezTo>
                    <a:pt x="25760" y="50618"/>
                    <a:pt x="25579" y="54157"/>
                    <a:pt x="24082" y="57150"/>
                  </a:cubicBezTo>
                  <a:cubicBezTo>
                    <a:pt x="22375" y="60563"/>
                    <a:pt x="19282" y="63188"/>
                    <a:pt x="17732" y="66675"/>
                  </a:cubicBezTo>
                  <a:cubicBezTo>
                    <a:pt x="9178" y="85922"/>
                    <a:pt x="12644" y="84807"/>
                    <a:pt x="8207" y="104775"/>
                  </a:cubicBezTo>
                  <a:cubicBezTo>
                    <a:pt x="7481" y="108042"/>
                    <a:pt x="5844" y="111053"/>
                    <a:pt x="5032" y="114300"/>
                  </a:cubicBezTo>
                  <a:cubicBezTo>
                    <a:pt x="3723" y="119535"/>
                    <a:pt x="2915" y="124883"/>
                    <a:pt x="1857" y="130175"/>
                  </a:cubicBezTo>
                  <a:cubicBezTo>
                    <a:pt x="2087" y="133619"/>
                    <a:pt x="-7439" y="180484"/>
                    <a:pt x="14557" y="184150"/>
                  </a:cubicBezTo>
                  <a:cubicBezTo>
                    <a:pt x="17858" y="184700"/>
                    <a:pt x="21089" y="182472"/>
                    <a:pt x="24082" y="180975"/>
                  </a:cubicBezTo>
                  <a:cubicBezTo>
                    <a:pt x="27495" y="179268"/>
                    <a:pt x="30432" y="176742"/>
                    <a:pt x="33607" y="174625"/>
                  </a:cubicBezTo>
                  <a:cubicBezTo>
                    <a:pt x="57147" y="190318"/>
                    <a:pt x="45173" y="185828"/>
                    <a:pt x="68532" y="190500"/>
                  </a:cubicBezTo>
                  <a:cubicBezTo>
                    <a:pt x="90757" y="189442"/>
                    <a:pt x="112965" y="187916"/>
                    <a:pt x="135207" y="187325"/>
                  </a:cubicBezTo>
                  <a:cubicBezTo>
                    <a:pt x="232562" y="184740"/>
                    <a:pt x="330099" y="186926"/>
                    <a:pt x="427307" y="180975"/>
                  </a:cubicBezTo>
                  <a:cubicBezTo>
                    <a:pt x="434924" y="180509"/>
                    <a:pt x="440007" y="172508"/>
                    <a:pt x="446357" y="168275"/>
                  </a:cubicBezTo>
                  <a:cubicBezTo>
                    <a:pt x="463354" y="156944"/>
                    <a:pt x="453184" y="164623"/>
                    <a:pt x="474932" y="142875"/>
                  </a:cubicBezTo>
                  <a:cubicBezTo>
                    <a:pt x="487155" y="130652"/>
                    <a:pt x="481966" y="137086"/>
                    <a:pt x="490807" y="123825"/>
                  </a:cubicBezTo>
                  <a:cubicBezTo>
                    <a:pt x="496985" y="99111"/>
                    <a:pt x="497391" y="103004"/>
                    <a:pt x="490807" y="63500"/>
                  </a:cubicBezTo>
                  <a:cubicBezTo>
                    <a:pt x="490026" y="58816"/>
                    <a:pt x="477671" y="46580"/>
                    <a:pt x="474932" y="44450"/>
                  </a:cubicBezTo>
                  <a:cubicBezTo>
                    <a:pt x="468908" y="39765"/>
                    <a:pt x="462232" y="35983"/>
                    <a:pt x="455882" y="31750"/>
                  </a:cubicBezTo>
                  <a:cubicBezTo>
                    <a:pt x="452707" y="29633"/>
                    <a:pt x="449977" y="26607"/>
                    <a:pt x="446357" y="25400"/>
                  </a:cubicBezTo>
                  <a:cubicBezTo>
                    <a:pt x="443182" y="24342"/>
                    <a:pt x="439825" y="23722"/>
                    <a:pt x="436832" y="22225"/>
                  </a:cubicBezTo>
                  <a:cubicBezTo>
                    <a:pt x="433419" y="20518"/>
                    <a:pt x="431093" y="16348"/>
                    <a:pt x="427307" y="15875"/>
                  </a:cubicBezTo>
                  <a:cubicBezTo>
                    <a:pt x="405229" y="13115"/>
                    <a:pt x="382857" y="13758"/>
                    <a:pt x="360632" y="12700"/>
                  </a:cubicBezTo>
                  <a:cubicBezTo>
                    <a:pt x="336691" y="4720"/>
                    <a:pt x="366201" y="15485"/>
                    <a:pt x="341582" y="3175"/>
                  </a:cubicBezTo>
                  <a:cubicBezTo>
                    <a:pt x="338589" y="1678"/>
                    <a:pt x="335232" y="1058"/>
                    <a:pt x="332057" y="0"/>
                  </a:cubicBezTo>
                  <a:cubicBezTo>
                    <a:pt x="328882" y="2117"/>
                    <a:pt x="326019" y="4800"/>
                    <a:pt x="322532" y="6350"/>
                  </a:cubicBezTo>
                  <a:cubicBezTo>
                    <a:pt x="316415" y="9068"/>
                    <a:pt x="303482" y="12700"/>
                    <a:pt x="303482" y="12700"/>
                  </a:cubicBezTo>
                  <a:cubicBezTo>
                    <a:pt x="283374" y="11642"/>
                    <a:pt x="263210" y="11348"/>
                    <a:pt x="243157" y="9525"/>
                  </a:cubicBezTo>
                  <a:cubicBezTo>
                    <a:pt x="239824" y="9222"/>
                    <a:pt x="236879" y="7162"/>
                    <a:pt x="233632" y="6350"/>
                  </a:cubicBezTo>
                  <a:cubicBezTo>
                    <a:pt x="224757" y="4131"/>
                    <a:pt x="207199" y="1415"/>
                    <a:pt x="198707" y="0"/>
                  </a:cubicBezTo>
                  <a:cubicBezTo>
                    <a:pt x="169074" y="1058"/>
                    <a:pt x="139398" y="1266"/>
                    <a:pt x="109807" y="3175"/>
                  </a:cubicBezTo>
                  <a:cubicBezTo>
                    <a:pt x="55407" y="6685"/>
                    <a:pt x="96578" y="1587"/>
                    <a:pt x="90757" y="3175"/>
                  </a:cubicBezTo>
                  <a:close/>
                </a:path>
              </a:pathLst>
            </a:custGeom>
            <a:gradFill flip="none" rotWithShape="1">
              <a:gsLst>
                <a:gs pos="0">
                  <a:srgbClr val="122E2A"/>
                </a:gs>
                <a:gs pos="100000">
                  <a:srgbClr val="10221F"/>
                </a:gs>
              </a:gsLst>
              <a:lin ang="16200000" scaled="0"/>
              <a:tileRect/>
            </a:gradFill>
            <a:ln>
              <a:noFill/>
            </a:ln>
            <a:effectLst>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585963" y="2710827"/>
              <a:ext cx="687896"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10.6 </a:t>
              </a:r>
              <a:r>
                <a:rPr lang="en-US" sz="850" b="1" dirty="0" smtClean="0">
                  <a:solidFill>
                    <a:schemeClr val="bg1"/>
                  </a:solidFill>
                </a:rPr>
                <a:t>GHz</a:t>
              </a:r>
              <a:endParaRPr lang="en-US" sz="850" b="1" dirty="0">
                <a:solidFill>
                  <a:schemeClr val="bg1"/>
                </a:solidFill>
              </a:endParaRPr>
            </a:p>
          </p:txBody>
        </p:sp>
        <p:sp>
          <p:nvSpPr>
            <p:cNvPr id="18" name="Rectangle 17"/>
            <p:cNvSpPr/>
            <p:nvPr/>
          </p:nvSpPr>
          <p:spPr>
            <a:xfrm>
              <a:off x="2308224" y="2787020"/>
              <a:ext cx="365125" cy="88900"/>
            </a:xfrm>
            <a:prstGeom prst="rect">
              <a:avLst/>
            </a:prstGeom>
            <a:gradFill flip="none" rotWithShape="1">
              <a:gsLst>
                <a:gs pos="0">
                  <a:srgbClr val="144121"/>
                </a:gs>
                <a:gs pos="100000">
                  <a:srgbClr val="194C2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308224" y="2869570"/>
              <a:ext cx="365125" cy="99055"/>
            </a:xfrm>
            <a:prstGeom prst="rect">
              <a:avLst/>
            </a:prstGeom>
            <a:gradFill flip="none" rotWithShape="1">
              <a:gsLst>
                <a:gs pos="0">
                  <a:srgbClr val="194C2B"/>
                </a:gs>
                <a:gs pos="100000">
                  <a:srgbClr val="1F6834"/>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208305" y="2709031"/>
              <a:ext cx="687896"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18.7 </a:t>
              </a:r>
              <a:r>
                <a:rPr lang="en-US" sz="850" b="1" dirty="0" smtClean="0">
                  <a:solidFill>
                    <a:schemeClr val="bg1"/>
                  </a:solidFill>
                </a:rPr>
                <a:t>GHz</a:t>
              </a:r>
              <a:endParaRPr lang="en-US" sz="850" b="1" dirty="0">
                <a:solidFill>
                  <a:schemeClr val="bg1"/>
                </a:solidFill>
              </a:endParaRPr>
            </a:p>
          </p:txBody>
        </p:sp>
        <p:sp>
          <p:nvSpPr>
            <p:cNvPr id="20" name="Rectangle 19"/>
            <p:cNvSpPr/>
            <p:nvPr/>
          </p:nvSpPr>
          <p:spPr>
            <a:xfrm>
              <a:off x="2766059" y="2769028"/>
              <a:ext cx="716916" cy="193248"/>
            </a:xfrm>
            <a:custGeom>
              <a:avLst/>
              <a:gdLst>
                <a:gd name="connsiteX0" fmla="*/ 0 w 478791"/>
                <a:gd name="connsiteY0" fmla="*/ 0 h 199598"/>
                <a:gd name="connsiteX1" fmla="*/ 478791 w 478791"/>
                <a:gd name="connsiteY1" fmla="*/ 0 h 199598"/>
                <a:gd name="connsiteX2" fmla="*/ 478791 w 478791"/>
                <a:gd name="connsiteY2" fmla="*/ 199598 h 199598"/>
                <a:gd name="connsiteX3" fmla="*/ 0 w 478791"/>
                <a:gd name="connsiteY3" fmla="*/ 199598 h 199598"/>
                <a:gd name="connsiteX4" fmla="*/ 0 w 478791"/>
                <a:gd name="connsiteY4" fmla="*/ 0 h 199598"/>
                <a:gd name="connsiteX0" fmla="*/ 22225 w 478791"/>
                <a:gd name="connsiteY0" fmla="*/ 22225 h 199598"/>
                <a:gd name="connsiteX1" fmla="*/ 478791 w 478791"/>
                <a:gd name="connsiteY1" fmla="*/ 0 h 199598"/>
                <a:gd name="connsiteX2" fmla="*/ 478791 w 478791"/>
                <a:gd name="connsiteY2" fmla="*/ 199598 h 199598"/>
                <a:gd name="connsiteX3" fmla="*/ 0 w 478791"/>
                <a:gd name="connsiteY3" fmla="*/ 199598 h 199598"/>
                <a:gd name="connsiteX4" fmla="*/ 22225 w 478791"/>
                <a:gd name="connsiteY4" fmla="*/ 22225 h 199598"/>
                <a:gd name="connsiteX0" fmla="*/ 22225 w 615316"/>
                <a:gd name="connsiteY0" fmla="*/ 15875 h 193248"/>
                <a:gd name="connsiteX1" fmla="*/ 615316 w 615316"/>
                <a:gd name="connsiteY1" fmla="*/ 0 h 193248"/>
                <a:gd name="connsiteX2" fmla="*/ 478791 w 615316"/>
                <a:gd name="connsiteY2" fmla="*/ 193248 h 193248"/>
                <a:gd name="connsiteX3" fmla="*/ 0 w 615316"/>
                <a:gd name="connsiteY3" fmla="*/ 193248 h 193248"/>
                <a:gd name="connsiteX4" fmla="*/ 22225 w 615316"/>
                <a:gd name="connsiteY4" fmla="*/ 15875 h 193248"/>
                <a:gd name="connsiteX0" fmla="*/ 22225 w 615316"/>
                <a:gd name="connsiteY0" fmla="*/ 15875 h 193248"/>
                <a:gd name="connsiteX1" fmla="*/ 615316 w 615316"/>
                <a:gd name="connsiteY1" fmla="*/ 0 h 193248"/>
                <a:gd name="connsiteX2" fmla="*/ 520066 w 615316"/>
                <a:gd name="connsiteY2" fmla="*/ 193248 h 193248"/>
                <a:gd name="connsiteX3" fmla="*/ 0 w 615316"/>
                <a:gd name="connsiteY3" fmla="*/ 193248 h 193248"/>
                <a:gd name="connsiteX4" fmla="*/ 22225 w 615316"/>
                <a:gd name="connsiteY4" fmla="*/ 15875 h 193248"/>
                <a:gd name="connsiteX0" fmla="*/ 117475 w 710566"/>
                <a:gd name="connsiteY0" fmla="*/ 15875 h 193248"/>
                <a:gd name="connsiteX1" fmla="*/ 710566 w 710566"/>
                <a:gd name="connsiteY1" fmla="*/ 0 h 193248"/>
                <a:gd name="connsiteX2" fmla="*/ 615316 w 710566"/>
                <a:gd name="connsiteY2" fmla="*/ 193248 h 193248"/>
                <a:gd name="connsiteX3" fmla="*/ 0 w 710566"/>
                <a:gd name="connsiteY3" fmla="*/ 177373 h 193248"/>
                <a:gd name="connsiteX4" fmla="*/ 117475 w 710566"/>
                <a:gd name="connsiteY4" fmla="*/ 15875 h 193248"/>
                <a:gd name="connsiteX0" fmla="*/ 130175 w 710566"/>
                <a:gd name="connsiteY0" fmla="*/ 9525 h 193248"/>
                <a:gd name="connsiteX1" fmla="*/ 710566 w 710566"/>
                <a:gd name="connsiteY1" fmla="*/ 0 h 193248"/>
                <a:gd name="connsiteX2" fmla="*/ 615316 w 710566"/>
                <a:gd name="connsiteY2" fmla="*/ 193248 h 193248"/>
                <a:gd name="connsiteX3" fmla="*/ 0 w 710566"/>
                <a:gd name="connsiteY3" fmla="*/ 177373 h 193248"/>
                <a:gd name="connsiteX4" fmla="*/ 130175 w 710566"/>
                <a:gd name="connsiteY4" fmla="*/ 9525 h 193248"/>
                <a:gd name="connsiteX0" fmla="*/ 136525 w 716916"/>
                <a:gd name="connsiteY0" fmla="*/ 9525 h 193248"/>
                <a:gd name="connsiteX1" fmla="*/ 716916 w 716916"/>
                <a:gd name="connsiteY1" fmla="*/ 0 h 193248"/>
                <a:gd name="connsiteX2" fmla="*/ 621666 w 716916"/>
                <a:gd name="connsiteY2" fmla="*/ 193248 h 193248"/>
                <a:gd name="connsiteX3" fmla="*/ 0 w 716916"/>
                <a:gd name="connsiteY3" fmla="*/ 190073 h 193248"/>
                <a:gd name="connsiteX4" fmla="*/ 136525 w 716916"/>
                <a:gd name="connsiteY4" fmla="*/ 9525 h 193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16" h="193248">
                  <a:moveTo>
                    <a:pt x="136525" y="9525"/>
                  </a:moveTo>
                  <a:lnTo>
                    <a:pt x="716916" y="0"/>
                  </a:lnTo>
                  <a:lnTo>
                    <a:pt x="621666" y="193248"/>
                  </a:lnTo>
                  <a:lnTo>
                    <a:pt x="0" y="190073"/>
                  </a:lnTo>
                  <a:lnTo>
                    <a:pt x="136525" y="9525"/>
                  </a:lnTo>
                  <a:close/>
                </a:path>
              </a:pathLst>
            </a:custGeom>
            <a:gradFill flip="none" rotWithShape="1">
              <a:gsLst>
                <a:gs pos="0">
                  <a:srgbClr val="0E1C1B"/>
                </a:gs>
                <a:gs pos="100000">
                  <a:srgbClr val="112B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533775" y="2780670"/>
              <a:ext cx="368300" cy="88900"/>
            </a:xfrm>
            <a:prstGeom prst="rect">
              <a:avLst/>
            </a:prstGeom>
            <a:gradFill flip="none" rotWithShape="1">
              <a:gsLst>
                <a:gs pos="0">
                  <a:srgbClr val="194925"/>
                </a:gs>
                <a:gs pos="100000">
                  <a:srgbClr val="1B5B2D"/>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387725" y="2863220"/>
              <a:ext cx="638175" cy="108580"/>
            </a:xfrm>
            <a:custGeom>
              <a:avLst/>
              <a:gdLst>
                <a:gd name="connsiteX0" fmla="*/ 0 w 555625"/>
                <a:gd name="connsiteY0" fmla="*/ 0 h 105405"/>
                <a:gd name="connsiteX1" fmla="*/ 555625 w 555625"/>
                <a:gd name="connsiteY1" fmla="*/ 0 h 105405"/>
                <a:gd name="connsiteX2" fmla="*/ 555625 w 555625"/>
                <a:gd name="connsiteY2" fmla="*/ 105405 h 105405"/>
                <a:gd name="connsiteX3" fmla="*/ 0 w 555625"/>
                <a:gd name="connsiteY3" fmla="*/ 105405 h 105405"/>
                <a:gd name="connsiteX4" fmla="*/ 0 w 555625"/>
                <a:gd name="connsiteY4" fmla="*/ 0 h 105405"/>
                <a:gd name="connsiteX0" fmla="*/ 34925 w 590550"/>
                <a:gd name="connsiteY0" fmla="*/ 0 h 105405"/>
                <a:gd name="connsiteX1" fmla="*/ 590550 w 590550"/>
                <a:gd name="connsiteY1" fmla="*/ 0 h 105405"/>
                <a:gd name="connsiteX2" fmla="*/ 590550 w 590550"/>
                <a:gd name="connsiteY2" fmla="*/ 105405 h 105405"/>
                <a:gd name="connsiteX3" fmla="*/ 0 w 590550"/>
                <a:gd name="connsiteY3" fmla="*/ 105405 h 105405"/>
                <a:gd name="connsiteX4" fmla="*/ 34925 w 590550"/>
                <a:gd name="connsiteY4" fmla="*/ 0 h 105405"/>
                <a:gd name="connsiteX0" fmla="*/ 47625 w 603250"/>
                <a:gd name="connsiteY0" fmla="*/ 0 h 108580"/>
                <a:gd name="connsiteX1" fmla="*/ 603250 w 603250"/>
                <a:gd name="connsiteY1" fmla="*/ 0 h 108580"/>
                <a:gd name="connsiteX2" fmla="*/ 603250 w 603250"/>
                <a:gd name="connsiteY2" fmla="*/ 105405 h 108580"/>
                <a:gd name="connsiteX3" fmla="*/ 0 w 603250"/>
                <a:gd name="connsiteY3" fmla="*/ 108580 h 108580"/>
                <a:gd name="connsiteX4" fmla="*/ 47625 w 603250"/>
                <a:gd name="connsiteY4" fmla="*/ 0 h 108580"/>
                <a:gd name="connsiteX0" fmla="*/ 47625 w 609600"/>
                <a:gd name="connsiteY0" fmla="*/ 0 h 108580"/>
                <a:gd name="connsiteX1" fmla="*/ 603250 w 609600"/>
                <a:gd name="connsiteY1" fmla="*/ 0 h 108580"/>
                <a:gd name="connsiteX2" fmla="*/ 609600 w 609600"/>
                <a:gd name="connsiteY2" fmla="*/ 108580 h 108580"/>
                <a:gd name="connsiteX3" fmla="*/ 0 w 609600"/>
                <a:gd name="connsiteY3" fmla="*/ 108580 h 108580"/>
                <a:gd name="connsiteX4" fmla="*/ 47625 w 609600"/>
                <a:gd name="connsiteY4" fmla="*/ 0 h 108580"/>
                <a:gd name="connsiteX0" fmla="*/ 47625 w 638175"/>
                <a:gd name="connsiteY0" fmla="*/ 0 h 108580"/>
                <a:gd name="connsiteX1" fmla="*/ 638175 w 638175"/>
                <a:gd name="connsiteY1" fmla="*/ 3175 h 108580"/>
                <a:gd name="connsiteX2" fmla="*/ 609600 w 638175"/>
                <a:gd name="connsiteY2" fmla="*/ 108580 h 108580"/>
                <a:gd name="connsiteX3" fmla="*/ 0 w 638175"/>
                <a:gd name="connsiteY3" fmla="*/ 108580 h 108580"/>
                <a:gd name="connsiteX4" fmla="*/ 47625 w 638175"/>
                <a:gd name="connsiteY4" fmla="*/ 0 h 10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75" h="108580">
                  <a:moveTo>
                    <a:pt x="47625" y="0"/>
                  </a:moveTo>
                  <a:lnTo>
                    <a:pt x="638175" y="3175"/>
                  </a:lnTo>
                  <a:lnTo>
                    <a:pt x="609600" y="108580"/>
                  </a:lnTo>
                  <a:lnTo>
                    <a:pt x="0" y="108580"/>
                  </a:lnTo>
                  <a:lnTo>
                    <a:pt x="47625" y="0"/>
                  </a:lnTo>
                  <a:close/>
                </a:path>
              </a:pathLst>
            </a:custGeom>
            <a:gradFill flip="none" rotWithShape="1">
              <a:gsLst>
                <a:gs pos="0">
                  <a:srgbClr val="1B5B2D"/>
                </a:gs>
                <a:gs pos="100000">
                  <a:srgbClr val="247639"/>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108450" y="2780040"/>
              <a:ext cx="368300" cy="105405"/>
            </a:xfrm>
            <a:prstGeom prst="rect">
              <a:avLst/>
            </a:prstGeom>
            <a:gradFill flip="none" rotWithShape="1">
              <a:gsLst>
                <a:gs pos="0">
                  <a:srgbClr val="254836"/>
                </a:gs>
                <a:gs pos="100000">
                  <a:srgbClr val="2D5841"/>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108450" y="2882270"/>
              <a:ext cx="368300" cy="86355"/>
            </a:xfrm>
            <a:prstGeom prst="rect">
              <a:avLst/>
            </a:prstGeom>
            <a:gradFill flip="none" rotWithShape="1">
              <a:gsLst>
                <a:gs pos="0">
                  <a:srgbClr val="2A5741"/>
                </a:gs>
                <a:gs pos="100000">
                  <a:srgbClr val="386D52"/>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635501" y="2776864"/>
              <a:ext cx="517524" cy="86355"/>
            </a:xfrm>
            <a:prstGeom prst="rect">
              <a:avLst/>
            </a:prstGeom>
            <a:gradFill flip="none" rotWithShape="1">
              <a:gsLst>
                <a:gs pos="0">
                  <a:srgbClr val="08191E"/>
                </a:gs>
                <a:gs pos="100000">
                  <a:srgbClr val="01112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610100" y="2852433"/>
              <a:ext cx="596899" cy="119366"/>
            </a:xfrm>
            <a:custGeom>
              <a:avLst/>
              <a:gdLst>
                <a:gd name="connsiteX0" fmla="*/ 0 w 457199"/>
                <a:gd name="connsiteY0" fmla="*/ 0 h 106666"/>
                <a:gd name="connsiteX1" fmla="*/ 457199 w 457199"/>
                <a:gd name="connsiteY1" fmla="*/ 0 h 106666"/>
                <a:gd name="connsiteX2" fmla="*/ 457199 w 457199"/>
                <a:gd name="connsiteY2" fmla="*/ 106666 h 106666"/>
                <a:gd name="connsiteX3" fmla="*/ 0 w 457199"/>
                <a:gd name="connsiteY3" fmla="*/ 106666 h 106666"/>
                <a:gd name="connsiteX4" fmla="*/ 0 w 457199"/>
                <a:gd name="connsiteY4" fmla="*/ 0 h 106666"/>
                <a:gd name="connsiteX0" fmla="*/ 47625 w 504824"/>
                <a:gd name="connsiteY0" fmla="*/ 0 h 106666"/>
                <a:gd name="connsiteX1" fmla="*/ 504824 w 504824"/>
                <a:gd name="connsiteY1" fmla="*/ 0 h 106666"/>
                <a:gd name="connsiteX2" fmla="*/ 504824 w 504824"/>
                <a:gd name="connsiteY2" fmla="*/ 106666 h 106666"/>
                <a:gd name="connsiteX3" fmla="*/ 0 w 504824"/>
                <a:gd name="connsiteY3" fmla="*/ 106666 h 106666"/>
                <a:gd name="connsiteX4" fmla="*/ 47625 w 504824"/>
                <a:gd name="connsiteY4" fmla="*/ 0 h 106666"/>
                <a:gd name="connsiteX0" fmla="*/ 0 w 504824"/>
                <a:gd name="connsiteY0" fmla="*/ 0 h 109841"/>
                <a:gd name="connsiteX1" fmla="*/ 504824 w 504824"/>
                <a:gd name="connsiteY1" fmla="*/ 3175 h 109841"/>
                <a:gd name="connsiteX2" fmla="*/ 504824 w 504824"/>
                <a:gd name="connsiteY2" fmla="*/ 109841 h 109841"/>
                <a:gd name="connsiteX3" fmla="*/ 0 w 504824"/>
                <a:gd name="connsiteY3" fmla="*/ 109841 h 109841"/>
                <a:gd name="connsiteX4" fmla="*/ 0 w 504824"/>
                <a:gd name="connsiteY4" fmla="*/ 0 h 109841"/>
                <a:gd name="connsiteX0" fmla="*/ 0 w 511174"/>
                <a:gd name="connsiteY0" fmla="*/ 0 h 109841"/>
                <a:gd name="connsiteX1" fmla="*/ 511174 w 511174"/>
                <a:gd name="connsiteY1" fmla="*/ 3175 h 109841"/>
                <a:gd name="connsiteX2" fmla="*/ 511174 w 511174"/>
                <a:gd name="connsiteY2" fmla="*/ 109841 h 109841"/>
                <a:gd name="connsiteX3" fmla="*/ 6350 w 511174"/>
                <a:gd name="connsiteY3" fmla="*/ 109841 h 109841"/>
                <a:gd name="connsiteX4" fmla="*/ 0 w 511174"/>
                <a:gd name="connsiteY4" fmla="*/ 0 h 109841"/>
                <a:gd name="connsiteX0" fmla="*/ 0 w 571499"/>
                <a:gd name="connsiteY0" fmla="*/ 3175 h 113016"/>
                <a:gd name="connsiteX1" fmla="*/ 571499 w 571499"/>
                <a:gd name="connsiteY1" fmla="*/ 0 h 113016"/>
                <a:gd name="connsiteX2" fmla="*/ 511174 w 571499"/>
                <a:gd name="connsiteY2" fmla="*/ 113016 h 113016"/>
                <a:gd name="connsiteX3" fmla="*/ 6350 w 571499"/>
                <a:gd name="connsiteY3" fmla="*/ 113016 h 113016"/>
                <a:gd name="connsiteX4" fmla="*/ 0 w 571499"/>
                <a:gd name="connsiteY4" fmla="*/ 3175 h 113016"/>
                <a:gd name="connsiteX0" fmla="*/ 0 w 603249"/>
                <a:gd name="connsiteY0" fmla="*/ 3175 h 113016"/>
                <a:gd name="connsiteX1" fmla="*/ 571499 w 603249"/>
                <a:gd name="connsiteY1" fmla="*/ 0 h 113016"/>
                <a:gd name="connsiteX2" fmla="*/ 603249 w 603249"/>
                <a:gd name="connsiteY2" fmla="*/ 113016 h 113016"/>
                <a:gd name="connsiteX3" fmla="*/ 6350 w 603249"/>
                <a:gd name="connsiteY3" fmla="*/ 113016 h 113016"/>
                <a:gd name="connsiteX4" fmla="*/ 0 w 603249"/>
                <a:gd name="connsiteY4" fmla="*/ 3175 h 113016"/>
                <a:gd name="connsiteX0" fmla="*/ 0 w 603249"/>
                <a:gd name="connsiteY0" fmla="*/ 3175 h 113016"/>
                <a:gd name="connsiteX1" fmla="*/ 571499 w 603249"/>
                <a:gd name="connsiteY1" fmla="*/ 0 h 113016"/>
                <a:gd name="connsiteX2" fmla="*/ 603249 w 603249"/>
                <a:gd name="connsiteY2" fmla="*/ 113016 h 113016"/>
                <a:gd name="connsiteX3" fmla="*/ 0 w 603249"/>
                <a:gd name="connsiteY3" fmla="*/ 109841 h 113016"/>
                <a:gd name="connsiteX4" fmla="*/ 0 w 603249"/>
                <a:gd name="connsiteY4" fmla="*/ 3175 h 113016"/>
                <a:gd name="connsiteX0" fmla="*/ 0 w 596899"/>
                <a:gd name="connsiteY0" fmla="*/ 3175 h 119366"/>
                <a:gd name="connsiteX1" fmla="*/ 571499 w 596899"/>
                <a:gd name="connsiteY1" fmla="*/ 0 h 119366"/>
                <a:gd name="connsiteX2" fmla="*/ 596899 w 596899"/>
                <a:gd name="connsiteY2" fmla="*/ 119366 h 119366"/>
                <a:gd name="connsiteX3" fmla="*/ 0 w 596899"/>
                <a:gd name="connsiteY3" fmla="*/ 109841 h 119366"/>
                <a:gd name="connsiteX4" fmla="*/ 0 w 596899"/>
                <a:gd name="connsiteY4" fmla="*/ 3175 h 119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899" h="119366">
                  <a:moveTo>
                    <a:pt x="0" y="3175"/>
                  </a:moveTo>
                  <a:lnTo>
                    <a:pt x="571499" y="0"/>
                  </a:lnTo>
                  <a:lnTo>
                    <a:pt x="596899" y="119366"/>
                  </a:lnTo>
                  <a:lnTo>
                    <a:pt x="0" y="109841"/>
                  </a:lnTo>
                  <a:lnTo>
                    <a:pt x="0" y="3175"/>
                  </a:lnTo>
                  <a:close/>
                </a:path>
              </a:pathLst>
            </a:custGeom>
            <a:gradFill flip="none" rotWithShape="1">
              <a:gsLst>
                <a:gs pos="100000">
                  <a:srgbClr val="22483F"/>
                </a:gs>
                <a:gs pos="70000">
                  <a:srgbClr val="03132A"/>
                </a:gs>
              </a:gsLst>
              <a:lin ang="58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260976" y="2773690"/>
              <a:ext cx="384174" cy="86355"/>
            </a:xfrm>
            <a:prstGeom prst="rect">
              <a:avLst/>
            </a:prstGeom>
            <a:gradFill flip="none" rotWithShape="1">
              <a:gsLst>
                <a:gs pos="0">
                  <a:srgbClr val="3A5745"/>
                </a:gs>
                <a:gs pos="100000">
                  <a:srgbClr val="47715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260976" y="2855609"/>
              <a:ext cx="384174" cy="106667"/>
            </a:xfrm>
            <a:prstGeom prst="rect">
              <a:avLst/>
            </a:prstGeom>
            <a:gradFill flip="none" rotWithShape="1">
              <a:gsLst>
                <a:gs pos="91000">
                  <a:srgbClr val="508266"/>
                </a:gs>
                <a:gs pos="0">
                  <a:srgbClr val="497057"/>
                </a:gs>
              </a:gsLst>
              <a:lin ang="57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708650" y="2773690"/>
              <a:ext cx="622300" cy="111755"/>
            </a:xfrm>
            <a:custGeom>
              <a:avLst/>
              <a:gdLst>
                <a:gd name="connsiteX0" fmla="*/ 0 w 460375"/>
                <a:gd name="connsiteY0" fmla="*/ 0 h 105405"/>
                <a:gd name="connsiteX1" fmla="*/ 460375 w 460375"/>
                <a:gd name="connsiteY1" fmla="*/ 0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0 h 105405"/>
                <a:gd name="connsiteX1" fmla="*/ 431800 w 460375"/>
                <a:gd name="connsiteY1" fmla="*/ 15875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0 h 105405"/>
                <a:gd name="connsiteX1" fmla="*/ 438150 w 460375"/>
                <a:gd name="connsiteY1" fmla="*/ 3175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6350 h 111755"/>
                <a:gd name="connsiteX1" fmla="*/ 444500 w 460375"/>
                <a:gd name="connsiteY1" fmla="*/ 0 h 111755"/>
                <a:gd name="connsiteX2" fmla="*/ 460375 w 460375"/>
                <a:gd name="connsiteY2" fmla="*/ 111755 h 111755"/>
                <a:gd name="connsiteX3" fmla="*/ 0 w 460375"/>
                <a:gd name="connsiteY3" fmla="*/ 111755 h 111755"/>
                <a:gd name="connsiteX4" fmla="*/ 0 w 460375"/>
                <a:gd name="connsiteY4" fmla="*/ 6350 h 111755"/>
                <a:gd name="connsiteX0" fmla="*/ 0 w 473075"/>
                <a:gd name="connsiteY0" fmla="*/ 6350 h 111755"/>
                <a:gd name="connsiteX1" fmla="*/ 444500 w 473075"/>
                <a:gd name="connsiteY1" fmla="*/ 0 h 111755"/>
                <a:gd name="connsiteX2" fmla="*/ 473075 w 473075"/>
                <a:gd name="connsiteY2" fmla="*/ 111755 h 111755"/>
                <a:gd name="connsiteX3" fmla="*/ 0 w 473075"/>
                <a:gd name="connsiteY3" fmla="*/ 111755 h 111755"/>
                <a:gd name="connsiteX4" fmla="*/ 0 w 473075"/>
                <a:gd name="connsiteY4" fmla="*/ 6350 h 111755"/>
                <a:gd name="connsiteX0" fmla="*/ 0 w 460375"/>
                <a:gd name="connsiteY0" fmla="*/ 6350 h 111755"/>
                <a:gd name="connsiteX1" fmla="*/ 444500 w 460375"/>
                <a:gd name="connsiteY1" fmla="*/ 0 h 111755"/>
                <a:gd name="connsiteX2" fmla="*/ 460375 w 460375"/>
                <a:gd name="connsiteY2" fmla="*/ 111755 h 111755"/>
                <a:gd name="connsiteX3" fmla="*/ 0 w 460375"/>
                <a:gd name="connsiteY3" fmla="*/ 111755 h 111755"/>
                <a:gd name="connsiteX4" fmla="*/ 0 w 460375"/>
                <a:gd name="connsiteY4" fmla="*/ 6350 h 111755"/>
                <a:gd name="connsiteX0" fmla="*/ 0 w 542925"/>
                <a:gd name="connsiteY0" fmla="*/ 0 h 111755"/>
                <a:gd name="connsiteX1" fmla="*/ 527050 w 542925"/>
                <a:gd name="connsiteY1" fmla="*/ 0 h 111755"/>
                <a:gd name="connsiteX2" fmla="*/ 542925 w 542925"/>
                <a:gd name="connsiteY2" fmla="*/ 111755 h 111755"/>
                <a:gd name="connsiteX3" fmla="*/ 82550 w 542925"/>
                <a:gd name="connsiteY3" fmla="*/ 111755 h 111755"/>
                <a:gd name="connsiteX4" fmla="*/ 0 w 542925"/>
                <a:gd name="connsiteY4" fmla="*/ 0 h 111755"/>
                <a:gd name="connsiteX0" fmla="*/ 0 w 542925"/>
                <a:gd name="connsiteY0" fmla="*/ 0 h 111755"/>
                <a:gd name="connsiteX1" fmla="*/ 527050 w 542925"/>
                <a:gd name="connsiteY1" fmla="*/ 0 h 111755"/>
                <a:gd name="connsiteX2" fmla="*/ 542925 w 542925"/>
                <a:gd name="connsiteY2" fmla="*/ 111755 h 111755"/>
                <a:gd name="connsiteX3" fmla="*/ 57150 w 542925"/>
                <a:gd name="connsiteY3" fmla="*/ 111755 h 111755"/>
                <a:gd name="connsiteX4" fmla="*/ 0 w 542925"/>
                <a:gd name="connsiteY4" fmla="*/ 0 h 111755"/>
                <a:gd name="connsiteX0" fmla="*/ 0 w 622300"/>
                <a:gd name="connsiteY0" fmla="*/ 0 h 111755"/>
                <a:gd name="connsiteX1" fmla="*/ 527050 w 622300"/>
                <a:gd name="connsiteY1" fmla="*/ 0 h 111755"/>
                <a:gd name="connsiteX2" fmla="*/ 622300 w 622300"/>
                <a:gd name="connsiteY2" fmla="*/ 111755 h 111755"/>
                <a:gd name="connsiteX3" fmla="*/ 57150 w 622300"/>
                <a:gd name="connsiteY3" fmla="*/ 111755 h 111755"/>
                <a:gd name="connsiteX4" fmla="*/ 0 w 622300"/>
                <a:gd name="connsiteY4" fmla="*/ 0 h 11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111755">
                  <a:moveTo>
                    <a:pt x="0" y="0"/>
                  </a:moveTo>
                  <a:lnTo>
                    <a:pt x="527050" y="0"/>
                  </a:lnTo>
                  <a:lnTo>
                    <a:pt x="622300" y="111755"/>
                  </a:lnTo>
                  <a:lnTo>
                    <a:pt x="57150" y="111755"/>
                  </a:lnTo>
                  <a:lnTo>
                    <a:pt x="0" y="0"/>
                  </a:lnTo>
                  <a:close/>
                </a:path>
              </a:pathLst>
            </a:custGeom>
            <a:gradFill flip="none" rotWithShape="1">
              <a:gsLst>
                <a:gs pos="0">
                  <a:srgbClr val="1A362D"/>
                </a:gs>
                <a:gs pos="100000">
                  <a:srgbClr val="1F493E"/>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759450" y="2875919"/>
              <a:ext cx="628650" cy="99055"/>
            </a:xfrm>
            <a:custGeom>
              <a:avLst/>
              <a:gdLst>
                <a:gd name="connsiteX0" fmla="*/ 0 w 460375"/>
                <a:gd name="connsiteY0" fmla="*/ 0 h 105405"/>
                <a:gd name="connsiteX1" fmla="*/ 460375 w 460375"/>
                <a:gd name="connsiteY1" fmla="*/ 0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0 h 105405"/>
                <a:gd name="connsiteX1" fmla="*/ 460375 w 460375"/>
                <a:gd name="connsiteY1" fmla="*/ 0 h 105405"/>
                <a:gd name="connsiteX2" fmla="*/ 460375 w 460375"/>
                <a:gd name="connsiteY2" fmla="*/ 105405 h 105405"/>
                <a:gd name="connsiteX3" fmla="*/ 19050 w 460375"/>
                <a:gd name="connsiteY3" fmla="*/ 95880 h 105405"/>
                <a:gd name="connsiteX4" fmla="*/ 0 w 460375"/>
                <a:gd name="connsiteY4" fmla="*/ 0 h 105405"/>
                <a:gd name="connsiteX0" fmla="*/ 0 w 596900"/>
                <a:gd name="connsiteY0" fmla="*/ 0 h 95880"/>
                <a:gd name="connsiteX1" fmla="*/ 460375 w 596900"/>
                <a:gd name="connsiteY1" fmla="*/ 0 h 95880"/>
                <a:gd name="connsiteX2" fmla="*/ 596900 w 596900"/>
                <a:gd name="connsiteY2" fmla="*/ 95880 h 95880"/>
                <a:gd name="connsiteX3" fmla="*/ 19050 w 596900"/>
                <a:gd name="connsiteY3" fmla="*/ 95880 h 95880"/>
                <a:gd name="connsiteX4" fmla="*/ 0 w 596900"/>
                <a:gd name="connsiteY4" fmla="*/ 0 h 95880"/>
                <a:gd name="connsiteX0" fmla="*/ 0 w 596900"/>
                <a:gd name="connsiteY0" fmla="*/ 3175 h 99055"/>
                <a:gd name="connsiteX1" fmla="*/ 533400 w 596900"/>
                <a:gd name="connsiteY1" fmla="*/ 0 h 99055"/>
                <a:gd name="connsiteX2" fmla="*/ 596900 w 596900"/>
                <a:gd name="connsiteY2" fmla="*/ 99055 h 99055"/>
                <a:gd name="connsiteX3" fmla="*/ 19050 w 596900"/>
                <a:gd name="connsiteY3" fmla="*/ 99055 h 99055"/>
                <a:gd name="connsiteX4" fmla="*/ 0 w 596900"/>
                <a:gd name="connsiteY4" fmla="*/ 3175 h 99055"/>
                <a:gd name="connsiteX0" fmla="*/ 0 w 628650"/>
                <a:gd name="connsiteY0" fmla="*/ 6350 h 99055"/>
                <a:gd name="connsiteX1" fmla="*/ 565150 w 628650"/>
                <a:gd name="connsiteY1" fmla="*/ 0 h 99055"/>
                <a:gd name="connsiteX2" fmla="*/ 628650 w 628650"/>
                <a:gd name="connsiteY2" fmla="*/ 99055 h 99055"/>
                <a:gd name="connsiteX3" fmla="*/ 50800 w 628650"/>
                <a:gd name="connsiteY3" fmla="*/ 99055 h 99055"/>
                <a:gd name="connsiteX4" fmla="*/ 0 w 628650"/>
                <a:gd name="connsiteY4" fmla="*/ 6350 h 99055"/>
                <a:gd name="connsiteX0" fmla="*/ 0 w 628650"/>
                <a:gd name="connsiteY0" fmla="*/ 6350 h 99055"/>
                <a:gd name="connsiteX1" fmla="*/ 565150 w 628650"/>
                <a:gd name="connsiteY1" fmla="*/ 0 h 99055"/>
                <a:gd name="connsiteX2" fmla="*/ 628650 w 628650"/>
                <a:gd name="connsiteY2" fmla="*/ 99055 h 99055"/>
                <a:gd name="connsiteX3" fmla="*/ 41275 w 628650"/>
                <a:gd name="connsiteY3" fmla="*/ 99055 h 99055"/>
                <a:gd name="connsiteX4" fmla="*/ 0 w 628650"/>
                <a:gd name="connsiteY4" fmla="*/ 6350 h 99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99055">
                  <a:moveTo>
                    <a:pt x="0" y="6350"/>
                  </a:moveTo>
                  <a:lnTo>
                    <a:pt x="565150" y="0"/>
                  </a:lnTo>
                  <a:lnTo>
                    <a:pt x="628650" y="99055"/>
                  </a:lnTo>
                  <a:lnTo>
                    <a:pt x="41275" y="99055"/>
                  </a:lnTo>
                  <a:lnTo>
                    <a:pt x="0" y="6350"/>
                  </a:lnTo>
                  <a:close/>
                </a:path>
              </a:pathLst>
            </a:custGeom>
            <a:gradFill flip="none" rotWithShape="1">
              <a:gsLst>
                <a:gs pos="100000">
                  <a:srgbClr val="528767"/>
                </a:gs>
                <a:gs pos="63000">
                  <a:srgbClr val="20493E"/>
                </a:gs>
              </a:gsLst>
              <a:lin ang="58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28"/>
            <p:cNvSpPr/>
            <p:nvPr/>
          </p:nvSpPr>
          <p:spPr>
            <a:xfrm>
              <a:off x="6245225" y="2776865"/>
              <a:ext cx="606426" cy="111755"/>
            </a:xfrm>
            <a:custGeom>
              <a:avLst/>
              <a:gdLst>
                <a:gd name="connsiteX0" fmla="*/ 0 w 460375"/>
                <a:gd name="connsiteY0" fmla="*/ 0 h 105405"/>
                <a:gd name="connsiteX1" fmla="*/ 460375 w 460375"/>
                <a:gd name="connsiteY1" fmla="*/ 0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0 h 105405"/>
                <a:gd name="connsiteX1" fmla="*/ 431800 w 460375"/>
                <a:gd name="connsiteY1" fmla="*/ 15875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0 h 105405"/>
                <a:gd name="connsiteX1" fmla="*/ 438150 w 460375"/>
                <a:gd name="connsiteY1" fmla="*/ 3175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6350 h 111755"/>
                <a:gd name="connsiteX1" fmla="*/ 444500 w 460375"/>
                <a:gd name="connsiteY1" fmla="*/ 0 h 111755"/>
                <a:gd name="connsiteX2" fmla="*/ 460375 w 460375"/>
                <a:gd name="connsiteY2" fmla="*/ 111755 h 111755"/>
                <a:gd name="connsiteX3" fmla="*/ 0 w 460375"/>
                <a:gd name="connsiteY3" fmla="*/ 111755 h 111755"/>
                <a:gd name="connsiteX4" fmla="*/ 0 w 460375"/>
                <a:gd name="connsiteY4" fmla="*/ 6350 h 111755"/>
                <a:gd name="connsiteX0" fmla="*/ 0 w 473075"/>
                <a:gd name="connsiteY0" fmla="*/ 6350 h 111755"/>
                <a:gd name="connsiteX1" fmla="*/ 444500 w 473075"/>
                <a:gd name="connsiteY1" fmla="*/ 0 h 111755"/>
                <a:gd name="connsiteX2" fmla="*/ 473075 w 473075"/>
                <a:gd name="connsiteY2" fmla="*/ 111755 h 111755"/>
                <a:gd name="connsiteX3" fmla="*/ 0 w 473075"/>
                <a:gd name="connsiteY3" fmla="*/ 111755 h 111755"/>
                <a:gd name="connsiteX4" fmla="*/ 0 w 473075"/>
                <a:gd name="connsiteY4" fmla="*/ 6350 h 111755"/>
                <a:gd name="connsiteX0" fmla="*/ 0 w 460375"/>
                <a:gd name="connsiteY0" fmla="*/ 6350 h 111755"/>
                <a:gd name="connsiteX1" fmla="*/ 444500 w 460375"/>
                <a:gd name="connsiteY1" fmla="*/ 0 h 111755"/>
                <a:gd name="connsiteX2" fmla="*/ 460375 w 460375"/>
                <a:gd name="connsiteY2" fmla="*/ 111755 h 111755"/>
                <a:gd name="connsiteX3" fmla="*/ 0 w 460375"/>
                <a:gd name="connsiteY3" fmla="*/ 111755 h 111755"/>
                <a:gd name="connsiteX4" fmla="*/ 0 w 460375"/>
                <a:gd name="connsiteY4" fmla="*/ 6350 h 111755"/>
                <a:gd name="connsiteX0" fmla="*/ 0 w 460375"/>
                <a:gd name="connsiteY0" fmla="*/ 3175 h 108580"/>
                <a:gd name="connsiteX1" fmla="*/ 432490 w 460375"/>
                <a:gd name="connsiteY1" fmla="*/ 0 h 108580"/>
                <a:gd name="connsiteX2" fmla="*/ 460375 w 460375"/>
                <a:gd name="connsiteY2" fmla="*/ 108580 h 108580"/>
                <a:gd name="connsiteX3" fmla="*/ 0 w 460375"/>
                <a:gd name="connsiteY3" fmla="*/ 108580 h 108580"/>
                <a:gd name="connsiteX4" fmla="*/ 0 w 460375"/>
                <a:gd name="connsiteY4" fmla="*/ 3175 h 108580"/>
                <a:gd name="connsiteX0" fmla="*/ 0 w 624508"/>
                <a:gd name="connsiteY0" fmla="*/ 6350 h 108580"/>
                <a:gd name="connsiteX1" fmla="*/ 596623 w 624508"/>
                <a:gd name="connsiteY1" fmla="*/ 0 h 108580"/>
                <a:gd name="connsiteX2" fmla="*/ 624508 w 624508"/>
                <a:gd name="connsiteY2" fmla="*/ 108580 h 108580"/>
                <a:gd name="connsiteX3" fmla="*/ 164133 w 624508"/>
                <a:gd name="connsiteY3" fmla="*/ 108580 h 108580"/>
                <a:gd name="connsiteX4" fmla="*/ 0 w 624508"/>
                <a:gd name="connsiteY4" fmla="*/ 6350 h 108580"/>
                <a:gd name="connsiteX0" fmla="*/ 0 w 624508"/>
                <a:gd name="connsiteY0" fmla="*/ 6350 h 108580"/>
                <a:gd name="connsiteX1" fmla="*/ 596623 w 624508"/>
                <a:gd name="connsiteY1" fmla="*/ 0 h 108580"/>
                <a:gd name="connsiteX2" fmla="*/ 624508 w 624508"/>
                <a:gd name="connsiteY2" fmla="*/ 108580 h 108580"/>
                <a:gd name="connsiteX3" fmla="*/ 112091 w 624508"/>
                <a:gd name="connsiteY3" fmla="*/ 105405 h 108580"/>
                <a:gd name="connsiteX4" fmla="*/ 0 w 624508"/>
                <a:gd name="connsiteY4" fmla="*/ 6350 h 108580"/>
                <a:gd name="connsiteX0" fmla="*/ 0 w 764622"/>
                <a:gd name="connsiteY0" fmla="*/ 6350 h 105405"/>
                <a:gd name="connsiteX1" fmla="*/ 596623 w 764622"/>
                <a:gd name="connsiteY1" fmla="*/ 0 h 105405"/>
                <a:gd name="connsiteX2" fmla="*/ 764622 w 764622"/>
                <a:gd name="connsiteY2" fmla="*/ 105405 h 105405"/>
                <a:gd name="connsiteX3" fmla="*/ 112091 w 764622"/>
                <a:gd name="connsiteY3" fmla="*/ 105405 h 105405"/>
                <a:gd name="connsiteX4" fmla="*/ 0 w 764622"/>
                <a:gd name="connsiteY4" fmla="*/ 6350 h 105405"/>
                <a:gd name="connsiteX0" fmla="*/ 0 w 764622"/>
                <a:gd name="connsiteY0" fmla="*/ 6350 h 105405"/>
                <a:gd name="connsiteX1" fmla="*/ 640659 w 764622"/>
                <a:gd name="connsiteY1" fmla="*/ 0 h 105405"/>
                <a:gd name="connsiteX2" fmla="*/ 764622 w 764622"/>
                <a:gd name="connsiteY2" fmla="*/ 105405 h 105405"/>
                <a:gd name="connsiteX3" fmla="*/ 112091 w 764622"/>
                <a:gd name="connsiteY3" fmla="*/ 105405 h 105405"/>
                <a:gd name="connsiteX4" fmla="*/ 0 w 764622"/>
                <a:gd name="connsiteY4" fmla="*/ 6350 h 105405"/>
                <a:gd name="connsiteX0" fmla="*/ 0 w 764622"/>
                <a:gd name="connsiteY0" fmla="*/ 0 h 111755"/>
                <a:gd name="connsiteX1" fmla="*/ 640659 w 764622"/>
                <a:gd name="connsiteY1" fmla="*/ 6350 h 111755"/>
                <a:gd name="connsiteX2" fmla="*/ 764622 w 764622"/>
                <a:gd name="connsiteY2" fmla="*/ 111755 h 111755"/>
                <a:gd name="connsiteX3" fmla="*/ 112091 w 764622"/>
                <a:gd name="connsiteY3" fmla="*/ 111755 h 111755"/>
                <a:gd name="connsiteX4" fmla="*/ 0 w 764622"/>
                <a:gd name="connsiteY4" fmla="*/ 0 h 111755"/>
                <a:gd name="connsiteX0" fmla="*/ 0 w 764622"/>
                <a:gd name="connsiteY0" fmla="*/ 0 h 111755"/>
                <a:gd name="connsiteX1" fmla="*/ 620642 w 764622"/>
                <a:gd name="connsiteY1" fmla="*/ 0 h 111755"/>
                <a:gd name="connsiteX2" fmla="*/ 764622 w 764622"/>
                <a:gd name="connsiteY2" fmla="*/ 111755 h 111755"/>
                <a:gd name="connsiteX3" fmla="*/ 112091 w 764622"/>
                <a:gd name="connsiteY3" fmla="*/ 111755 h 111755"/>
                <a:gd name="connsiteX4" fmla="*/ 0 w 764622"/>
                <a:gd name="connsiteY4" fmla="*/ 0 h 111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622" h="111755">
                  <a:moveTo>
                    <a:pt x="0" y="0"/>
                  </a:moveTo>
                  <a:lnTo>
                    <a:pt x="620642" y="0"/>
                  </a:lnTo>
                  <a:lnTo>
                    <a:pt x="764622" y="111755"/>
                  </a:lnTo>
                  <a:lnTo>
                    <a:pt x="112091" y="111755"/>
                  </a:lnTo>
                  <a:lnTo>
                    <a:pt x="0" y="0"/>
                  </a:lnTo>
                  <a:close/>
                </a:path>
              </a:pathLst>
            </a:custGeom>
            <a:gradFill flip="none" rotWithShape="1">
              <a:gsLst>
                <a:gs pos="0">
                  <a:srgbClr val="1C3A51"/>
                </a:gs>
                <a:gs pos="100000">
                  <a:srgbClr val="23486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28"/>
            <p:cNvSpPr/>
            <p:nvPr/>
          </p:nvSpPr>
          <p:spPr>
            <a:xfrm>
              <a:off x="6330948" y="2884917"/>
              <a:ext cx="584202" cy="77359"/>
            </a:xfrm>
            <a:custGeom>
              <a:avLst/>
              <a:gdLst>
                <a:gd name="connsiteX0" fmla="*/ 0 w 460375"/>
                <a:gd name="connsiteY0" fmla="*/ 0 h 105405"/>
                <a:gd name="connsiteX1" fmla="*/ 460375 w 460375"/>
                <a:gd name="connsiteY1" fmla="*/ 0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0 h 105405"/>
                <a:gd name="connsiteX1" fmla="*/ 431800 w 460375"/>
                <a:gd name="connsiteY1" fmla="*/ 15875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0 h 105405"/>
                <a:gd name="connsiteX1" fmla="*/ 438150 w 460375"/>
                <a:gd name="connsiteY1" fmla="*/ 3175 h 105405"/>
                <a:gd name="connsiteX2" fmla="*/ 460375 w 460375"/>
                <a:gd name="connsiteY2" fmla="*/ 105405 h 105405"/>
                <a:gd name="connsiteX3" fmla="*/ 0 w 460375"/>
                <a:gd name="connsiteY3" fmla="*/ 105405 h 105405"/>
                <a:gd name="connsiteX4" fmla="*/ 0 w 460375"/>
                <a:gd name="connsiteY4" fmla="*/ 0 h 105405"/>
                <a:gd name="connsiteX0" fmla="*/ 0 w 460375"/>
                <a:gd name="connsiteY0" fmla="*/ 6350 h 111755"/>
                <a:gd name="connsiteX1" fmla="*/ 444500 w 460375"/>
                <a:gd name="connsiteY1" fmla="*/ 0 h 111755"/>
                <a:gd name="connsiteX2" fmla="*/ 460375 w 460375"/>
                <a:gd name="connsiteY2" fmla="*/ 111755 h 111755"/>
                <a:gd name="connsiteX3" fmla="*/ 0 w 460375"/>
                <a:gd name="connsiteY3" fmla="*/ 111755 h 111755"/>
                <a:gd name="connsiteX4" fmla="*/ 0 w 460375"/>
                <a:gd name="connsiteY4" fmla="*/ 6350 h 111755"/>
                <a:gd name="connsiteX0" fmla="*/ 0 w 473075"/>
                <a:gd name="connsiteY0" fmla="*/ 6350 h 111755"/>
                <a:gd name="connsiteX1" fmla="*/ 444500 w 473075"/>
                <a:gd name="connsiteY1" fmla="*/ 0 h 111755"/>
                <a:gd name="connsiteX2" fmla="*/ 473075 w 473075"/>
                <a:gd name="connsiteY2" fmla="*/ 111755 h 111755"/>
                <a:gd name="connsiteX3" fmla="*/ 0 w 473075"/>
                <a:gd name="connsiteY3" fmla="*/ 111755 h 111755"/>
                <a:gd name="connsiteX4" fmla="*/ 0 w 473075"/>
                <a:gd name="connsiteY4" fmla="*/ 6350 h 111755"/>
                <a:gd name="connsiteX0" fmla="*/ 0 w 460375"/>
                <a:gd name="connsiteY0" fmla="*/ 6350 h 111755"/>
                <a:gd name="connsiteX1" fmla="*/ 444500 w 460375"/>
                <a:gd name="connsiteY1" fmla="*/ 0 h 111755"/>
                <a:gd name="connsiteX2" fmla="*/ 460375 w 460375"/>
                <a:gd name="connsiteY2" fmla="*/ 111755 h 111755"/>
                <a:gd name="connsiteX3" fmla="*/ 0 w 460375"/>
                <a:gd name="connsiteY3" fmla="*/ 111755 h 111755"/>
                <a:gd name="connsiteX4" fmla="*/ 0 w 460375"/>
                <a:gd name="connsiteY4" fmla="*/ 6350 h 111755"/>
                <a:gd name="connsiteX0" fmla="*/ 0 w 460375"/>
                <a:gd name="connsiteY0" fmla="*/ 3175 h 108580"/>
                <a:gd name="connsiteX1" fmla="*/ 432490 w 460375"/>
                <a:gd name="connsiteY1" fmla="*/ 0 h 108580"/>
                <a:gd name="connsiteX2" fmla="*/ 460375 w 460375"/>
                <a:gd name="connsiteY2" fmla="*/ 108580 h 108580"/>
                <a:gd name="connsiteX3" fmla="*/ 0 w 460375"/>
                <a:gd name="connsiteY3" fmla="*/ 108580 h 108580"/>
                <a:gd name="connsiteX4" fmla="*/ 0 w 460375"/>
                <a:gd name="connsiteY4" fmla="*/ 3175 h 108580"/>
                <a:gd name="connsiteX0" fmla="*/ 0 w 460375"/>
                <a:gd name="connsiteY0" fmla="*/ 3175 h 108580"/>
                <a:gd name="connsiteX1" fmla="*/ 432490 w 460375"/>
                <a:gd name="connsiteY1" fmla="*/ 0 h 108580"/>
                <a:gd name="connsiteX2" fmla="*/ 460375 w 460375"/>
                <a:gd name="connsiteY2" fmla="*/ 108580 h 108580"/>
                <a:gd name="connsiteX3" fmla="*/ 16013 w 460375"/>
                <a:gd name="connsiteY3" fmla="*/ 108580 h 108580"/>
                <a:gd name="connsiteX4" fmla="*/ 0 w 460375"/>
                <a:gd name="connsiteY4" fmla="*/ 3175 h 108580"/>
                <a:gd name="connsiteX0" fmla="*/ 0 w 472385"/>
                <a:gd name="connsiteY0" fmla="*/ 3175 h 108580"/>
                <a:gd name="connsiteX1" fmla="*/ 444500 w 472385"/>
                <a:gd name="connsiteY1" fmla="*/ 0 h 108580"/>
                <a:gd name="connsiteX2" fmla="*/ 472385 w 472385"/>
                <a:gd name="connsiteY2" fmla="*/ 108580 h 108580"/>
                <a:gd name="connsiteX3" fmla="*/ 28023 w 472385"/>
                <a:gd name="connsiteY3" fmla="*/ 108580 h 108580"/>
                <a:gd name="connsiteX4" fmla="*/ 0 w 472385"/>
                <a:gd name="connsiteY4" fmla="*/ 3175 h 108580"/>
                <a:gd name="connsiteX0" fmla="*/ 0 w 484395"/>
                <a:gd name="connsiteY0" fmla="*/ 3175 h 108580"/>
                <a:gd name="connsiteX1" fmla="*/ 456510 w 484395"/>
                <a:gd name="connsiteY1" fmla="*/ 0 h 108580"/>
                <a:gd name="connsiteX2" fmla="*/ 484395 w 484395"/>
                <a:gd name="connsiteY2" fmla="*/ 108580 h 108580"/>
                <a:gd name="connsiteX3" fmla="*/ 40033 w 484395"/>
                <a:gd name="connsiteY3" fmla="*/ 108580 h 108580"/>
                <a:gd name="connsiteX4" fmla="*/ 0 w 484395"/>
                <a:gd name="connsiteY4" fmla="*/ 3175 h 108580"/>
                <a:gd name="connsiteX0" fmla="*/ 0 w 484395"/>
                <a:gd name="connsiteY0" fmla="*/ 3175 h 108580"/>
                <a:gd name="connsiteX1" fmla="*/ 456510 w 484395"/>
                <a:gd name="connsiteY1" fmla="*/ 0 h 108580"/>
                <a:gd name="connsiteX2" fmla="*/ 484395 w 484395"/>
                <a:gd name="connsiteY2" fmla="*/ 108580 h 108580"/>
                <a:gd name="connsiteX3" fmla="*/ 28218 w 484395"/>
                <a:gd name="connsiteY3" fmla="*/ 108580 h 108580"/>
                <a:gd name="connsiteX4" fmla="*/ 0 w 484395"/>
                <a:gd name="connsiteY4" fmla="*/ 3175 h 108580"/>
                <a:gd name="connsiteX0" fmla="*/ 0 w 500148"/>
                <a:gd name="connsiteY0" fmla="*/ 3175 h 108580"/>
                <a:gd name="connsiteX1" fmla="*/ 472263 w 500148"/>
                <a:gd name="connsiteY1" fmla="*/ 0 h 108580"/>
                <a:gd name="connsiteX2" fmla="*/ 500148 w 500148"/>
                <a:gd name="connsiteY2" fmla="*/ 108580 h 108580"/>
                <a:gd name="connsiteX3" fmla="*/ 43971 w 500148"/>
                <a:gd name="connsiteY3" fmla="*/ 108580 h 108580"/>
                <a:gd name="connsiteX4" fmla="*/ 0 w 500148"/>
                <a:gd name="connsiteY4" fmla="*/ 3175 h 108580"/>
                <a:gd name="connsiteX0" fmla="*/ 0 w 504086"/>
                <a:gd name="connsiteY0" fmla="*/ 3175 h 108580"/>
                <a:gd name="connsiteX1" fmla="*/ 476201 w 504086"/>
                <a:gd name="connsiteY1" fmla="*/ 0 h 108580"/>
                <a:gd name="connsiteX2" fmla="*/ 504086 w 504086"/>
                <a:gd name="connsiteY2" fmla="*/ 108580 h 108580"/>
                <a:gd name="connsiteX3" fmla="*/ 47909 w 504086"/>
                <a:gd name="connsiteY3" fmla="*/ 108580 h 108580"/>
                <a:gd name="connsiteX4" fmla="*/ 0 w 504086"/>
                <a:gd name="connsiteY4" fmla="*/ 3175 h 108580"/>
                <a:gd name="connsiteX0" fmla="*/ 0 w 511962"/>
                <a:gd name="connsiteY0" fmla="*/ 3175 h 108580"/>
                <a:gd name="connsiteX1" fmla="*/ 484077 w 511962"/>
                <a:gd name="connsiteY1" fmla="*/ 0 h 108580"/>
                <a:gd name="connsiteX2" fmla="*/ 511962 w 511962"/>
                <a:gd name="connsiteY2" fmla="*/ 108580 h 108580"/>
                <a:gd name="connsiteX3" fmla="*/ 55785 w 511962"/>
                <a:gd name="connsiteY3" fmla="*/ 108580 h 108580"/>
                <a:gd name="connsiteX4" fmla="*/ 0 w 511962"/>
                <a:gd name="connsiteY4" fmla="*/ 3175 h 108580"/>
                <a:gd name="connsiteX0" fmla="*/ 0 w 724622"/>
                <a:gd name="connsiteY0" fmla="*/ 3175 h 108580"/>
                <a:gd name="connsiteX1" fmla="*/ 484077 w 724622"/>
                <a:gd name="connsiteY1" fmla="*/ 0 h 108580"/>
                <a:gd name="connsiteX2" fmla="*/ 724622 w 724622"/>
                <a:gd name="connsiteY2" fmla="*/ 104254 h 108580"/>
                <a:gd name="connsiteX3" fmla="*/ 55785 w 724622"/>
                <a:gd name="connsiteY3" fmla="*/ 108580 h 108580"/>
                <a:gd name="connsiteX4" fmla="*/ 0 w 724622"/>
                <a:gd name="connsiteY4" fmla="*/ 3175 h 108580"/>
                <a:gd name="connsiteX0" fmla="*/ 0 w 724622"/>
                <a:gd name="connsiteY0" fmla="*/ 0 h 105405"/>
                <a:gd name="connsiteX1" fmla="*/ 653418 w 724622"/>
                <a:gd name="connsiteY1" fmla="*/ 1151 h 105405"/>
                <a:gd name="connsiteX2" fmla="*/ 724622 w 724622"/>
                <a:gd name="connsiteY2" fmla="*/ 101079 h 105405"/>
                <a:gd name="connsiteX3" fmla="*/ 55785 w 724622"/>
                <a:gd name="connsiteY3" fmla="*/ 105405 h 105405"/>
                <a:gd name="connsiteX4" fmla="*/ 0 w 724622"/>
                <a:gd name="connsiteY4" fmla="*/ 0 h 105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22" h="105405">
                  <a:moveTo>
                    <a:pt x="0" y="0"/>
                  </a:moveTo>
                  <a:lnTo>
                    <a:pt x="653418" y="1151"/>
                  </a:lnTo>
                  <a:lnTo>
                    <a:pt x="724622" y="101079"/>
                  </a:lnTo>
                  <a:lnTo>
                    <a:pt x="55785" y="105405"/>
                  </a:lnTo>
                  <a:lnTo>
                    <a:pt x="0" y="0"/>
                  </a:lnTo>
                  <a:close/>
                </a:path>
              </a:pathLst>
            </a:custGeom>
            <a:gradFill flip="none" rotWithShape="1">
              <a:gsLst>
                <a:gs pos="46000">
                  <a:srgbClr val="21465C"/>
                </a:gs>
                <a:gs pos="100000">
                  <a:srgbClr val="133973"/>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737350" y="2773690"/>
              <a:ext cx="622300" cy="89531"/>
            </a:xfrm>
            <a:custGeom>
              <a:avLst/>
              <a:gdLst>
                <a:gd name="connsiteX0" fmla="*/ 0 w 488950"/>
                <a:gd name="connsiteY0" fmla="*/ 0 h 83179"/>
                <a:gd name="connsiteX1" fmla="*/ 488950 w 488950"/>
                <a:gd name="connsiteY1" fmla="*/ 0 h 83179"/>
                <a:gd name="connsiteX2" fmla="*/ 488950 w 488950"/>
                <a:gd name="connsiteY2" fmla="*/ 83179 h 83179"/>
                <a:gd name="connsiteX3" fmla="*/ 0 w 488950"/>
                <a:gd name="connsiteY3" fmla="*/ 83179 h 83179"/>
                <a:gd name="connsiteX4" fmla="*/ 0 w 488950"/>
                <a:gd name="connsiteY4" fmla="*/ 0 h 83179"/>
                <a:gd name="connsiteX0" fmla="*/ 0 w 571500"/>
                <a:gd name="connsiteY0" fmla="*/ 6350 h 83179"/>
                <a:gd name="connsiteX1" fmla="*/ 571500 w 571500"/>
                <a:gd name="connsiteY1" fmla="*/ 0 h 83179"/>
                <a:gd name="connsiteX2" fmla="*/ 571500 w 571500"/>
                <a:gd name="connsiteY2" fmla="*/ 83179 h 83179"/>
                <a:gd name="connsiteX3" fmla="*/ 82550 w 571500"/>
                <a:gd name="connsiteY3" fmla="*/ 83179 h 83179"/>
                <a:gd name="connsiteX4" fmla="*/ 0 w 571500"/>
                <a:gd name="connsiteY4" fmla="*/ 6350 h 83179"/>
                <a:gd name="connsiteX0" fmla="*/ 0 w 571500"/>
                <a:gd name="connsiteY0" fmla="*/ 6350 h 86354"/>
                <a:gd name="connsiteX1" fmla="*/ 571500 w 571500"/>
                <a:gd name="connsiteY1" fmla="*/ 0 h 86354"/>
                <a:gd name="connsiteX2" fmla="*/ 571500 w 571500"/>
                <a:gd name="connsiteY2" fmla="*/ 83179 h 86354"/>
                <a:gd name="connsiteX3" fmla="*/ 88900 w 571500"/>
                <a:gd name="connsiteY3" fmla="*/ 86354 h 86354"/>
                <a:gd name="connsiteX4" fmla="*/ 0 w 571500"/>
                <a:gd name="connsiteY4" fmla="*/ 6350 h 86354"/>
                <a:gd name="connsiteX0" fmla="*/ 0 w 571500"/>
                <a:gd name="connsiteY0" fmla="*/ 3175 h 83179"/>
                <a:gd name="connsiteX1" fmla="*/ 539750 w 571500"/>
                <a:gd name="connsiteY1" fmla="*/ 0 h 83179"/>
                <a:gd name="connsiteX2" fmla="*/ 571500 w 571500"/>
                <a:gd name="connsiteY2" fmla="*/ 80004 h 83179"/>
                <a:gd name="connsiteX3" fmla="*/ 88900 w 571500"/>
                <a:gd name="connsiteY3" fmla="*/ 83179 h 83179"/>
                <a:gd name="connsiteX4" fmla="*/ 0 w 571500"/>
                <a:gd name="connsiteY4" fmla="*/ 3175 h 83179"/>
                <a:gd name="connsiteX0" fmla="*/ 0 w 615950"/>
                <a:gd name="connsiteY0" fmla="*/ 3175 h 83179"/>
                <a:gd name="connsiteX1" fmla="*/ 539750 w 615950"/>
                <a:gd name="connsiteY1" fmla="*/ 0 h 83179"/>
                <a:gd name="connsiteX2" fmla="*/ 615950 w 615950"/>
                <a:gd name="connsiteY2" fmla="*/ 70479 h 83179"/>
                <a:gd name="connsiteX3" fmla="*/ 88900 w 615950"/>
                <a:gd name="connsiteY3" fmla="*/ 83179 h 83179"/>
                <a:gd name="connsiteX4" fmla="*/ 0 w 615950"/>
                <a:gd name="connsiteY4" fmla="*/ 3175 h 83179"/>
                <a:gd name="connsiteX0" fmla="*/ 0 w 603250"/>
                <a:gd name="connsiteY0" fmla="*/ 0 h 83179"/>
                <a:gd name="connsiteX1" fmla="*/ 527050 w 603250"/>
                <a:gd name="connsiteY1" fmla="*/ 0 h 83179"/>
                <a:gd name="connsiteX2" fmla="*/ 603250 w 603250"/>
                <a:gd name="connsiteY2" fmla="*/ 70479 h 83179"/>
                <a:gd name="connsiteX3" fmla="*/ 76200 w 603250"/>
                <a:gd name="connsiteY3" fmla="*/ 83179 h 83179"/>
                <a:gd name="connsiteX4" fmla="*/ 0 w 603250"/>
                <a:gd name="connsiteY4" fmla="*/ 0 h 83179"/>
                <a:gd name="connsiteX0" fmla="*/ 0 w 603250"/>
                <a:gd name="connsiteY0" fmla="*/ 0 h 83179"/>
                <a:gd name="connsiteX1" fmla="*/ 527050 w 603250"/>
                <a:gd name="connsiteY1" fmla="*/ 0 h 83179"/>
                <a:gd name="connsiteX2" fmla="*/ 603250 w 603250"/>
                <a:gd name="connsiteY2" fmla="*/ 70479 h 83179"/>
                <a:gd name="connsiteX3" fmla="*/ 85725 w 603250"/>
                <a:gd name="connsiteY3" fmla="*/ 83179 h 83179"/>
                <a:gd name="connsiteX4" fmla="*/ 0 w 603250"/>
                <a:gd name="connsiteY4" fmla="*/ 0 h 83179"/>
                <a:gd name="connsiteX0" fmla="*/ 0 w 609600"/>
                <a:gd name="connsiteY0" fmla="*/ 0 h 83179"/>
                <a:gd name="connsiteX1" fmla="*/ 533400 w 609600"/>
                <a:gd name="connsiteY1" fmla="*/ 0 h 83179"/>
                <a:gd name="connsiteX2" fmla="*/ 609600 w 609600"/>
                <a:gd name="connsiteY2" fmla="*/ 70479 h 83179"/>
                <a:gd name="connsiteX3" fmla="*/ 92075 w 609600"/>
                <a:gd name="connsiteY3" fmla="*/ 83179 h 83179"/>
                <a:gd name="connsiteX4" fmla="*/ 0 w 609600"/>
                <a:gd name="connsiteY4" fmla="*/ 0 h 83179"/>
                <a:gd name="connsiteX0" fmla="*/ 0 w 622300"/>
                <a:gd name="connsiteY0" fmla="*/ 0 h 83179"/>
                <a:gd name="connsiteX1" fmla="*/ 533400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3179"/>
                <a:gd name="connsiteX1" fmla="*/ 527050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3179"/>
                <a:gd name="connsiteX1" fmla="*/ 523875 w 622300"/>
                <a:gd name="connsiteY1" fmla="*/ 0 h 83179"/>
                <a:gd name="connsiteX2" fmla="*/ 622300 w 622300"/>
                <a:gd name="connsiteY2" fmla="*/ 67529 h 83179"/>
                <a:gd name="connsiteX3" fmla="*/ 92075 w 622300"/>
                <a:gd name="connsiteY3" fmla="*/ 83179 h 83179"/>
                <a:gd name="connsiteX4" fmla="*/ 0 w 622300"/>
                <a:gd name="connsiteY4" fmla="*/ 0 h 8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83179">
                  <a:moveTo>
                    <a:pt x="0" y="0"/>
                  </a:moveTo>
                  <a:lnTo>
                    <a:pt x="523875" y="0"/>
                  </a:lnTo>
                  <a:lnTo>
                    <a:pt x="622300" y="67529"/>
                  </a:lnTo>
                  <a:lnTo>
                    <a:pt x="92075" y="83179"/>
                  </a:lnTo>
                  <a:lnTo>
                    <a:pt x="0" y="0"/>
                  </a:lnTo>
                  <a:close/>
                </a:path>
              </a:pathLst>
            </a:custGeom>
            <a:gradFill flip="none" rotWithShape="1">
              <a:gsLst>
                <a:gs pos="0">
                  <a:srgbClr val="091D41"/>
                </a:gs>
                <a:gs pos="100000">
                  <a:srgbClr val="0C295F"/>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2"/>
            <p:cNvSpPr/>
            <p:nvPr/>
          </p:nvSpPr>
          <p:spPr>
            <a:xfrm>
              <a:off x="6819901" y="2842908"/>
              <a:ext cx="660400" cy="116192"/>
            </a:xfrm>
            <a:custGeom>
              <a:avLst/>
              <a:gdLst>
                <a:gd name="connsiteX0" fmla="*/ 0 w 488950"/>
                <a:gd name="connsiteY0" fmla="*/ 0 h 83179"/>
                <a:gd name="connsiteX1" fmla="*/ 488950 w 488950"/>
                <a:gd name="connsiteY1" fmla="*/ 0 h 83179"/>
                <a:gd name="connsiteX2" fmla="*/ 488950 w 488950"/>
                <a:gd name="connsiteY2" fmla="*/ 83179 h 83179"/>
                <a:gd name="connsiteX3" fmla="*/ 0 w 488950"/>
                <a:gd name="connsiteY3" fmla="*/ 83179 h 83179"/>
                <a:gd name="connsiteX4" fmla="*/ 0 w 488950"/>
                <a:gd name="connsiteY4" fmla="*/ 0 h 83179"/>
                <a:gd name="connsiteX0" fmla="*/ 0 w 571500"/>
                <a:gd name="connsiteY0" fmla="*/ 6350 h 83179"/>
                <a:gd name="connsiteX1" fmla="*/ 571500 w 571500"/>
                <a:gd name="connsiteY1" fmla="*/ 0 h 83179"/>
                <a:gd name="connsiteX2" fmla="*/ 571500 w 571500"/>
                <a:gd name="connsiteY2" fmla="*/ 83179 h 83179"/>
                <a:gd name="connsiteX3" fmla="*/ 82550 w 571500"/>
                <a:gd name="connsiteY3" fmla="*/ 83179 h 83179"/>
                <a:gd name="connsiteX4" fmla="*/ 0 w 571500"/>
                <a:gd name="connsiteY4" fmla="*/ 6350 h 83179"/>
                <a:gd name="connsiteX0" fmla="*/ 0 w 571500"/>
                <a:gd name="connsiteY0" fmla="*/ 6350 h 86354"/>
                <a:gd name="connsiteX1" fmla="*/ 571500 w 571500"/>
                <a:gd name="connsiteY1" fmla="*/ 0 h 86354"/>
                <a:gd name="connsiteX2" fmla="*/ 571500 w 571500"/>
                <a:gd name="connsiteY2" fmla="*/ 83179 h 86354"/>
                <a:gd name="connsiteX3" fmla="*/ 88900 w 571500"/>
                <a:gd name="connsiteY3" fmla="*/ 86354 h 86354"/>
                <a:gd name="connsiteX4" fmla="*/ 0 w 571500"/>
                <a:gd name="connsiteY4" fmla="*/ 6350 h 86354"/>
                <a:gd name="connsiteX0" fmla="*/ 0 w 571500"/>
                <a:gd name="connsiteY0" fmla="*/ 3175 h 83179"/>
                <a:gd name="connsiteX1" fmla="*/ 539750 w 571500"/>
                <a:gd name="connsiteY1" fmla="*/ 0 h 83179"/>
                <a:gd name="connsiteX2" fmla="*/ 571500 w 571500"/>
                <a:gd name="connsiteY2" fmla="*/ 80004 h 83179"/>
                <a:gd name="connsiteX3" fmla="*/ 88900 w 571500"/>
                <a:gd name="connsiteY3" fmla="*/ 83179 h 83179"/>
                <a:gd name="connsiteX4" fmla="*/ 0 w 571500"/>
                <a:gd name="connsiteY4" fmla="*/ 3175 h 83179"/>
                <a:gd name="connsiteX0" fmla="*/ 0 w 615950"/>
                <a:gd name="connsiteY0" fmla="*/ 3175 h 83179"/>
                <a:gd name="connsiteX1" fmla="*/ 539750 w 615950"/>
                <a:gd name="connsiteY1" fmla="*/ 0 h 83179"/>
                <a:gd name="connsiteX2" fmla="*/ 615950 w 615950"/>
                <a:gd name="connsiteY2" fmla="*/ 70479 h 83179"/>
                <a:gd name="connsiteX3" fmla="*/ 88900 w 615950"/>
                <a:gd name="connsiteY3" fmla="*/ 83179 h 83179"/>
                <a:gd name="connsiteX4" fmla="*/ 0 w 615950"/>
                <a:gd name="connsiteY4" fmla="*/ 3175 h 83179"/>
                <a:gd name="connsiteX0" fmla="*/ 0 w 603250"/>
                <a:gd name="connsiteY0" fmla="*/ 0 h 83179"/>
                <a:gd name="connsiteX1" fmla="*/ 527050 w 603250"/>
                <a:gd name="connsiteY1" fmla="*/ 0 h 83179"/>
                <a:gd name="connsiteX2" fmla="*/ 603250 w 603250"/>
                <a:gd name="connsiteY2" fmla="*/ 70479 h 83179"/>
                <a:gd name="connsiteX3" fmla="*/ 76200 w 603250"/>
                <a:gd name="connsiteY3" fmla="*/ 83179 h 83179"/>
                <a:gd name="connsiteX4" fmla="*/ 0 w 603250"/>
                <a:gd name="connsiteY4" fmla="*/ 0 h 83179"/>
                <a:gd name="connsiteX0" fmla="*/ 0 w 603250"/>
                <a:gd name="connsiteY0" fmla="*/ 0 h 83179"/>
                <a:gd name="connsiteX1" fmla="*/ 527050 w 603250"/>
                <a:gd name="connsiteY1" fmla="*/ 0 h 83179"/>
                <a:gd name="connsiteX2" fmla="*/ 603250 w 603250"/>
                <a:gd name="connsiteY2" fmla="*/ 70479 h 83179"/>
                <a:gd name="connsiteX3" fmla="*/ 85725 w 603250"/>
                <a:gd name="connsiteY3" fmla="*/ 83179 h 83179"/>
                <a:gd name="connsiteX4" fmla="*/ 0 w 603250"/>
                <a:gd name="connsiteY4" fmla="*/ 0 h 83179"/>
                <a:gd name="connsiteX0" fmla="*/ 0 w 609600"/>
                <a:gd name="connsiteY0" fmla="*/ 0 h 83179"/>
                <a:gd name="connsiteX1" fmla="*/ 533400 w 609600"/>
                <a:gd name="connsiteY1" fmla="*/ 0 h 83179"/>
                <a:gd name="connsiteX2" fmla="*/ 609600 w 609600"/>
                <a:gd name="connsiteY2" fmla="*/ 70479 h 83179"/>
                <a:gd name="connsiteX3" fmla="*/ 92075 w 609600"/>
                <a:gd name="connsiteY3" fmla="*/ 83179 h 83179"/>
                <a:gd name="connsiteX4" fmla="*/ 0 w 609600"/>
                <a:gd name="connsiteY4" fmla="*/ 0 h 83179"/>
                <a:gd name="connsiteX0" fmla="*/ 0 w 622300"/>
                <a:gd name="connsiteY0" fmla="*/ 0 h 83179"/>
                <a:gd name="connsiteX1" fmla="*/ 533400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3179"/>
                <a:gd name="connsiteX1" fmla="*/ 527050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3179"/>
                <a:gd name="connsiteX1" fmla="*/ 523875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0906"/>
                <a:gd name="connsiteX1" fmla="*/ 523875 w 622300"/>
                <a:gd name="connsiteY1" fmla="*/ 0 h 80906"/>
                <a:gd name="connsiteX2" fmla="*/ 622300 w 622300"/>
                <a:gd name="connsiteY2" fmla="*/ 67529 h 80906"/>
                <a:gd name="connsiteX3" fmla="*/ 88900 w 622300"/>
                <a:gd name="connsiteY3" fmla="*/ 80906 h 80906"/>
                <a:gd name="connsiteX4" fmla="*/ 0 w 622300"/>
                <a:gd name="connsiteY4" fmla="*/ 0 h 80906"/>
                <a:gd name="connsiteX0" fmla="*/ 0 w 635000"/>
                <a:gd name="connsiteY0" fmla="*/ 0 h 80906"/>
                <a:gd name="connsiteX1" fmla="*/ 523875 w 635000"/>
                <a:gd name="connsiteY1" fmla="*/ 0 h 80906"/>
                <a:gd name="connsiteX2" fmla="*/ 635000 w 635000"/>
                <a:gd name="connsiteY2" fmla="*/ 67529 h 80906"/>
                <a:gd name="connsiteX3" fmla="*/ 88900 w 635000"/>
                <a:gd name="connsiteY3" fmla="*/ 80906 h 80906"/>
                <a:gd name="connsiteX4" fmla="*/ 0 w 635000"/>
                <a:gd name="connsiteY4" fmla="*/ 0 h 80906"/>
                <a:gd name="connsiteX0" fmla="*/ 0 w 635000"/>
                <a:gd name="connsiteY0" fmla="*/ 2273 h 83179"/>
                <a:gd name="connsiteX1" fmla="*/ 533400 w 635000"/>
                <a:gd name="connsiteY1" fmla="*/ 0 h 83179"/>
                <a:gd name="connsiteX2" fmla="*/ 635000 w 635000"/>
                <a:gd name="connsiteY2" fmla="*/ 69802 h 83179"/>
                <a:gd name="connsiteX3" fmla="*/ 88900 w 635000"/>
                <a:gd name="connsiteY3" fmla="*/ 83179 h 83179"/>
                <a:gd name="connsiteX4" fmla="*/ 0 w 635000"/>
                <a:gd name="connsiteY4" fmla="*/ 2273 h 83179"/>
                <a:gd name="connsiteX0" fmla="*/ 0 w 635000"/>
                <a:gd name="connsiteY0" fmla="*/ 6819 h 83179"/>
                <a:gd name="connsiteX1" fmla="*/ 533400 w 635000"/>
                <a:gd name="connsiteY1" fmla="*/ 0 h 83179"/>
                <a:gd name="connsiteX2" fmla="*/ 635000 w 635000"/>
                <a:gd name="connsiteY2" fmla="*/ 69802 h 83179"/>
                <a:gd name="connsiteX3" fmla="*/ 88900 w 635000"/>
                <a:gd name="connsiteY3" fmla="*/ 83179 h 83179"/>
                <a:gd name="connsiteX4" fmla="*/ 0 w 635000"/>
                <a:gd name="connsiteY4" fmla="*/ 6819 h 83179"/>
                <a:gd name="connsiteX0" fmla="*/ 0 w 644525"/>
                <a:gd name="connsiteY0" fmla="*/ 6819 h 83179"/>
                <a:gd name="connsiteX1" fmla="*/ 533400 w 644525"/>
                <a:gd name="connsiteY1" fmla="*/ 0 h 83179"/>
                <a:gd name="connsiteX2" fmla="*/ 644525 w 644525"/>
                <a:gd name="connsiteY2" fmla="*/ 76621 h 83179"/>
                <a:gd name="connsiteX3" fmla="*/ 88900 w 644525"/>
                <a:gd name="connsiteY3" fmla="*/ 83179 h 83179"/>
                <a:gd name="connsiteX4" fmla="*/ 0 w 644525"/>
                <a:gd name="connsiteY4" fmla="*/ 6819 h 83179"/>
                <a:gd name="connsiteX0" fmla="*/ 0 w 660400"/>
                <a:gd name="connsiteY0" fmla="*/ 6819 h 83179"/>
                <a:gd name="connsiteX1" fmla="*/ 533400 w 660400"/>
                <a:gd name="connsiteY1" fmla="*/ 0 h 83179"/>
                <a:gd name="connsiteX2" fmla="*/ 660400 w 660400"/>
                <a:gd name="connsiteY2" fmla="*/ 81167 h 83179"/>
                <a:gd name="connsiteX3" fmla="*/ 88900 w 660400"/>
                <a:gd name="connsiteY3" fmla="*/ 83179 h 83179"/>
                <a:gd name="connsiteX4" fmla="*/ 0 w 660400"/>
                <a:gd name="connsiteY4" fmla="*/ 6819 h 8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0" h="83179">
                  <a:moveTo>
                    <a:pt x="0" y="6819"/>
                  </a:moveTo>
                  <a:lnTo>
                    <a:pt x="533400" y="0"/>
                  </a:lnTo>
                  <a:lnTo>
                    <a:pt x="660400" y="81167"/>
                  </a:lnTo>
                  <a:lnTo>
                    <a:pt x="88900" y="83179"/>
                  </a:lnTo>
                  <a:lnTo>
                    <a:pt x="0" y="6819"/>
                  </a:lnTo>
                  <a:close/>
                </a:path>
              </a:pathLst>
            </a:custGeom>
            <a:gradFill flip="none" rotWithShape="1">
              <a:gsLst>
                <a:gs pos="0">
                  <a:srgbClr val="0B2551"/>
                </a:gs>
                <a:gs pos="100000">
                  <a:srgbClr val="103578"/>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2"/>
            <p:cNvSpPr/>
            <p:nvPr/>
          </p:nvSpPr>
          <p:spPr>
            <a:xfrm>
              <a:off x="7261225" y="2764165"/>
              <a:ext cx="622300" cy="92706"/>
            </a:xfrm>
            <a:custGeom>
              <a:avLst/>
              <a:gdLst>
                <a:gd name="connsiteX0" fmla="*/ 0 w 488950"/>
                <a:gd name="connsiteY0" fmla="*/ 0 h 83179"/>
                <a:gd name="connsiteX1" fmla="*/ 488950 w 488950"/>
                <a:gd name="connsiteY1" fmla="*/ 0 h 83179"/>
                <a:gd name="connsiteX2" fmla="*/ 488950 w 488950"/>
                <a:gd name="connsiteY2" fmla="*/ 83179 h 83179"/>
                <a:gd name="connsiteX3" fmla="*/ 0 w 488950"/>
                <a:gd name="connsiteY3" fmla="*/ 83179 h 83179"/>
                <a:gd name="connsiteX4" fmla="*/ 0 w 488950"/>
                <a:gd name="connsiteY4" fmla="*/ 0 h 83179"/>
                <a:gd name="connsiteX0" fmla="*/ 0 w 571500"/>
                <a:gd name="connsiteY0" fmla="*/ 6350 h 83179"/>
                <a:gd name="connsiteX1" fmla="*/ 571500 w 571500"/>
                <a:gd name="connsiteY1" fmla="*/ 0 h 83179"/>
                <a:gd name="connsiteX2" fmla="*/ 571500 w 571500"/>
                <a:gd name="connsiteY2" fmla="*/ 83179 h 83179"/>
                <a:gd name="connsiteX3" fmla="*/ 82550 w 571500"/>
                <a:gd name="connsiteY3" fmla="*/ 83179 h 83179"/>
                <a:gd name="connsiteX4" fmla="*/ 0 w 571500"/>
                <a:gd name="connsiteY4" fmla="*/ 6350 h 83179"/>
                <a:gd name="connsiteX0" fmla="*/ 0 w 571500"/>
                <a:gd name="connsiteY0" fmla="*/ 6350 h 86354"/>
                <a:gd name="connsiteX1" fmla="*/ 571500 w 571500"/>
                <a:gd name="connsiteY1" fmla="*/ 0 h 86354"/>
                <a:gd name="connsiteX2" fmla="*/ 571500 w 571500"/>
                <a:gd name="connsiteY2" fmla="*/ 83179 h 86354"/>
                <a:gd name="connsiteX3" fmla="*/ 88900 w 571500"/>
                <a:gd name="connsiteY3" fmla="*/ 86354 h 86354"/>
                <a:gd name="connsiteX4" fmla="*/ 0 w 571500"/>
                <a:gd name="connsiteY4" fmla="*/ 6350 h 86354"/>
                <a:gd name="connsiteX0" fmla="*/ 0 w 571500"/>
                <a:gd name="connsiteY0" fmla="*/ 3175 h 83179"/>
                <a:gd name="connsiteX1" fmla="*/ 539750 w 571500"/>
                <a:gd name="connsiteY1" fmla="*/ 0 h 83179"/>
                <a:gd name="connsiteX2" fmla="*/ 571500 w 571500"/>
                <a:gd name="connsiteY2" fmla="*/ 80004 h 83179"/>
                <a:gd name="connsiteX3" fmla="*/ 88900 w 571500"/>
                <a:gd name="connsiteY3" fmla="*/ 83179 h 83179"/>
                <a:gd name="connsiteX4" fmla="*/ 0 w 571500"/>
                <a:gd name="connsiteY4" fmla="*/ 3175 h 83179"/>
                <a:gd name="connsiteX0" fmla="*/ 0 w 615950"/>
                <a:gd name="connsiteY0" fmla="*/ 3175 h 83179"/>
                <a:gd name="connsiteX1" fmla="*/ 539750 w 615950"/>
                <a:gd name="connsiteY1" fmla="*/ 0 h 83179"/>
                <a:gd name="connsiteX2" fmla="*/ 615950 w 615950"/>
                <a:gd name="connsiteY2" fmla="*/ 70479 h 83179"/>
                <a:gd name="connsiteX3" fmla="*/ 88900 w 615950"/>
                <a:gd name="connsiteY3" fmla="*/ 83179 h 83179"/>
                <a:gd name="connsiteX4" fmla="*/ 0 w 615950"/>
                <a:gd name="connsiteY4" fmla="*/ 3175 h 83179"/>
                <a:gd name="connsiteX0" fmla="*/ 0 w 603250"/>
                <a:gd name="connsiteY0" fmla="*/ 0 h 83179"/>
                <a:gd name="connsiteX1" fmla="*/ 527050 w 603250"/>
                <a:gd name="connsiteY1" fmla="*/ 0 h 83179"/>
                <a:gd name="connsiteX2" fmla="*/ 603250 w 603250"/>
                <a:gd name="connsiteY2" fmla="*/ 70479 h 83179"/>
                <a:gd name="connsiteX3" fmla="*/ 76200 w 603250"/>
                <a:gd name="connsiteY3" fmla="*/ 83179 h 83179"/>
                <a:gd name="connsiteX4" fmla="*/ 0 w 603250"/>
                <a:gd name="connsiteY4" fmla="*/ 0 h 83179"/>
                <a:gd name="connsiteX0" fmla="*/ 0 w 603250"/>
                <a:gd name="connsiteY0" fmla="*/ 0 h 83179"/>
                <a:gd name="connsiteX1" fmla="*/ 527050 w 603250"/>
                <a:gd name="connsiteY1" fmla="*/ 0 h 83179"/>
                <a:gd name="connsiteX2" fmla="*/ 603250 w 603250"/>
                <a:gd name="connsiteY2" fmla="*/ 70479 h 83179"/>
                <a:gd name="connsiteX3" fmla="*/ 85725 w 603250"/>
                <a:gd name="connsiteY3" fmla="*/ 83179 h 83179"/>
                <a:gd name="connsiteX4" fmla="*/ 0 w 603250"/>
                <a:gd name="connsiteY4" fmla="*/ 0 h 83179"/>
                <a:gd name="connsiteX0" fmla="*/ 0 w 609600"/>
                <a:gd name="connsiteY0" fmla="*/ 0 h 83179"/>
                <a:gd name="connsiteX1" fmla="*/ 533400 w 609600"/>
                <a:gd name="connsiteY1" fmla="*/ 0 h 83179"/>
                <a:gd name="connsiteX2" fmla="*/ 609600 w 609600"/>
                <a:gd name="connsiteY2" fmla="*/ 70479 h 83179"/>
                <a:gd name="connsiteX3" fmla="*/ 92075 w 609600"/>
                <a:gd name="connsiteY3" fmla="*/ 83179 h 83179"/>
                <a:gd name="connsiteX4" fmla="*/ 0 w 609600"/>
                <a:gd name="connsiteY4" fmla="*/ 0 h 83179"/>
                <a:gd name="connsiteX0" fmla="*/ 0 w 622300"/>
                <a:gd name="connsiteY0" fmla="*/ 0 h 83179"/>
                <a:gd name="connsiteX1" fmla="*/ 533400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3179"/>
                <a:gd name="connsiteX1" fmla="*/ 527050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3179"/>
                <a:gd name="connsiteX1" fmla="*/ 523875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0229"/>
                <a:gd name="connsiteX1" fmla="*/ 523875 w 622300"/>
                <a:gd name="connsiteY1" fmla="*/ 0 h 80229"/>
                <a:gd name="connsiteX2" fmla="*/ 622300 w 622300"/>
                <a:gd name="connsiteY2" fmla="*/ 67529 h 80229"/>
                <a:gd name="connsiteX3" fmla="*/ 101600 w 622300"/>
                <a:gd name="connsiteY3" fmla="*/ 80229 h 80229"/>
                <a:gd name="connsiteX4" fmla="*/ 0 w 622300"/>
                <a:gd name="connsiteY4" fmla="*/ 0 h 80229"/>
                <a:gd name="connsiteX0" fmla="*/ 0 w 609600"/>
                <a:gd name="connsiteY0" fmla="*/ 0 h 80229"/>
                <a:gd name="connsiteX1" fmla="*/ 511175 w 609600"/>
                <a:gd name="connsiteY1" fmla="*/ 0 h 80229"/>
                <a:gd name="connsiteX2" fmla="*/ 609600 w 609600"/>
                <a:gd name="connsiteY2" fmla="*/ 67529 h 80229"/>
                <a:gd name="connsiteX3" fmla="*/ 88900 w 609600"/>
                <a:gd name="connsiteY3" fmla="*/ 80229 h 80229"/>
                <a:gd name="connsiteX4" fmla="*/ 0 w 609600"/>
                <a:gd name="connsiteY4" fmla="*/ 0 h 80229"/>
                <a:gd name="connsiteX0" fmla="*/ 0 w 609600"/>
                <a:gd name="connsiteY0" fmla="*/ 2950 h 83179"/>
                <a:gd name="connsiteX1" fmla="*/ 495300 w 609600"/>
                <a:gd name="connsiteY1" fmla="*/ 0 h 83179"/>
                <a:gd name="connsiteX2" fmla="*/ 609600 w 609600"/>
                <a:gd name="connsiteY2" fmla="*/ 70479 h 83179"/>
                <a:gd name="connsiteX3" fmla="*/ 88900 w 609600"/>
                <a:gd name="connsiteY3" fmla="*/ 83179 h 83179"/>
                <a:gd name="connsiteX4" fmla="*/ 0 w 609600"/>
                <a:gd name="connsiteY4" fmla="*/ 2950 h 83179"/>
                <a:gd name="connsiteX0" fmla="*/ 0 w 609600"/>
                <a:gd name="connsiteY0" fmla="*/ 0 h 80229"/>
                <a:gd name="connsiteX1" fmla="*/ 498475 w 609600"/>
                <a:gd name="connsiteY1" fmla="*/ 5899 h 80229"/>
                <a:gd name="connsiteX2" fmla="*/ 609600 w 609600"/>
                <a:gd name="connsiteY2" fmla="*/ 67529 h 80229"/>
                <a:gd name="connsiteX3" fmla="*/ 88900 w 609600"/>
                <a:gd name="connsiteY3" fmla="*/ 80229 h 80229"/>
                <a:gd name="connsiteX4" fmla="*/ 0 w 609600"/>
                <a:gd name="connsiteY4" fmla="*/ 0 h 80229"/>
                <a:gd name="connsiteX0" fmla="*/ 0 w 609600"/>
                <a:gd name="connsiteY0" fmla="*/ 5899 h 86128"/>
                <a:gd name="connsiteX1" fmla="*/ 488950 w 609600"/>
                <a:gd name="connsiteY1" fmla="*/ 0 h 86128"/>
                <a:gd name="connsiteX2" fmla="*/ 609600 w 609600"/>
                <a:gd name="connsiteY2" fmla="*/ 73428 h 86128"/>
                <a:gd name="connsiteX3" fmla="*/ 88900 w 609600"/>
                <a:gd name="connsiteY3" fmla="*/ 86128 h 86128"/>
                <a:gd name="connsiteX4" fmla="*/ 0 w 609600"/>
                <a:gd name="connsiteY4" fmla="*/ 5899 h 86128"/>
                <a:gd name="connsiteX0" fmla="*/ 0 w 615950"/>
                <a:gd name="connsiteY0" fmla="*/ 5899 h 86128"/>
                <a:gd name="connsiteX1" fmla="*/ 495300 w 615950"/>
                <a:gd name="connsiteY1" fmla="*/ 0 h 86128"/>
                <a:gd name="connsiteX2" fmla="*/ 615950 w 615950"/>
                <a:gd name="connsiteY2" fmla="*/ 73428 h 86128"/>
                <a:gd name="connsiteX3" fmla="*/ 95250 w 615950"/>
                <a:gd name="connsiteY3" fmla="*/ 86128 h 86128"/>
                <a:gd name="connsiteX4" fmla="*/ 0 w 615950"/>
                <a:gd name="connsiteY4" fmla="*/ 5899 h 86128"/>
                <a:gd name="connsiteX0" fmla="*/ 0 w 622300"/>
                <a:gd name="connsiteY0" fmla="*/ 8849 h 86128"/>
                <a:gd name="connsiteX1" fmla="*/ 501650 w 622300"/>
                <a:gd name="connsiteY1" fmla="*/ 0 h 86128"/>
                <a:gd name="connsiteX2" fmla="*/ 622300 w 622300"/>
                <a:gd name="connsiteY2" fmla="*/ 73428 h 86128"/>
                <a:gd name="connsiteX3" fmla="*/ 101600 w 622300"/>
                <a:gd name="connsiteY3" fmla="*/ 86128 h 86128"/>
                <a:gd name="connsiteX4" fmla="*/ 0 w 622300"/>
                <a:gd name="connsiteY4" fmla="*/ 8849 h 86128"/>
                <a:gd name="connsiteX0" fmla="*/ 0 w 622300"/>
                <a:gd name="connsiteY0" fmla="*/ 8849 h 86128"/>
                <a:gd name="connsiteX1" fmla="*/ 501650 w 622300"/>
                <a:gd name="connsiteY1" fmla="*/ 0 h 86128"/>
                <a:gd name="connsiteX2" fmla="*/ 622300 w 622300"/>
                <a:gd name="connsiteY2" fmla="*/ 73428 h 86128"/>
                <a:gd name="connsiteX3" fmla="*/ 114300 w 622300"/>
                <a:gd name="connsiteY3" fmla="*/ 86128 h 86128"/>
                <a:gd name="connsiteX4" fmla="*/ 0 w 622300"/>
                <a:gd name="connsiteY4" fmla="*/ 8849 h 86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00" h="86128">
                  <a:moveTo>
                    <a:pt x="0" y="8849"/>
                  </a:moveTo>
                  <a:lnTo>
                    <a:pt x="501650" y="0"/>
                  </a:lnTo>
                  <a:lnTo>
                    <a:pt x="622300" y="73428"/>
                  </a:lnTo>
                  <a:lnTo>
                    <a:pt x="114300" y="86128"/>
                  </a:lnTo>
                  <a:lnTo>
                    <a:pt x="0" y="8849"/>
                  </a:lnTo>
                  <a:close/>
                </a:path>
              </a:pathLst>
            </a:custGeom>
            <a:gradFill flip="none" rotWithShape="1">
              <a:gsLst>
                <a:gs pos="0">
                  <a:srgbClr val="192F44"/>
                </a:gs>
                <a:gs pos="100000">
                  <a:srgbClr val="224259"/>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2"/>
            <p:cNvSpPr/>
            <p:nvPr/>
          </p:nvSpPr>
          <p:spPr>
            <a:xfrm>
              <a:off x="7359652" y="2842909"/>
              <a:ext cx="654050" cy="108581"/>
            </a:xfrm>
            <a:custGeom>
              <a:avLst/>
              <a:gdLst>
                <a:gd name="connsiteX0" fmla="*/ 0 w 488950"/>
                <a:gd name="connsiteY0" fmla="*/ 0 h 83179"/>
                <a:gd name="connsiteX1" fmla="*/ 488950 w 488950"/>
                <a:gd name="connsiteY1" fmla="*/ 0 h 83179"/>
                <a:gd name="connsiteX2" fmla="*/ 488950 w 488950"/>
                <a:gd name="connsiteY2" fmla="*/ 83179 h 83179"/>
                <a:gd name="connsiteX3" fmla="*/ 0 w 488950"/>
                <a:gd name="connsiteY3" fmla="*/ 83179 h 83179"/>
                <a:gd name="connsiteX4" fmla="*/ 0 w 488950"/>
                <a:gd name="connsiteY4" fmla="*/ 0 h 83179"/>
                <a:gd name="connsiteX0" fmla="*/ 0 w 571500"/>
                <a:gd name="connsiteY0" fmla="*/ 6350 h 83179"/>
                <a:gd name="connsiteX1" fmla="*/ 571500 w 571500"/>
                <a:gd name="connsiteY1" fmla="*/ 0 h 83179"/>
                <a:gd name="connsiteX2" fmla="*/ 571500 w 571500"/>
                <a:gd name="connsiteY2" fmla="*/ 83179 h 83179"/>
                <a:gd name="connsiteX3" fmla="*/ 82550 w 571500"/>
                <a:gd name="connsiteY3" fmla="*/ 83179 h 83179"/>
                <a:gd name="connsiteX4" fmla="*/ 0 w 571500"/>
                <a:gd name="connsiteY4" fmla="*/ 6350 h 83179"/>
                <a:gd name="connsiteX0" fmla="*/ 0 w 571500"/>
                <a:gd name="connsiteY0" fmla="*/ 6350 h 86354"/>
                <a:gd name="connsiteX1" fmla="*/ 571500 w 571500"/>
                <a:gd name="connsiteY1" fmla="*/ 0 h 86354"/>
                <a:gd name="connsiteX2" fmla="*/ 571500 w 571500"/>
                <a:gd name="connsiteY2" fmla="*/ 83179 h 86354"/>
                <a:gd name="connsiteX3" fmla="*/ 88900 w 571500"/>
                <a:gd name="connsiteY3" fmla="*/ 86354 h 86354"/>
                <a:gd name="connsiteX4" fmla="*/ 0 w 571500"/>
                <a:gd name="connsiteY4" fmla="*/ 6350 h 86354"/>
                <a:gd name="connsiteX0" fmla="*/ 0 w 571500"/>
                <a:gd name="connsiteY0" fmla="*/ 3175 h 83179"/>
                <a:gd name="connsiteX1" fmla="*/ 539750 w 571500"/>
                <a:gd name="connsiteY1" fmla="*/ 0 h 83179"/>
                <a:gd name="connsiteX2" fmla="*/ 571500 w 571500"/>
                <a:gd name="connsiteY2" fmla="*/ 80004 h 83179"/>
                <a:gd name="connsiteX3" fmla="*/ 88900 w 571500"/>
                <a:gd name="connsiteY3" fmla="*/ 83179 h 83179"/>
                <a:gd name="connsiteX4" fmla="*/ 0 w 571500"/>
                <a:gd name="connsiteY4" fmla="*/ 3175 h 83179"/>
                <a:gd name="connsiteX0" fmla="*/ 0 w 615950"/>
                <a:gd name="connsiteY0" fmla="*/ 3175 h 83179"/>
                <a:gd name="connsiteX1" fmla="*/ 539750 w 615950"/>
                <a:gd name="connsiteY1" fmla="*/ 0 h 83179"/>
                <a:gd name="connsiteX2" fmla="*/ 615950 w 615950"/>
                <a:gd name="connsiteY2" fmla="*/ 70479 h 83179"/>
                <a:gd name="connsiteX3" fmla="*/ 88900 w 615950"/>
                <a:gd name="connsiteY3" fmla="*/ 83179 h 83179"/>
                <a:gd name="connsiteX4" fmla="*/ 0 w 615950"/>
                <a:gd name="connsiteY4" fmla="*/ 3175 h 83179"/>
                <a:gd name="connsiteX0" fmla="*/ 0 w 603250"/>
                <a:gd name="connsiteY0" fmla="*/ 0 h 83179"/>
                <a:gd name="connsiteX1" fmla="*/ 527050 w 603250"/>
                <a:gd name="connsiteY1" fmla="*/ 0 h 83179"/>
                <a:gd name="connsiteX2" fmla="*/ 603250 w 603250"/>
                <a:gd name="connsiteY2" fmla="*/ 70479 h 83179"/>
                <a:gd name="connsiteX3" fmla="*/ 76200 w 603250"/>
                <a:gd name="connsiteY3" fmla="*/ 83179 h 83179"/>
                <a:gd name="connsiteX4" fmla="*/ 0 w 603250"/>
                <a:gd name="connsiteY4" fmla="*/ 0 h 83179"/>
                <a:gd name="connsiteX0" fmla="*/ 0 w 603250"/>
                <a:gd name="connsiteY0" fmla="*/ 0 h 83179"/>
                <a:gd name="connsiteX1" fmla="*/ 527050 w 603250"/>
                <a:gd name="connsiteY1" fmla="*/ 0 h 83179"/>
                <a:gd name="connsiteX2" fmla="*/ 603250 w 603250"/>
                <a:gd name="connsiteY2" fmla="*/ 70479 h 83179"/>
                <a:gd name="connsiteX3" fmla="*/ 85725 w 603250"/>
                <a:gd name="connsiteY3" fmla="*/ 83179 h 83179"/>
                <a:gd name="connsiteX4" fmla="*/ 0 w 603250"/>
                <a:gd name="connsiteY4" fmla="*/ 0 h 83179"/>
                <a:gd name="connsiteX0" fmla="*/ 0 w 609600"/>
                <a:gd name="connsiteY0" fmla="*/ 0 h 83179"/>
                <a:gd name="connsiteX1" fmla="*/ 533400 w 609600"/>
                <a:gd name="connsiteY1" fmla="*/ 0 h 83179"/>
                <a:gd name="connsiteX2" fmla="*/ 609600 w 609600"/>
                <a:gd name="connsiteY2" fmla="*/ 70479 h 83179"/>
                <a:gd name="connsiteX3" fmla="*/ 92075 w 609600"/>
                <a:gd name="connsiteY3" fmla="*/ 83179 h 83179"/>
                <a:gd name="connsiteX4" fmla="*/ 0 w 609600"/>
                <a:gd name="connsiteY4" fmla="*/ 0 h 83179"/>
                <a:gd name="connsiteX0" fmla="*/ 0 w 622300"/>
                <a:gd name="connsiteY0" fmla="*/ 0 h 83179"/>
                <a:gd name="connsiteX1" fmla="*/ 533400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3179"/>
                <a:gd name="connsiteX1" fmla="*/ 527050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3179"/>
                <a:gd name="connsiteX1" fmla="*/ 523875 w 622300"/>
                <a:gd name="connsiteY1" fmla="*/ 0 h 83179"/>
                <a:gd name="connsiteX2" fmla="*/ 622300 w 622300"/>
                <a:gd name="connsiteY2" fmla="*/ 67529 h 83179"/>
                <a:gd name="connsiteX3" fmla="*/ 92075 w 622300"/>
                <a:gd name="connsiteY3" fmla="*/ 83179 h 83179"/>
                <a:gd name="connsiteX4" fmla="*/ 0 w 622300"/>
                <a:gd name="connsiteY4" fmla="*/ 0 h 83179"/>
                <a:gd name="connsiteX0" fmla="*/ 0 w 622300"/>
                <a:gd name="connsiteY0" fmla="*/ 0 h 80229"/>
                <a:gd name="connsiteX1" fmla="*/ 523875 w 622300"/>
                <a:gd name="connsiteY1" fmla="*/ 0 h 80229"/>
                <a:gd name="connsiteX2" fmla="*/ 622300 w 622300"/>
                <a:gd name="connsiteY2" fmla="*/ 67529 h 80229"/>
                <a:gd name="connsiteX3" fmla="*/ 101600 w 622300"/>
                <a:gd name="connsiteY3" fmla="*/ 80229 h 80229"/>
                <a:gd name="connsiteX4" fmla="*/ 0 w 622300"/>
                <a:gd name="connsiteY4" fmla="*/ 0 h 80229"/>
                <a:gd name="connsiteX0" fmla="*/ 0 w 609600"/>
                <a:gd name="connsiteY0" fmla="*/ 0 h 80229"/>
                <a:gd name="connsiteX1" fmla="*/ 511175 w 609600"/>
                <a:gd name="connsiteY1" fmla="*/ 0 h 80229"/>
                <a:gd name="connsiteX2" fmla="*/ 609600 w 609600"/>
                <a:gd name="connsiteY2" fmla="*/ 67529 h 80229"/>
                <a:gd name="connsiteX3" fmla="*/ 88900 w 609600"/>
                <a:gd name="connsiteY3" fmla="*/ 80229 h 80229"/>
                <a:gd name="connsiteX4" fmla="*/ 0 w 609600"/>
                <a:gd name="connsiteY4" fmla="*/ 0 h 80229"/>
                <a:gd name="connsiteX0" fmla="*/ 0 w 609600"/>
                <a:gd name="connsiteY0" fmla="*/ 2950 h 83179"/>
                <a:gd name="connsiteX1" fmla="*/ 495300 w 609600"/>
                <a:gd name="connsiteY1" fmla="*/ 0 h 83179"/>
                <a:gd name="connsiteX2" fmla="*/ 609600 w 609600"/>
                <a:gd name="connsiteY2" fmla="*/ 70479 h 83179"/>
                <a:gd name="connsiteX3" fmla="*/ 88900 w 609600"/>
                <a:gd name="connsiteY3" fmla="*/ 83179 h 83179"/>
                <a:gd name="connsiteX4" fmla="*/ 0 w 609600"/>
                <a:gd name="connsiteY4" fmla="*/ 2950 h 83179"/>
                <a:gd name="connsiteX0" fmla="*/ 0 w 609600"/>
                <a:gd name="connsiteY0" fmla="*/ 0 h 80229"/>
                <a:gd name="connsiteX1" fmla="*/ 498475 w 609600"/>
                <a:gd name="connsiteY1" fmla="*/ 5899 h 80229"/>
                <a:gd name="connsiteX2" fmla="*/ 609600 w 609600"/>
                <a:gd name="connsiteY2" fmla="*/ 67529 h 80229"/>
                <a:gd name="connsiteX3" fmla="*/ 88900 w 609600"/>
                <a:gd name="connsiteY3" fmla="*/ 80229 h 80229"/>
                <a:gd name="connsiteX4" fmla="*/ 0 w 609600"/>
                <a:gd name="connsiteY4" fmla="*/ 0 h 80229"/>
                <a:gd name="connsiteX0" fmla="*/ 0 w 609600"/>
                <a:gd name="connsiteY0" fmla="*/ 5899 h 86128"/>
                <a:gd name="connsiteX1" fmla="*/ 488950 w 609600"/>
                <a:gd name="connsiteY1" fmla="*/ 0 h 86128"/>
                <a:gd name="connsiteX2" fmla="*/ 609600 w 609600"/>
                <a:gd name="connsiteY2" fmla="*/ 73428 h 86128"/>
                <a:gd name="connsiteX3" fmla="*/ 88900 w 609600"/>
                <a:gd name="connsiteY3" fmla="*/ 86128 h 86128"/>
                <a:gd name="connsiteX4" fmla="*/ 0 w 609600"/>
                <a:gd name="connsiteY4" fmla="*/ 5899 h 86128"/>
                <a:gd name="connsiteX0" fmla="*/ 0 w 615950"/>
                <a:gd name="connsiteY0" fmla="*/ 5899 h 86128"/>
                <a:gd name="connsiteX1" fmla="*/ 495300 w 615950"/>
                <a:gd name="connsiteY1" fmla="*/ 0 h 86128"/>
                <a:gd name="connsiteX2" fmla="*/ 615950 w 615950"/>
                <a:gd name="connsiteY2" fmla="*/ 73428 h 86128"/>
                <a:gd name="connsiteX3" fmla="*/ 95250 w 615950"/>
                <a:gd name="connsiteY3" fmla="*/ 86128 h 86128"/>
                <a:gd name="connsiteX4" fmla="*/ 0 w 615950"/>
                <a:gd name="connsiteY4" fmla="*/ 5899 h 86128"/>
                <a:gd name="connsiteX0" fmla="*/ 0 w 622300"/>
                <a:gd name="connsiteY0" fmla="*/ 8849 h 86128"/>
                <a:gd name="connsiteX1" fmla="*/ 501650 w 622300"/>
                <a:gd name="connsiteY1" fmla="*/ 0 h 86128"/>
                <a:gd name="connsiteX2" fmla="*/ 622300 w 622300"/>
                <a:gd name="connsiteY2" fmla="*/ 73428 h 86128"/>
                <a:gd name="connsiteX3" fmla="*/ 101600 w 622300"/>
                <a:gd name="connsiteY3" fmla="*/ 86128 h 86128"/>
                <a:gd name="connsiteX4" fmla="*/ 0 w 622300"/>
                <a:gd name="connsiteY4" fmla="*/ 8849 h 86128"/>
                <a:gd name="connsiteX0" fmla="*/ 0 w 622300"/>
                <a:gd name="connsiteY0" fmla="*/ 8849 h 86128"/>
                <a:gd name="connsiteX1" fmla="*/ 501650 w 622300"/>
                <a:gd name="connsiteY1" fmla="*/ 0 h 86128"/>
                <a:gd name="connsiteX2" fmla="*/ 622300 w 622300"/>
                <a:gd name="connsiteY2" fmla="*/ 73428 h 86128"/>
                <a:gd name="connsiteX3" fmla="*/ 114300 w 622300"/>
                <a:gd name="connsiteY3" fmla="*/ 86128 h 86128"/>
                <a:gd name="connsiteX4" fmla="*/ 0 w 622300"/>
                <a:gd name="connsiteY4" fmla="*/ 8849 h 86128"/>
                <a:gd name="connsiteX0" fmla="*/ 0 w 622300"/>
                <a:gd name="connsiteY0" fmla="*/ 8849 h 94977"/>
                <a:gd name="connsiteX1" fmla="*/ 501650 w 622300"/>
                <a:gd name="connsiteY1" fmla="*/ 0 h 94977"/>
                <a:gd name="connsiteX2" fmla="*/ 622300 w 622300"/>
                <a:gd name="connsiteY2" fmla="*/ 73428 h 94977"/>
                <a:gd name="connsiteX3" fmla="*/ 111125 w 622300"/>
                <a:gd name="connsiteY3" fmla="*/ 94977 h 94977"/>
                <a:gd name="connsiteX4" fmla="*/ 0 w 622300"/>
                <a:gd name="connsiteY4" fmla="*/ 8849 h 94977"/>
                <a:gd name="connsiteX0" fmla="*/ 0 w 625475"/>
                <a:gd name="connsiteY0" fmla="*/ 8849 h 94977"/>
                <a:gd name="connsiteX1" fmla="*/ 501650 w 625475"/>
                <a:gd name="connsiteY1" fmla="*/ 0 h 94977"/>
                <a:gd name="connsiteX2" fmla="*/ 625475 w 625475"/>
                <a:gd name="connsiteY2" fmla="*/ 91126 h 94977"/>
                <a:gd name="connsiteX3" fmla="*/ 111125 w 625475"/>
                <a:gd name="connsiteY3" fmla="*/ 94977 h 94977"/>
                <a:gd name="connsiteX4" fmla="*/ 0 w 625475"/>
                <a:gd name="connsiteY4" fmla="*/ 8849 h 94977"/>
                <a:gd name="connsiteX0" fmla="*/ 0 w 635000"/>
                <a:gd name="connsiteY0" fmla="*/ 8849 h 94977"/>
                <a:gd name="connsiteX1" fmla="*/ 501650 w 635000"/>
                <a:gd name="connsiteY1" fmla="*/ 0 h 94977"/>
                <a:gd name="connsiteX2" fmla="*/ 635000 w 635000"/>
                <a:gd name="connsiteY2" fmla="*/ 91126 h 94977"/>
                <a:gd name="connsiteX3" fmla="*/ 111125 w 635000"/>
                <a:gd name="connsiteY3" fmla="*/ 94977 h 94977"/>
                <a:gd name="connsiteX4" fmla="*/ 0 w 635000"/>
                <a:gd name="connsiteY4" fmla="*/ 8849 h 94977"/>
                <a:gd name="connsiteX0" fmla="*/ 0 w 635000"/>
                <a:gd name="connsiteY0" fmla="*/ 8849 h 94977"/>
                <a:gd name="connsiteX1" fmla="*/ 514350 w 635000"/>
                <a:gd name="connsiteY1" fmla="*/ 0 h 94977"/>
                <a:gd name="connsiteX2" fmla="*/ 635000 w 635000"/>
                <a:gd name="connsiteY2" fmla="*/ 91126 h 94977"/>
                <a:gd name="connsiteX3" fmla="*/ 111125 w 635000"/>
                <a:gd name="connsiteY3" fmla="*/ 94977 h 94977"/>
                <a:gd name="connsiteX4" fmla="*/ 0 w 635000"/>
                <a:gd name="connsiteY4" fmla="*/ 8849 h 94977"/>
                <a:gd name="connsiteX0" fmla="*/ 0 w 635000"/>
                <a:gd name="connsiteY0" fmla="*/ 8849 h 94977"/>
                <a:gd name="connsiteX1" fmla="*/ 527050 w 635000"/>
                <a:gd name="connsiteY1" fmla="*/ 0 h 94977"/>
                <a:gd name="connsiteX2" fmla="*/ 635000 w 635000"/>
                <a:gd name="connsiteY2" fmla="*/ 91126 h 94977"/>
                <a:gd name="connsiteX3" fmla="*/ 111125 w 635000"/>
                <a:gd name="connsiteY3" fmla="*/ 94977 h 94977"/>
                <a:gd name="connsiteX4" fmla="*/ 0 w 635000"/>
                <a:gd name="connsiteY4" fmla="*/ 8849 h 94977"/>
                <a:gd name="connsiteX0" fmla="*/ 0 w 650875"/>
                <a:gd name="connsiteY0" fmla="*/ 8849 h 94977"/>
                <a:gd name="connsiteX1" fmla="*/ 527050 w 650875"/>
                <a:gd name="connsiteY1" fmla="*/ 0 h 94977"/>
                <a:gd name="connsiteX2" fmla="*/ 650875 w 650875"/>
                <a:gd name="connsiteY2" fmla="*/ 91126 h 94977"/>
                <a:gd name="connsiteX3" fmla="*/ 111125 w 650875"/>
                <a:gd name="connsiteY3" fmla="*/ 94977 h 94977"/>
                <a:gd name="connsiteX4" fmla="*/ 0 w 650875"/>
                <a:gd name="connsiteY4" fmla="*/ 8849 h 94977"/>
                <a:gd name="connsiteX0" fmla="*/ 0 w 650875"/>
                <a:gd name="connsiteY0" fmla="*/ 8849 h 97927"/>
                <a:gd name="connsiteX1" fmla="*/ 527050 w 650875"/>
                <a:gd name="connsiteY1" fmla="*/ 0 h 97927"/>
                <a:gd name="connsiteX2" fmla="*/ 650875 w 650875"/>
                <a:gd name="connsiteY2" fmla="*/ 91126 h 97927"/>
                <a:gd name="connsiteX3" fmla="*/ 101600 w 650875"/>
                <a:gd name="connsiteY3" fmla="*/ 97927 h 97927"/>
                <a:gd name="connsiteX4" fmla="*/ 0 w 650875"/>
                <a:gd name="connsiteY4" fmla="*/ 8849 h 97927"/>
                <a:gd name="connsiteX0" fmla="*/ 0 w 654050"/>
                <a:gd name="connsiteY0" fmla="*/ 8849 h 99976"/>
                <a:gd name="connsiteX1" fmla="*/ 527050 w 654050"/>
                <a:gd name="connsiteY1" fmla="*/ 0 h 99976"/>
                <a:gd name="connsiteX2" fmla="*/ 654050 w 654050"/>
                <a:gd name="connsiteY2" fmla="*/ 99976 h 99976"/>
                <a:gd name="connsiteX3" fmla="*/ 101600 w 654050"/>
                <a:gd name="connsiteY3" fmla="*/ 97927 h 99976"/>
                <a:gd name="connsiteX4" fmla="*/ 0 w 654050"/>
                <a:gd name="connsiteY4" fmla="*/ 8849 h 99976"/>
                <a:gd name="connsiteX0" fmla="*/ 0 w 654050"/>
                <a:gd name="connsiteY0" fmla="*/ 8849 h 100877"/>
                <a:gd name="connsiteX1" fmla="*/ 527050 w 654050"/>
                <a:gd name="connsiteY1" fmla="*/ 0 h 100877"/>
                <a:gd name="connsiteX2" fmla="*/ 654050 w 654050"/>
                <a:gd name="connsiteY2" fmla="*/ 99976 h 100877"/>
                <a:gd name="connsiteX3" fmla="*/ 114300 w 654050"/>
                <a:gd name="connsiteY3" fmla="*/ 100877 h 100877"/>
                <a:gd name="connsiteX4" fmla="*/ 0 w 654050"/>
                <a:gd name="connsiteY4" fmla="*/ 8849 h 10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0" h="100877">
                  <a:moveTo>
                    <a:pt x="0" y="8849"/>
                  </a:moveTo>
                  <a:lnTo>
                    <a:pt x="527050" y="0"/>
                  </a:lnTo>
                  <a:lnTo>
                    <a:pt x="654050" y="99976"/>
                  </a:lnTo>
                  <a:lnTo>
                    <a:pt x="114300" y="100877"/>
                  </a:lnTo>
                  <a:lnTo>
                    <a:pt x="0" y="8849"/>
                  </a:lnTo>
                  <a:close/>
                </a:path>
              </a:pathLst>
            </a:custGeom>
            <a:gradFill flip="none" rotWithShape="1">
              <a:gsLst>
                <a:gs pos="0">
                  <a:srgbClr val="1F3C50"/>
                </a:gs>
                <a:gs pos="100000">
                  <a:srgbClr val="1C436D"/>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Triangle 37"/>
            <p:cNvSpPr/>
            <p:nvPr/>
          </p:nvSpPr>
          <p:spPr>
            <a:xfrm rot="1993898">
              <a:off x="8312533" y="2683672"/>
              <a:ext cx="291273" cy="190897"/>
            </a:xfrm>
            <a:custGeom>
              <a:avLst/>
              <a:gdLst>
                <a:gd name="connsiteX0" fmla="*/ 0 w 318473"/>
                <a:gd name="connsiteY0" fmla="*/ 190897 h 190897"/>
                <a:gd name="connsiteX1" fmla="*/ 0 w 318473"/>
                <a:gd name="connsiteY1" fmla="*/ 0 h 190897"/>
                <a:gd name="connsiteX2" fmla="*/ 318473 w 318473"/>
                <a:gd name="connsiteY2" fmla="*/ 190897 h 190897"/>
                <a:gd name="connsiteX3" fmla="*/ 0 w 318473"/>
                <a:gd name="connsiteY3" fmla="*/ 190897 h 190897"/>
                <a:gd name="connsiteX0" fmla="*/ 0 w 303545"/>
                <a:gd name="connsiteY0" fmla="*/ 190897 h 190897"/>
                <a:gd name="connsiteX1" fmla="*/ 0 w 303545"/>
                <a:gd name="connsiteY1" fmla="*/ 0 h 190897"/>
                <a:gd name="connsiteX2" fmla="*/ 303545 w 303545"/>
                <a:gd name="connsiteY2" fmla="*/ 185494 h 190897"/>
                <a:gd name="connsiteX3" fmla="*/ 0 w 303545"/>
                <a:gd name="connsiteY3" fmla="*/ 190897 h 190897"/>
                <a:gd name="connsiteX0" fmla="*/ 0 w 291273"/>
                <a:gd name="connsiteY0" fmla="*/ 190897 h 190897"/>
                <a:gd name="connsiteX1" fmla="*/ 0 w 291273"/>
                <a:gd name="connsiteY1" fmla="*/ 0 h 190897"/>
                <a:gd name="connsiteX2" fmla="*/ 291273 w 291273"/>
                <a:gd name="connsiteY2" fmla="*/ 178351 h 190897"/>
                <a:gd name="connsiteX3" fmla="*/ 0 w 291273"/>
                <a:gd name="connsiteY3" fmla="*/ 190897 h 190897"/>
              </a:gdLst>
              <a:ahLst/>
              <a:cxnLst>
                <a:cxn ang="0">
                  <a:pos x="connsiteX0" y="connsiteY0"/>
                </a:cxn>
                <a:cxn ang="0">
                  <a:pos x="connsiteX1" y="connsiteY1"/>
                </a:cxn>
                <a:cxn ang="0">
                  <a:pos x="connsiteX2" y="connsiteY2"/>
                </a:cxn>
                <a:cxn ang="0">
                  <a:pos x="connsiteX3" y="connsiteY3"/>
                </a:cxn>
              </a:cxnLst>
              <a:rect l="l" t="t" r="r" b="b"/>
              <a:pathLst>
                <a:path w="291273" h="190897">
                  <a:moveTo>
                    <a:pt x="0" y="190897"/>
                  </a:moveTo>
                  <a:lnTo>
                    <a:pt x="0" y="0"/>
                  </a:lnTo>
                  <a:lnTo>
                    <a:pt x="291273" y="178351"/>
                  </a:lnTo>
                  <a:lnTo>
                    <a:pt x="0" y="190897"/>
                  </a:ln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7769226" y="2772205"/>
              <a:ext cx="805212" cy="179286"/>
            </a:xfrm>
            <a:custGeom>
              <a:avLst/>
              <a:gdLst>
                <a:gd name="connsiteX0" fmla="*/ 0 w 662337"/>
                <a:gd name="connsiteY0" fmla="*/ 0 h 169761"/>
                <a:gd name="connsiteX1" fmla="*/ 662337 w 662337"/>
                <a:gd name="connsiteY1" fmla="*/ 0 h 169761"/>
                <a:gd name="connsiteX2" fmla="*/ 662337 w 662337"/>
                <a:gd name="connsiteY2" fmla="*/ 169761 h 169761"/>
                <a:gd name="connsiteX3" fmla="*/ 0 w 662337"/>
                <a:gd name="connsiteY3" fmla="*/ 169761 h 169761"/>
                <a:gd name="connsiteX4" fmla="*/ 0 w 662337"/>
                <a:gd name="connsiteY4" fmla="*/ 0 h 169761"/>
                <a:gd name="connsiteX0" fmla="*/ 0 w 662337"/>
                <a:gd name="connsiteY0" fmla="*/ 0 h 172936"/>
                <a:gd name="connsiteX1" fmla="*/ 662337 w 662337"/>
                <a:gd name="connsiteY1" fmla="*/ 0 h 172936"/>
                <a:gd name="connsiteX2" fmla="*/ 662337 w 662337"/>
                <a:gd name="connsiteY2" fmla="*/ 169761 h 172936"/>
                <a:gd name="connsiteX3" fmla="*/ 260350 w 662337"/>
                <a:gd name="connsiteY3" fmla="*/ 172936 h 172936"/>
                <a:gd name="connsiteX4" fmla="*/ 0 w 662337"/>
                <a:gd name="connsiteY4" fmla="*/ 0 h 172936"/>
                <a:gd name="connsiteX0" fmla="*/ 0 w 792512"/>
                <a:gd name="connsiteY0" fmla="*/ 0 h 172936"/>
                <a:gd name="connsiteX1" fmla="*/ 662337 w 792512"/>
                <a:gd name="connsiteY1" fmla="*/ 0 h 172936"/>
                <a:gd name="connsiteX2" fmla="*/ 792512 w 792512"/>
                <a:gd name="connsiteY2" fmla="*/ 169761 h 172936"/>
                <a:gd name="connsiteX3" fmla="*/ 260350 w 792512"/>
                <a:gd name="connsiteY3" fmla="*/ 172936 h 172936"/>
                <a:gd name="connsiteX4" fmla="*/ 0 w 792512"/>
                <a:gd name="connsiteY4" fmla="*/ 0 h 172936"/>
                <a:gd name="connsiteX0" fmla="*/ 0 w 757587"/>
                <a:gd name="connsiteY0" fmla="*/ 0 h 172936"/>
                <a:gd name="connsiteX1" fmla="*/ 627412 w 757587"/>
                <a:gd name="connsiteY1" fmla="*/ 0 h 172936"/>
                <a:gd name="connsiteX2" fmla="*/ 757587 w 757587"/>
                <a:gd name="connsiteY2" fmla="*/ 169761 h 172936"/>
                <a:gd name="connsiteX3" fmla="*/ 225425 w 757587"/>
                <a:gd name="connsiteY3" fmla="*/ 172936 h 172936"/>
                <a:gd name="connsiteX4" fmla="*/ 0 w 757587"/>
                <a:gd name="connsiteY4" fmla="*/ 0 h 172936"/>
                <a:gd name="connsiteX0" fmla="*/ 0 w 773462"/>
                <a:gd name="connsiteY0" fmla="*/ 0 h 172936"/>
                <a:gd name="connsiteX1" fmla="*/ 643287 w 773462"/>
                <a:gd name="connsiteY1" fmla="*/ 0 h 172936"/>
                <a:gd name="connsiteX2" fmla="*/ 773462 w 773462"/>
                <a:gd name="connsiteY2" fmla="*/ 169761 h 172936"/>
                <a:gd name="connsiteX3" fmla="*/ 241300 w 773462"/>
                <a:gd name="connsiteY3" fmla="*/ 172936 h 172936"/>
                <a:gd name="connsiteX4" fmla="*/ 0 w 773462"/>
                <a:gd name="connsiteY4" fmla="*/ 0 h 172936"/>
                <a:gd name="connsiteX0" fmla="*/ 0 w 773462"/>
                <a:gd name="connsiteY0" fmla="*/ 0 h 172936"/>
                <a:gd name="connsiteX1" fmla="*/ 497237 w 773462"/>
                <a:gd name="connsiteY1" fmla="*/ 0 h 172936"/>
                <a:gd name="connsiteX2" fmla="*/ 773462 w 773462"/>
                <a:gd name="connsiteY2" fmla="*/ 169761 h 172936"/>
                <a:gd name="connsiteX3" fmla="*/ 241300 w 773462"/>
                <a:gd name="connsiteY3" fmla="*/ 172936 h 172936"/>
                <a:gd name="connsiteX4" fmla="*/ 0 w 773462"/>
                <a:gd name="connsiteY4" fmla="*/ 0 h 172936"/>
                <a:gd name="connsiteX0" fmla="*/ 0 w 773462"/>
                <a:gd name="connsiteY0" fmla="*/ 0 h 172936"/>
                <a:gd name="connsiteX1" fmla="*/ 497237 w 773462"/>
                <a:gd name="connsiteY1" fmla="*/ 0 h 172936"/>
                <a:gd name="connsiteX2" fmla="*/ 773462 w 773462"/>
                <a:gd name="connsiteY2" fmla="*/ 169761 h 172936"/>
                <a:gd name="connsiteX3" fmla="*/ 231775 w 773462"/>
                <a:gd name="connsiteY3" fmla="*/ 172936 h 172936"/>
                <a:gd name="connsiteX4" fmla="*/ 0 w 773462"/>
                <a:gd name="connsiteY4" fmla="*/ 0 h 172936"/>
                <a:gd name="connsiteX0" fmla="*/ 0 w 782987"/>
                <a:gd name="connsiteY0" fmla="*/ 0 h 172936"/>
                <a:gd name="connsiteX1" fmla="*/ 506762 w 782987"/>
                <a:gd name="connsiteY1" fmla="*/ 0 h 172936"/>
                <a:gd name="connsiteX2" fmla="*/ 782987 w 782987"/>
                <a:gd name="connsiteY2" fmla="*/ 169761 h 172936"/>
                <a:gd name="connsiteX3" fmla="*/ 241300 w 782987"/>
                <a:gd name="connsiteY3" fmla="*/ 172936 h 172936"/>
                <a:gd name="connsiteX4" fmla="*/ 0 w 782987"/>
                <a:gd name="connsiteY4" fmla="*/ 0 h 172936"/>
                <a:gd name="connsiteX0" fmla="*/ 0 w 782987"/>
                <a:gd name="connsiteY0" fmla="*/ 6350 h 179286"/>
                <a:gd name="connsiteX1" fmla="*/ 497237 w 782987"/>
                <a:gd name="connsiteY1" fmla="*/ 0 h 179286"/>
                <a:gd name="connsiteX2" fmla="*/ 782987 w 782987"/>
                <a:gd name="connsiteY2" fmla="*/ 176111 h 179286"/>
                <a:gd name="connsiteX3" fmla="*/ 241300 w 782987"/>
                <a:gd name="connsiteY3" fmla="*/ 179286 h 179286"/>
                <a:gd name="connsiteX4" fmla="*/ 0 w 782987"/>
                <a:gd name="connsiteY4" fmla="*/ 6350 h 179286"/>
                <a:gd name="connsiteX0" fmla="*/ 0 w 782987"/>
                <a:gd name="connsiteY0" fmla="*/ 6350 h 179286"/>
                <a:gd name="connsiteX1" fmla="*/ 497237 w 782987"/>
                <a:gd name="connsiteY1" fmla="*/ 0 h 179286"/>
                <a:gd name="connsiteX2" fmla="*/ 782987 w 782987"/>
                <a:gd name="connsiteY2" fmla="*/ 176111 h 179286"/>
                <a:gd name="connsiteX3" fmla="*/ 219075 w 782987"/>
                <a:gd name="connsiteY3" fmla="*/ 179286 h 179286"/>
                <a:gd name="connsiteX4" fmla="*/ 0 w 782987"/>
                <a:gd name="connsiteY4" fmla="*/ 6350 h 179286"/>
                <a:gd name="connsiteX0" fmla="*/ 0 w 795687"/>
                <a:gd name="connsiteY0" fmla="*/ 3175 h 179286"/>
                <a:gd name="connsiteX1" fmla="*/ 509937 w 795687"/>
                <a:gd name="connsiteY1" fmla="*/ 0 h 179286"/>
                <a:gd name="connsiteX2" fmla="*/ 795687 w 795687"/>
                <a:gd name="connsiteY2" fmla="*/ 176111 h 179286"/>
                <a:gd name="connsiteX3" fmla="*/ 231775 w 795687"/>
                <a:gd name="connsiteY3" fmla="*/ 179286 h 179286"/>
                <a:gd name="connsiteX4" fmla="*/ 0 w 795687"/>
                <a:gd name="connsiteY4" fmla="*/ 3175 h 179286"/>
                <a:gd name="connsiteX0" fmla="*/ 0 w 795687"/>
                <a:gd name="connsiteY0" fmla="*/ 3175 h 179286"/>
                <a:gd name="connsiteX1" fmla="*/ 503587 w 795687"/>
                <a:gd name="connsiteY1" fmla="*/ 0 h 179286"/>
                <a:gd name="connsiteX2" fmla="*/ 795687 w 795687"/>
                <a:gd name="connsiteY2" fmla="*/ 176111 h 179286"/>
                <a:gd name="connsiteX3" fmla="*/ 231775 w 795687"/>
                <a:gd name="connsiteY3" fmla="*/ 179286 h 179286"/>
                <a:gd name="connsiteX4" fmla="*/ 0 w 795687"/>
                <a:gd name="connsiteY4" fmla="*/ 3175 h 179286"/>
                <a:gd name="connsiteX0" fmla="*/ 0 w 805212"/>
                <a:gd name="connsiteY0" fmla="*/ 3175 h 179286"/>
                <a:gd name="connsiteX1" fmla="*/ 503587 w 805212"/>
                <a:gd name="connsiteY1" fmla="*/ 0 h 179286"/>
                <a:gd name="connsiteX2" fmla="*/ 805212 w 805212"/>
                <a:gd name="connsiteY2" fmla="*/ 176111 h 179286"/>
                <a:gd name="connsiteX3" fmla="*/ 231775 w 805212"/>
                <a:gd name="connsiteY3" fmla="*/ 179286 h 179286"/>
                <a:gd name="connsiteX4" fmla="*/ 0 w 805212"/>
                <a:gd name="connsiteY4" fmla="*/ 3175 h 17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212" h="179286">
                  <a:moveTo>
                    <a:pt x="0" y="3175"/>
                  </a:moveTo>
                  <a:lnTo>
                    <a:pt x="503587" y="0"/>
                  </a:lnTo>
                  <a:lnTo>
                    <a:pt x="805212" y="176111"/>
                  </a:lnTo>
                  <a:lnTo>
                    <a:pt x="231775" y="179286"/>
                  </a:lnTo>
                  <a:lnTo>
                    <a:pt x="0" y="3175"/>
                  </a:lnTo>
                  <a:close/>
                </a:path>
              </a:pathLst>
            </a:custGeom>
            <a:gradFill flip="none" rotWithShape="1">
              <a:gsLst>
                <a:gs pos="0">
                  <a:srgbClr val="1B3442"/>
                </a:gs>
                <a:gs pos="100000">
                  <a:srgbClr val="1B4167"/>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2804390" y="2706371"/>
              <a:ext cx="687896"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18.7 </a:t>
              </a:r>
              <a:r>
                <a:rPr lang="en-US" sz="850" b="1" dirty="0" smtClean="0">
                  <a:solidFill>
                    <a:schemeClr val="bg1"/>
                  </a:solidFill>
                </a:rPr>
                <a:t>GHz</a:t>
              </a:r>
              <a:endParaRPr lang="en-US" sz="850" b="1" dirty="0">
                <a:solidFill>
                  <a:schemeClr val="bg1"/>
                </a:solidFill>
              </a:endParaRPr>
            </a:p>
          </p:txBody>
        </p:sp>
        <p:sp>
          <p:nvSpPr>
            <p:cNvPr id="40" name="TextBox 39"/>
            <p:cNvSpPr txBox="1"/>
            <p:nvPr/>
          </p:nvSpPr>
          <p:spPr>
            <a:xfrm>
              <a:off x="3465866" y="2706371"/>
              <a:ext cx="582211"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23 </a:t>
              </a:r>
              <a:r>
                <a:rPr lang="en-US" sz="850" b="1" dirty="0" smtClean="0">
                  <a:solidFill>
                    <a:schemeClr val="bg1"/>
                  </a:solidFill>
                </a:rPr>
                <a:t>GHz</a:t>
              </a:r>
              <a:endParaRPr lang="en-US" sz="850" b="1" dirty="0">
                <a:solidFill>
                  <a:schemeClr val="bg1"/>
                </a:solidFill>
              </a:endParaRPr>
            </a:p>
          </p:txBody>
        </p:sp>
        <p:sp>
          <p:nvSpPr>
            <p:cNvPr id="41" name="TextBox 40"/>
            <p:cNvSpPr txBox="1"/>
            <p:nvPr/>
          </p:nvSpPr>
          <p:spPr>
            <a:xfrm>
              <a:off x="4015860" y="2712417"/>
              <a:ext cx="582211"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37 </a:t>
              </a:r>
              <a:r>
                <a:rPr lang="en-US" sz="850" b="1" dirty="0" smtClean="0">
                  <a:solidFill>
                    <a:schemeClr val="bg1"/>
                  </a:solidFill>
                </a:rPr>
                <a:t>GHz</a:t>
              </a:r>
              <a:endParaRPr lang="en-US" sz="850" b="1" dirty="0">
                <a:solidFill>
                  <a:schemeClr val="bg1"/>
                </a:solidFill>
              </a:endParaRPr>
            </a:p>
          </p:txBody>
        </p:sp>
        <p:sp>
          <p:nvSpPr>
            <p:cNvPr id="42" name="TextBox 41"/>
            <p:cNvSpPr txBox="1"/>
            <p:nvPr/>
          </p:nvSpPr>
          <p:spPr>
            <a:xfrm>
              <a:off x="4603091" y="2708822"/>
              <a:ext cx="582211"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37 </a:t>
              </a:r>
              <a:r>
                <a:rPr lang="en-US" sz="850" b="1" dirty="0" smtClean="0">
                  <a:solidFill>
                    <a:schemeClr val="bg1"/>
                  </a:solidFill>
                </a:rPr>
                <a:t>GHz</a:t>
              </a:r>
              <a:endParaRPr lang="en-US" sz="850" b="1" dirty="0">
                <a:solidFill>
                  <a:schemeClr val="bg1"/>
                </a:solidFill>
              </a:endParaRPr>
            </a:p>
          </p:txBody>
        </p:sp>
        <p:sp>
          <p:nvSpPr>
            <p:cNvPr id="43" name="TextBox 42"/>
            <p:cNvSpPr txBox="1"/>
            <p:nvPr/>
          </p:nvSpPr>
          <p:spPr>
            <a:xfrm>
              <a:off x="5174846" y="2720714"/>
              <a:ext cx="582211"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89 </a:t>
              </a:r>
              <a:r>
                <a:rPr lang="en-US" sz="850" b="1" dirty="0" smtClean="0">
                  <a:solidFill>
                    <a:schemeClr val="bg1"/>
                  </a:solidFill>
                </a:rPr>
                <a:t>GHz</a:t>
              </a:r>
              <a:endParaRPr lang="en-US" sz="850" b="1" dirty="0">
                <a:solidFill>
                  <a:schemeClr val="bg1"/>
                </a:solidFill>
              </a:endParaRPr>
            </a:p>
          </p:txBody>
        </p:sp>
        <p:sp>
          <p:nvSpPr>
            <p:cNvPr id="44" name="TextBox 43"/>
            <p:cNvSpPr txBox="1"/>
            <p:nvPr/>
          </p:nvSpPr>
          <p:spPr>
            <a:xfrm>
              <a:off x="5736749" y="2717427"/>
              <a:ext cx="582211"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89 </a:t>
              </a:r>
              <a:r>
                <a:rPr lang="en-US" sz="850" b="1" dirty="0" smtClean="0">
                  <a:solidFill>
                    <a:schemeClr val="bg1"/>
                  </a:solidFill>
                </a:rPr>
                <a:t>GHz</a:t>
              </a:r>
              <a:endParaRPr lang="en-US" sz="850" b="1" dirty="0">
                <a:solidFill>
                  <a:schemeClr val="bg1"/>
                </a:solidFill>
              </a:endParaRPr>
            </a:p>
          </p:txBody>
        </p:sp>
        <p:sp>
          <p:nvSpPr>
            <p:cNvPr id="45" name="TextBox 44"/>
            <p:cNvSpPr txBox="1"/>
            <p:nvPr/>
          </p:nvSpPr>
          <p:spPr>
            <a:xfrm>
              <a:off x="6228248" y="2719392"/>
              <a:ext cx="652267"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166 </a:t>
              </a:r>
              <a:r>
                <a:rPr lang="en-US" sz="850" b="1" dirty="0" smtClean="0">
                  <a:solidFill>
                    <a:schemeClr val="bg1"/>
                  </a:solidFill>
                </a:rPr>
                <a:t>GHz</a:t>
              </a:r>
              <a:endParaRPr lang="en-US" sz="850" b="1" dirty="0">
                <a:solidFill>
                  <a:schemeClr val="bg1"/>
                </a:solidFill>
              </a:endParaRPr>
            </a:p>
          </p:txBody>
        </p:sp>
        <p:sp>
          <p:nvSpPr>
            <p:cNvPr id="46" name="TextBox 45"/>
            <p:cNvSpPr txBox="1"/>
            <p:nvPr/>
          </p:nvSpPr>
          <p:spPr>
            <a:xfrm>
              <a:off x="6763086" y="2721297"/>
              <a:ext cx="652267"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166 </a:t>
              </a:r>
              <a:r>
                <a:rPr lang="en-US" sz="850" b="1" dirty="0" smtClean="0">
                  <a:solidFill>
                    <a:schemeClr val="bg1"/>
                  </a:solidFill>
                </a:rPr>
                <a:t>GHz</a:t>
              </a:r>
              <a:endParaRPr lang="en-US" sz="850" b="1" dirty="0">
                <a:solidFill>
                  <a:schemeClr val="bg1"/>
                </a:solidFill>
              </a:endParaRPr>
            </a:p>
          </p:txBody>
        </p:sp>
        <p:sp>
          <p:nvSpPr>
            <p:cNvPr id="47" name="TextBox 46"/>
            <p:cNvSpPr txBox="1"/>
            <p:nvPr/>
          </p:nvSpPr>
          <p:spPr>
            <a:xfrm>
              <a:off x="7294462" y="2724617"/>
              <a:ext cx="793970"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183±3 </a:t>
              </a:r>
              <a:r>
                <a:rPr lang="en-US" sz="850" b="1" dirty="0" smtClean="0">
                  <a:solidFill>
                    <a:schemeClr val="bg1"/>
                  </a:solidFill>
                </a:rPr>
                <a:t>GHz</a:t>
              </a:r>
              <a:endParaRPr lang="en-US" sz="850" b="1" dirty="0">
                <a:solidFill>
                  <a:schemeClr val="bg1"/>
                </a:solidFill>
              </a:endParaRPr>
            </a:p>
          </p:txBody>
        </p:sp>
        <p:sp>
          <p:nvSpPr>
            <p:cNvPr id="48" name="TextBox 47"/>
            <p:cNvSpPr txBox="1"/>
            <p:nvPr/>
          </p:nvSpPr>
          <p:spPr>
            <a:xfrm>
              <a:off x="7935659" y="2727935"/>
              <a:ext cx="793970" cy="24622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000" b="1" dirty="0" smtClean="0">
                  <a:solidFill>
                    <a:schemeClr val="bg1"/>
                  </a:solidFill>
                </a:rPr>
                <a:t>183±7 </a:t>
              </a:r>
              <a:r>
                <a:rPr lang="en-US" sz="850" b="1" dirty="0" smtClean="0">
                  <a:solidFill>
                    <a:schemeClr val="bg1"/>
                  </a:solidFill>
                </a:rPr>
                <a:t>GHz</a:t>
              </a:r>
              <a:endParaRPr lang="en-US" sz="850" b="1" dirty="0">
                <a:solidFill>
                  <a:schemeClr val="bg1"/>
                </a:solidFill>
              </a:endParaRPr>
            </a:p>
          </p:txBody>
        </p:sp>
        <p:sp>
          <p:nvSpPr>
            <p:cNvPr id="49" name="TextBox 48"/>
            <p:cNvSpPr txBox="1"/>
            <p:nvPr/>
          </p:nvSpPr>
          <p:spPr>
            <a:xfrm>
              <a:off x="805661" y="2848516"/>
              <a:ext cx="671979" cy="207749"/>
            </a:xfrm>
            <a:prstGeom prst="rect">
              <a:avLst/>
            </a:prstGeom>
            <a:noFill/>
          </p:spPr>
          <p:txBody>
            <a:bodyPr wrap="none" rtlCol="0">
              <a:spAutoFit/>
            </a:bodyPr>
            <a:lstStyle/>
            <a:p>
              <a:r>
                <a:rPr lang="en-US" sz="750" dirty="0" smtClean="0">
                  <a:solidFill>
                    <a:srgbClr val="FFFFFF"/>
                  </a:solidFill>
                </a:rPr>
                <a:t>vertical pol.</a:t>
              </a:r>
              <a:endParaRPr lang="en-US" sz="750" dirty="0">
                <a:solidFill>
                  <a:srgbClr val="FFFFFF"/>
                </a:solidFill>
              </a:endParaRPr>
            </a:p>
          </p:txBody>
        </p:sp>
        <p:sp>
          <p:nvSpPr>
            <p:cNvPr id="50" name="TextBox 49"/>
            <p:cNvSpPr txBox="1"/>
            <p:nvPr/>
          </p:nvSpPr>
          <p:spPr>
            <a:xfrm>
              <a:off x="1434751" y="2847616"/>
              <a:ext cx="787395" cy="207749"/>
            </a:xfrm>
            <a:prstGeom prst="rect">
              <a:avLst/>
            </a:prstGeom>
            <a:noFill/>
          </p:spPr>
          <p:txBody>
            <a:bodyPr wrap="none" rtlCol="0">
              <a:spAutoFit/>
            </a:bodyPr>
            <a:lstStyle/>
            <a:p>
              <a:r>
                <a:rPr lang="en-US" sz="750" dirty="0" smtClean="0">
                  <a:solidFill>
                    <a:srgbClr val="FFFFFF"/>
                  </a:solidFill>
                </a:rPr>
                <a:t>horizontal pol.</a:t>
              </a:r>
              <a:endParaRPr lang="en-US" sz="750" dirty="0">
                <a:solidFill>
                  <a:srgbClr val="FFFFFF"/>
                </a:solidFill>
              </a:endParaRPr>
            </a:p>
          </p:txBody>
        </p:sp>
        <p:sp>
          <p:nvSpPr>
            <p:cNvPr id="51" name="TextBox 50"/>
            <p:cNvSpPr txBox="1"/>
            <p:nvPr/>
          </p:nvSpPr>
          <p:spPr>
            <a:xfrm>
              <a:off x="2119043" y="2847616"/>
              <a:ext cx="671979" cy="207749"/>
            </a:xfrm>
            <a:prstGeom prst="rect">
              <a:avLst/>
            </a:prstGeom>
            <a:noFill/>
          </p:spPr>
          <p:txBody>
            <a:bodyPr wrap="none" rtlCol="0">
              <a:spAutoFit/>
            </a:bodyPr>
            <a:lstStyle/>
            <a:p>
              <a:r>
                <a:rPr lang="en-US" sz="750" dirty="0" smtClean="0">
                  <a:solidFill>
                    <a:srgbClr val="FFFFFF"/>
                  </a:solidFill>
                </a:rPr>
                <a:t>vertical pol.</a:t>
              </a:r>
              <a:endParaRPr lang="en-US" sz="750" dirty="0">
                <a:solidFill>
                  <a:srgbClr val="FFFFFF"/>
                </a:solidFill>
              </a:endParaRPr>
            </a:p>
          </p:txBody>
        </p:sp>
        <p:sp>
          <p:nvSpPr>
            <p:cNvPr id="52" name="TextBox 51"/>
            <p:cNvSpPr txBox="1"/>
            <p:nvPr/>
          </p:nvSpPr>
          <p:spPr>
            <a:xfrm>
              <a:off x="2713803" y="2847063"/>
              <a:ext cx="787395" cy="207749"/>
            </a:xfrm>
            <a:prstGeom prst="rect">
              <a:avLst/>
            </a:prstGeom>
            <a:noFill/>
          </p:spPr>
          <p:txBody>
            <a:bodyPr wrap="none" rtlCol="0">
              <a:spAutoFit/>
            </a:bodyPr>
            <a:lstStyle/>
            <a:p>
              <a:r>
                <a:rPr lang="en-US" sz="750" dirty="0" smtClean="0">
                  <a:solidFill>
                    <a:srgbClr val="FFFFFF"/>
                  </a:solidFill>
                </a:rPr>
                <a:t>horizontal pol.</a:t>
              </a:r>
              <a:endParaRPr lang="en-US" sz="750" dirty="0">
                <a:solidFill>
                  <a:srgbClr val="FFFFFF"/>
                </a:solidFill>
              </a:endParaRPr>
            </a:p>
          </p:txBody>
        </p:sp>
        <p:sp>
          <p:nvSpPr>
            <p:cNvPr id="53" name="TextBox 52"/>
            <p:cNvSpPr txBox="1"/>
            <p:nvPr/>
          </p:nvSpPr>
          <p:spPr>
            <a:xfrm>
              <a:off x="3387962" y="2847063"/>
              <a:ext cx="671979" cy="207749"/>
            </a:xfrm>
            <a:prstGeom prst="rect">
              <a:avLst/>
            </a:prstGeom>
            <a:noFill/>
          </p:spPr>
          <p:txBody>
            <a:bodyPr wrap="none" rtlCol="0">
              <a:spAutoFit/>
            </a:bodyPr>
            <a:lstStyle/>
            <a:p>
              <a:r>
                <a:rPr lang="en-US" sz="750" dirty="0" smtClean="0">
                  <a:solidFill>
                    <a:srgbClr val="FFFFFF"/>
                  </a:solidFill>
                </a:rPr>
                <a:t>vertical pol.</a:t>
              </a:r>
              <a:endParaRPr lang="en-US" sz="750" dirty="0">
                <a:solidFill>
                  <a:srgbClr val="FFFFFF"/>
                </a:solidFill>
              </a:endParaRPr>
            </a:p>
          </p:txBody>
        </p:sp>
        <p:sp>
          <p:nvSpPr>
            <p:cNvPr id="54" name="TextBox 53"/>
            <p:cNvSpPr txBox="1"/>
            <p:nvPr/>
          </p:nvSpPr>
          <p:spPr>
            <a:xfrm>
              <a:off x="3986146" y="2848516"/>
              <a:ext cx="671979" cy="207749"/>
            </a:xfrm>
            <a:prstGeom prst="rect">
              <a:avLst/>
            </a:prstGeom>
            <a:noFill/>
          </p:spPr>
          <p:txBody>
            <a:bodyPr wrap="none" rtlCol="0">
              <a:spAutoFit/>
            </a:bodyPr>
            <a:lstStyle/>
            <a:p>
              <a:r>
                <a:rPr lang="en-US" sz="750" dirty="0" smtClean="0">
                  <a:solidFill>
                    <a:srgbClr val="FFFFFF"/>
                  </a:solidFill>
                </a:rPr>
                <a:t>vertical pol.</a:t>
              </a:r>
              <a:endParaRPr lang="en-US" sz="750" dirty="0">
                <a:solidFill>
                  <a:srgbClr val="FFFFFF"/>
                </a:solidFill>
              </a:endParaRPr>
            </a:p>
          </p:txBody>
        </p:sp>
        <p:sp>
          <p:nvSpPr>
            <p:cNvPr id="55" name="TextBox 54"/>
            <p:cNvSpPr txBox="1"/>
            <p:nvPr/>
          </p:nvSpPr>
          <p:spPr>
            <a:xfrm>
              <a:off x="4531795" y="2848516"/>
              <a:ext cx="787395" cy="207749"/>
            </a:xfrm>
            <a:prstGeom prst="rect">
              <a:avLst/>
            </a:prstGeom>
            <a:noFill/>
          </p:spPr>
          <p:txBody>
            <a:bodyPr wrap="none" rtlCol="0">
              <a:spAutoFit/>
            </a:bodyPr>
            <a:lstStyle/>
            <a:p>
              <a:r>
                <a:rPr lang="en-US" sz="750" dirty="0" smtClean="0">
                  <a:solidFill>
                    <a:srgbClr val="FFFFFF"/>
                  </a:solidFill>
                </a:rPr>
                <a:t>horizontal pol.</a:t>
              </a:r>
              <a:endParaRPr lang="en-US" sz="750" dirty="0">
                <a:solidFill>
                  <a:srgbClr val="FFFFFF"/>
                </a:solidFill>
              </a:endParaRPr>
            </a:p>
          </p:txBody>
        </p:sp>
        <p:sp>
          <p:nvSpPr>
            <p:cNvPr id="56" name="TextBox 55"/>
            <p:cNvSpPr txBox="1"/>
            <p:nvPr/>
          </p:nvSpPr>
          <p:spPr>
            <a:xfrm>
              <a:off x="5182714" y="2854181"/>
              <a:ext cx="671979" cy="207749"/>
            </a:xfrm>
            <a:prstGeom prst="rect">
              <a:avLst/>
            </a:prstGeom>
            <a:noFill/>
          </p:spPr>
          <p:txBody>
            <a:bodyPr wrap="none" rtlCol="0">
              <a:spAutoFit/>
            </a:bodyPr>
            <a:lstStyle/>
            <a:p>
              <a:r>
                <a:rPr lang="en-US" sz="750" dirty="0" smtClean="0">
                  <a:solidFill>
                    <a:srgbClr val="FFFFFF"/>
                  </a:solidFill>
                </a:rPr>
                <a:t>vertical pol.</a:t>
              </a:r>
              <a:endParaRPr lang="en-US" sz="750" dirty="0">
                <a:solidFill>
                  <a:srgbClr val="FFFFFF"/>
                </a:solidFill>
              </a:endParaRPr>
            </a:p>
          </p:txBody>
        </p:sp>
        <p:sp>
          <p:nvSpPr>
            <p:cNvPr id="57" name="TextBox 56"/>
            <p:cNvSpPr txBox="1"/>
            <p:nvPr/>
          </p:nvSpPr>
          <p:spPr>
            <a:xfrm>
              <a:off x="5712497" y="2861393"/>
              <a:ext cx="787395" cy="207749"/>
            </a:xfrm>
            <a:prstGeom prst="rect">
              <a:avLst/>
            </a:prstGeom>
            <a:noFill/>
          </p:spPr>
          <p:txBody>
            <a:bodyPr wrap="none" rtlCol="0">
              <a:spAutoFit/>
            </a:bodyPr>
            <a:lstStyle/>
            <a:p>
              <a:r>
                <a:rPr lang="en-US" sz="750" dirty="0" smtClean="0">
                  <a:solidFill>
                    <a:srgbClr val="FFFFFF"/>
                  </a:solidFill>
                </a:rPr>
                <a:t>horizontal pol.</a:t>
              </a:r>
              <a:endParaRPr lang="en-US" sz="750" dirty="0">
                <a:solidFill>
                  <a:srgbClr val="FFFFFF"/>
                </a:solidFill>
              </a:endParaRPr>
            </a:p>
          </p:txBody>
        </p:sp>
        <p:sp>
          <p:nvSpPr>
            <p:cNvPr id="58" name="TextBox 57"/>
            <p:cNvSpPr txBox="1"/>
            <p:nvPr/>
          </p:nvSpPr>
          <p:spPr>
            <a:xfrm>
              <a:off x="6324608" y="2863221"/>
              <a:ext cx="671979" cy="207749"/>
            </a:xfrm>
            <a:prstGeom prst="rect">
              <a:avLst/>
            </a:prstGeom>
            <a:noFill/>
          </p:spPr>
          <p:txBody>
            <a:bodyPr wrap="none" rtlCol="0">
              <a:spAutoFit/>
            </a:bodyPr>
            <a:lstStyle/>
            <a:p>
              <a:r>
                <a:rPr lang="en-US" sz="750" dirty="0" smtClean="0">
                  <a:solidFill>
                    <a:srgbClr val="FFFFFF"/>
                  </a:solidFill>
                </a:rPr>
                <a:t>vertical pol.</a:t>
              </a:r>
              <a:endParaRPr lang="en-US" sz="750" dirty="0">
                <a:solidFill>
                  <a:srgbClr val="FFFFFF"/>
                </a:solidFill>
              </a:endParaRPr>
            </a:p>
          </p:txBody>
        </p:sp>
        <p:sp>
          <p:nvSpPr>
            <p:cNvPr id="59" name="TextBox 58"/>
            <p:cNvSpPr txBox="1"/>
            <p:nvPr/>
          </p:nvSpPr>
          <p:spPr>
            <a:xfrm>
              <a:off x="6833827" y="2862507"/>
              <a:ext cx="787395" cy="207749"/>
            </a:xfrm>
            <a:prstGeom prst="rect">
              <a:avLst/>
            </a:prstGeom>
            <a:noFill/>
          </p:spPr>
          <p:txBody>
            <a:bodyPr wrap="none" rtlCol="0">
              <a:spAutoFit/>
            </a:bodyPr>
            <a:lstStyle/>
            <a:p>
              <a:r>
                <a:rPr lang="en-US" sz="750" dirty="0" smtClean="0">
                  <a:solidFill>
                    <a:srgbClr val="FFFFFF"/>
                  </a:solidFill>
                </a:rPr>
                <a:t>horizontal pol.</a:t>
              </a:r>
              <a:endParaRPr lang="en-US" sz="750" dirty="0">
                <a:solidFill>
                  <a:srgbClr val="FFFFFF"/>
                </a:solidFill>
              </a:endParaRPr>
            </a:p>
          </p:txBody>
        </p:sp>
        <p:sp>
          <p:nvSpPr>
            <p:cNvPr id="60" name="TextBox 59"/>
            <p:cNvSpPr txBox="1"/>
            <p:nvPr/>
          </p:nvSpPr>
          <p:spPr>
            <a:xfrm>
              <a:off x="7453565" y="2862552"/>
              <a:ext cx="671979" cy="207749"/>
            </a:xfrm>
            <a:prstGeom prst="rect">
              <a:avLst/>
            </a:prstGeom>
            <a:noFill/>
          </p:spPr>
          <p:txBody>
            <a:bodyPr wrap="none" rtlCol="0">
              <a:spAutoFit/>
            </a:bodyPr>
            <a:lstStyle/>
            <a:p>
              <a:r>
                <a:rPr lang="en-US" sz="750" dirty="0" smtClean="0">
                  <a:solidFill>
                    <a:srgbClr val="FFFFFF"/>
                  </a:solidFill>
                </a:rPr>
                <a:t>vertical pol.</a:t>
              </a:r>
              <a:endParaRPr lang="en-US" sz="750" dirty="0">
                <a:solidFill>
                  <a:srgbClr val="FFFFFF"/>
                </a:solidFill>
              </a:endParaRPr>
            </a:p>
          </p:txBody>
        </p:sp>
        <p:sp>
          <p:nvSpPr>
            <p:cNvPr id="61" name="TextBox 60"/>
            <p:cNvSpPr txBox="1"/>
            <p:nvPr/>
          </p:nvSpPr>
          <p:spPr>
            <a:xfrm>
              <a:off x="8014821" y="2866340"/>
              <a:ext cx="671979" cy="207749"/>
            </a:xfrm>
            <a:prstGeom prst="rect">
              <a:avLst/>
            </a:prstGeom>
            <a:noFill/>
          </p:spPr>
          <p:txBody>
            <a:bodyPr wrap="none" rtlCol="0">
              <a:spAutoFit/>
            </a:bodyPr>
            <a:lstStyle/>
            <a:p>
              <a:r>
                <a:rPr lang="en-US" sz="750" dirty="0" smtClean="0">
                  <a:solidFill>
                    <a:srgbClr val="FFFFFF"/>
                  </a:solidFill>
                </a:rPr>
                <a:t>vertical pol.</a:t>
              </a:r>
              <a:endParaRPr lang="en-US" sz="750" dirty="0">
                <a:solidFill>
                  <a:srgbClr val="FFFFFF"/>
                </a:solidFill>
              </a:endParaRPr>
            </a:p>
          </p:txBody>
        </p:sp>
      </p:grpSp>
      <p:sp>
        <p:nvSpPr>
          <p:cNvPr id="63" name="TextBox 62"/>
          <p:cNvSpPr txBox="1"/>
          <p:nvPr/>
        </p:nvSpPr>
        <p:spPr>
          <a:xfrm>
            <a:off x="3404456" y="3522866"/>
            <a:ext cx="2387230" cy="553998"/>
          </a:xfrm>
          <a:prstGeom prst="rect">
            <a:avLst/>
          </a:prstGeom>
          <a:noFill/>
        </p:spPr>
        <p:txBody>
          <a:bodyPr wrap="none" rtlCol="0">
            <a:spAutoFit/>
          </a:bodyPr>
          <a:lstStyle/>
          <a:p>
            <a:r>
              <a:rPr lang="en-US" sz="3000" b="1" dirty="0" smtClean="0">
                <a:solidFill>
                  <a:srgbClr val="FFFFFF"/>
                </a:solidFill>
              </a:rPr>
              <a:t>13 channels</a:t>
            </a:r>
            <a:endParaRPr lang="en-US" sz="3000" b="1" dirty="0">
              <a:solidFill>
                <a:srgbClr val="FFFFFF"/>
              </a:solidFill>
            </a:endParaRPr>
          </a:p>
        </p:txBody>
      </p:sp>
    </p:spTree>
    <p:extLst>
      <p:ext uri="{BB962C8B-B14F-4D97-AF65-F5344CB8AC3E}">
        <p14:creationId xmlns:p14="http://schemas.microsoft.com/office/powerpoint/2010/main" val="39119618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720"/>
            <a:ext cx="8229600" cy="990600"/>
          </a:xfrm>
        </p:spPr>
        <p:txBody>
          <a:bodyPr>
            <a:normAutofit fontScale="90000"/>
          </a:bodyPr>
          <a:lstStyle/>
          <a:p>
            <a:r>
              <a:rPr lang="en-US" dirty="0" smtClean="0"/>
              <a:t>Dual-frequency Precipitation Radar (DPR) </a:t>
            </a:r>
            <a:endParaRPr lang="en-US" dirty="0"/>
          </a:p>
        </p:txBody>
      </p:sp>
      <p:sp>
        <p:nvSpPr>
          <p:cNvPr id="3" name="Content Placeholder 2"/>
          <p:cNvSpPr>
            <a:spLocks noGrp="1"/>
          </p:cNvSpPr>
          <p:nvPr>
            <p:ph idx="1"/>
          </p:nvPr>
        </p:nvSpPr>
        <p:spPr>
          <a:xfrm>
            <a:off x="457200" y="1093401"/>
            <a:ext cx="6712527" cy="2821699"/>
          </a:xfrm>
        </p:spPr>
        <p:txBody>
          <a:bodyPr>
            <a:normAutofit lnSpcReduction="10000"/>
          </a:bodyPr>
          <a:lstStyle/>
          <a:p>
            <a:r>
              <a:rPr lang="en-US" b="1" dirty="0" smtClean="0"/>
              <a:t>Ku-band (13.6 GHz)</a:t>
            </a:r>
          </a:p>
          <a:p>
            <a:pPr lvl="1"/>
            <a:r>
              <a:rPr lang="en-US" dirty="0" smtClean="0"/>
              <a:t>Similar to TRMM Precipitation Radar (PR)</a:t>
            </a:r>
          </a:p>
          <a:p>
            <a:pPr lvl="2"/>
            <a:r>
              <a:rPr lang="en-US" dirty="0" smtClean="0"/>
              <a:t>Precipitation rates ≥ </a:t>
            </a:r>
            <a:r>
              <a:rPr lang="en-US" b="1" dirty="0" smtClean="0"/>
              <a:t>0.5 mm/</a:t>
            </a:r>
            <a:r>
              <a:rPr lang="en-US" b="1" dirty="0" err="1" smtClean="0"/>
              <a:t>hr</a:t>
            </a:r>
            <a:endParaRPr lang="en-US" b="1" dirty="0" smtClean="0"/>
          </a:p>
          <a:p>
            <a:pPr lvl="1"/>
            <a:r>
              <a:rPr lang="en-US" dirty="0" smtClean="0"/>
              <a:t>250-km wide swath, 250-m vertical res.</a:t>
            </a:r>
          </a:p>
          <a:p>
            <a:r>
              <a:rPr lang="en-US" b="1" dirty="0" err="1" smtClean="0"/>
              <a:t>Ka</a:t>
            </a:r>
            <a:r>
              <a:rPr lang="en-US" b="1" dirty="0" smtClean="0"/>
              <a:t>-band (35.5 GHz)</a:t>
            </a:r>
          </a:p>
          <a:p>
            <a:pPr lvl="1"/>
            <a:r>
              <a:rPr lang="en-US" dirty="0" smtClean="0"/>
              <a:t>Improved detection of light precipitation</a:t>
            </a:r>
          </a:p>
          <a:p>
            <a:pPr lvl="2"/>
            <a:r>
              <a:rPr lang="en-US" dirty="0" smtClean="0"/>
              <a:t>Precipitation rates ≥ </a:t>
            </a:r>
            <a:r>
              <a:rPr lang="en-US" b="1" dirty="0" smtClean="0"/>
              <a:t>0.2 mm/</a:t>
            </a:r>
            <a:r>
              <a:rPr lang="en-US" b="1" dirty="0" err="1" smtClean="0"/>
              <a:t>hr</a:t>
            </a:r>
            <a:r>
              <a:rPr lang="en-US" b="1" dirty="0" smtClean="0"/>
              <a:t> </a:t>
            </a:r>
            <a:r>
              <a:rPr lang="en-US" dirty="0" smtClean="0"/>
              <a:t>(high sensitivity mode)</a:t>
            </a:r>
          </a:p>
          <a:p>
            <a:pPr lvl="1"/>
            <a:r>
              <a:rPr lang="en-US" dirty="0" smtClean="0"/>
              <a:t>125-km wide swath, 250-/500-m vertical res.</a:t>
            </a:r>
            <a:endParaRPr lang="en-US" dirty="0"/>
          </a:p>
        </p:txBody>
      </p:sp>
      <p:sp>
        <p:nvSpPr>
          <p:cNvPr id="4" name="Slide Number Placeholder 3"/>
          <p:cNvSpPr>
            <a:spLocks noGrp="1"/>
          </p:cNvSpPr>
          <p:nvPr>
            <p:ph type="sldNum" sz="quarter" idx="12"/>
          </p:nvPr>
        </p:nvSpPr>
        <p:spPr/>
        <p:txBody>
          <a:bodyPr/>
          <a:lstStyle/>
          <a:p>
            <a:fld id="{66EEC089-CD80-3943-BA35-1BBD2E279C19}" type="slidenum">
              <a:rPr lang="en-US" smtClean="0">
                <a:latin typeface="Arial"/>
              </a:rPr>
              <a:pPr/>
              <a:t>8</a:t>
            </a:fld>
            <a:endParaRPr lang="en-US">
              <a:latin typeface="Arial"/>
            </a:endParaRPr>
          </a:p>
        </p:txBody>
      </p:sp>
      <p:pic>
        <p:nvPicPr>
          <p:cNvPr id="5" name="Picture 4" descr="NASA_JAXA-initial_DPR_precipitation_retrieval_exa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545" y="3983182"/>
            <a:ext cx="6430817" cy="2782454"/>
          </a:xfrm>
          <a:prstGeom prst="rect">
            <a:avLst/>
          </a:prstGeom>
          <a:effectLst>
            <a:softEdge rad="25400"/>
          </a:effectLst>
        </p:spPr>
      </p:pic>
      <p:sp>
        <p:nvSpPr>
          <p:cNvPr id="6" name="TextBox 5"/>
          <p:cNvSpPr txBox="1"/>
          <p:nvPr/>
        </p:nvSpPr>
        <p:spPr>
          <a:xfrm>
            <a:off x="1397000" y="3983188"/>
            <a:ext cx="1428596" cy="261610"/>
          </a:xfrm>
          <a:prstGeom prst="rect">
            <a:avLst/>
          </a:prstGeom>
          <a:noFill/>
        </p:spPr>
        <p:txBody>
          <a:bodyPr wrap="none" rtlCol="0">
            <a:spAutoFit/>
          </a:bodyPr>
          <a:lstStyle/>
          <a:p>
            <a:r>
              <a:rPr lang="en-US" sz="1100" dirty="0" smtClean="0">
                <a:solidFill>
                  <a:schemeClr val="bg1"/>
                </a:solidFill>
              </a:rPr>
              <a:t>Credit: NASA/JAXA </a:t>
            </a:r>
            <a:endParaRPr lang="en-US" sz="1100" dirty="0">
              <a:solidFill>
                <a:schemeClr val="bg1"/>
              </a:solidFill>
            </a:endParaRPr>
          </a:p>
        </p:txBody>
      </p:sp>
      <p:sp>
        <p:nvSpPr>
          <p:cNvPr id="7" name="Right Brace 6"/>
          <p:cNvSpPr/>
          <p:nvPr/>
        </p:nvSpPr>
        <p:spPr>
          <a:xfrm>
            <a:off x="6915737" y="1133092"/>
            <a:ext cx="450273" cy="271678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7308285" y="2140537"/>
            <a:ext cx="1801080" cy="707886"/>
          </a:xfrm>
          <a:prstGeom prst="rect">
            <a:avLst/>
          </a:prstGeom>
          <a:noFill/>
        </p:spPr>
        <p:txBody>
          <a:bodyPr wrap="square" rtlCol="0">
            <a:spAutoFit/>
          </a:bodyPr>
          <a:lstStyle/>
          <a:p>
            <a:pPr algn="ctr"/>
            <a:r>
              <a:rPr lang="en-US" sz="2000" dirty="0" smtClean="0"/>
              <a:t>5-km horizontal res.</a:t>
            </a:r>
            <a:endParaRPr lang="en-US" sz="2000" dirty="0"/>
          </a:p>
        </p:txBody>
      </p:sp>
    </p:spTree>
    <p:extLst>
      <p:ext uri="{BB962C8B-B14F-4D97-AF65-F5344CB8AC3E}">
        <p14:creationId xmlns:p14="http://schemas.microsoft.com/office/powerpoint/2010/main" val="15137529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6190"/>
            <a:ext cx="8229600" cy="990600"/>
          </a:xfrm>
        </p:spPr>
        <p:txBody>
          <a:bodyPr/>
          <a:lstStyle/>
          <a:p>
            <a:r>
              <a:rPr lang="en-US" dirty="0" smtClean="0"/>
              <a:t>Precipitation products from GPM</a:t>
            </a:r>
            <a:endParaRPr lang="en-US" dirty="0"/>
          </a:p>
        </p:txBody>
      </p:sp>
      <p:sp>
        <p:nvSpPr>
          <p:cNvPr id="3" name="Slide Number Placeholder 2"/>
          <p:cNvSpPr>
            <a:spLocks noGrp="1"/>
          </p:cNvSpPr>
          <p:nvPr>
            <p:ph type="sldNum" sz="quarter" idx="12"/>
          </p:nvPr>
        </p:nvSpPr>
        <p:spPr/>
        <p:txBody>
          <a:bodyPr/>
          <a:lstStyle/>
          <a:p>
            <a:fld id="{66EEC089-CD80-3943-BA35-1BBD2E279C19}" type="slidenum">
              <a:rPr lang="en-US" smtClean="0">
                <a:latin typeface="Arial"/>
              </a:rPr>
              <a:pPr/>
              <a:t>9</a:t>
            </a:fld>
            <a:endParaRPr lang="en-US">
              <a:latin typeface="Arial"/>
            </a:endParaRPr>
          </a:p>
        </p:txBody>
      </p:sp>
      <p:sp>
        <p:nvSpPr>
          <p:cNvPr id="7" name="Content Placeholder 6"/>
          <p:cNvSpPr>
            <a:spLocks noGrp="1"/>
          </p:cNvSpPr>
          <p:nvPr>
            <p:ph idx="1"/>
          </p:nvPr>
        </p:nvSpPr>
        <p:spPr>
          <a:xfrm>
            <a:off x="457200" y="1057770"/>
            <a:ext cx="8229600" cy="4876800"/>
          </a:xfrm>
        </p:spPr>
        <p:txBody>
          <a:bodyPr/>
          <a:lstStyle/>
          <a:p>
            <a:r>
              <a:rPr lang="en-US" dirty="0" smtClean="0"/>
              <a:t>Three different algorithms for precipitation estimates:</a:t>
            </a:r>
          </a:p>
          <a:p>
            <a:pPr lvl="1"/>
            <a:r>
              <a:rPr lang="en-US" b="1" dirty="0" smtClean="0"/>
              <a:t>Radar-enhanced microwave radiometer </a:t>
            </a:r>
            <a:r>
              <a:rPr lang="en-US" dirty="0" smtClean="0"/>
              <a:t>(e.g., GMI) retrievals</a:t>
            </a:r>
          </a:p>
          <a:p>
            <a:pPr lvl="1"/>
            <a:r>
              <a:rPr lang="en-US" b="1" dirty="0" smtClean="0"/>
              <a:t>DPR-only </a:t>
            </a:r>
            <a:r>
              <a:rPr lang="en-US" dirty="0" smtClean="0"/>
              <a:t>retrievals</a:t>
            </a:r>
          </a:p>
          <a:p>
            <a:pPr lvl="1"/>
            <a:r>
              <a:rPr lang="en-US" b="1" dirty="0" smtClean="0"/>
              <a:t>Combined DPR and GMI </a:t>
            </a:r>
            <a:r>
              <a:rPr lang="en-US" dirty="0" smtClean="0"/>
              <a:t>retrievals</a:t>
            </a:r>
          </a:p>
          <a:p>
            <a:r>
              <a:rPr lang="en-US" dirty="0" smtClean="0"/>
              <a:t>Data available in either:</a:t>
            </a:r>
          </a:p>
          <a:p>
            <a:pPr lvl="1"/>
            <a:r>
              <a:rPr lang="en-US" dirty="0" smtClean="0"/>
              <a:t>Pixel-scale instantaneous precipitation rate estimates (level 2)</a:t>
            </a:r>
          </a:p>
          <a:p>
            <a:pPr lvl="1"/>
            <a:r>
              <a:rPr lang="en-US" dirty="0" smtClean="0"/>
              <a:t>Gridded time-space accumulations (level 3)</a:t>
            </a:r>
            <a:endParaRPr lang="en-US" dirty="0"/>
          </a:p>
        </p:txBody>
      </p:sp>
      <p:pic>
        <p:nvPicPr>
          <p:cNvPr id="8" name="Picture 7" descr="Screen Shot 2014-09-15 at 8.37.25 AM.png"/>
          <p:cNvPicPr>
            <a:picLocks noChangeAspect="1"/>
          </p:cNvPicPr>
          <p:nvPr/>
        </p:nvPicPr>
        <p:blipFill rotWithShape="1">
          <a:blip r:embed="rId3">
            <a:alphaModFix/>
            <a:extLst>
              <a:ext uri="{28A0092B-C50C-407E-A947-70E740481C1C}">
                <a14:useLocalDpi xmlns:a14="http://schemas.microsoft.com/office/drawing/2010/main" val="0"/>
              </a:ext>
            </a:extLst>
          </a:blip>
          <a:srcRect b="32239"/>
          <a:stretch/>
        </p:blipFill>
        <p:spPr>
          <a:xfrm>
            <a:off x="192640" y="3888234"/>
            <a:ext cx="8700028" cy="2646961"/>
          </a:xfrm>
          <a:prstGeom prst="rect">
            <a:avLst/>
          </a:prstGeom>
          <a:ln w="28575" cmpd="sng">
            <a:solidFill>
              <a:schemeClr val="accent1"/>
            </a:solidFill>
          </a:ln>
        </p:spPr>
      </p:pic>
      <p:sp>
        <p:nvSpPr>
          <p:cNvPr id="9" name="Rectangle 8"/>
          <p:cNvSpPr/>
          <p:nvPr/>
        </p:nvSpPr>
        <p:spPr>
          <a:xfrm>
            <a:off x="2773160" y="6482275"/>
            <a:ext cx="2698175" cy="369332"/>
          </a:xfrm>
          <a:prstGeom prst="rect">
            <a:avLst/>
          </a:prstGeom>
        </p:spPr>
        <p:txBody>
          <a:bodyPr wrap="none">
            <a:spAutoFit/>
          </a:bodyPr>
          <a:lstStyle/>
          <a:p>
            <a:pPr lvl="1">
              <a:buClrTx/>
            </a:pPr>
            <a:r>
              <a:rPr lang="en-US" dirty="0">
                <a:hlinkClick r:id="rId4"/>
              </a:rPr>
              <a:t>http://pps.gsfc.nasa.gov/</a:t>
            </a:r>
            <a:endParaRPr lang="en-US" dirty="0"/>
          </a:p>
        </p:txBody>
      </p:sp>
    </p:spTree>
    <p:extLst>
      <p:ext uri="{BB962C8B-B14F-4D97-AF65-F5344CB8AC3E}">
        <p14:creationId xmlns:p14="http://schemas.microsoft.com/office/powerpoint/2010/main" val="1300052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27352</TotalTime>
  <Words>1739</Words>
  <Application>Microsoft Macintosh PowerPoint</Application>
  <PresentationFormat>On-screen Show (4:3)</PresentationFormat>
  <Paragraphs>145</Paragraphs>
  <Slides>15</Slides>
  <Notes>15</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Clarity</vt:lpstr>
      <vt:lpstr>Global Precipitation Measurement (GPM) mission overview</vt:lpstr>
      <vt:lpstr>Mission objectives</vt:lpstr>
      <vt:lpstr>GPM constellation sensors</vt:lpstr>
      <vt:lpstr>PowerPoint Presentation</vt:lpstr>
      <vt:lpstr>GPM constellation sensors</vt:lpstr>
      <vt:lpstr>GPM Core Observatory</vt:lpstr>
      <vt:lpstr>GPM Microwave Imager (GMI)</vt:lpstr>
      <vt:lpstr>Dual-frequency Precipitation Radar (DPR) </vt:lpstr>
      <vt:lpstr>Precipitation products from GPM</vt:lpstr>
      <vt:lpstr>Goddard Profiling Algorithm (GPROF)</vt:lpstr>
      <vt:lpstr>PowerPoint Presentation</vt:lpstr>
      <vt:lpstr>PowerPoint Presentation</vt:lpstr>
      <vt:lpstr>Hurricane Arthur’s internal structure - DPR</vt:lpstr>
      <vt:lpstr>Ground validation with surface radar composite QPE</vt:lpstr>
      <vt:lpstr>For more information</vt:lpstr>
    </vt:vector>
  </TitlesOfParts>
  <Company>CSU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Precipitation Measurement (GPM) mission overview</dc:title>
  <dc:creator>Josh King</dc:creator>
  <cp:lastModifiedBy>Josh King</cp:lastModifiedBy>
  <cp:revision>214</cp:revision>
  <dcterms:created xsi:type="dcterms:W3CDTF">2014-06-05T19:40:56Z</dcterms:created>
  <dcterms:modified xsi:type="dcterms:W3CDTF">2014-09-17T20:03:24Z</dcterms:modified>
</cp:coreProperties>
</file>